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15" r:id="rId4"/>
  </p:sldMasterIdLst>
  <p:notesMasterIdLst>
    <p:notesMasterId r:id="rId40"/>
  </p:notesMasterIdLst>
  <p:handoutMasterIdLst>
    <p:handoutMasterId r:id="rId41"/>
  </p:handoutMasterIdLst>
  <p:sldIdLst>
    <p:sldId id="294" r:id="rId5"/>
    <p:sldId id="256" r:id="rId6"/>
    <p:sldId id="332" r:id="rId7"/>
    <p:sldId id="295" r:id="rId8"/>
    <p:sldId id="259" r:id="rId9"/>
    <p:sldId id="261" r:id="rId10"/>
    <p:sldId id="265" r:id="rId11"/>
    <p:sldId id="296" r:id="rId12"/>
    <p:sldId id="297" r:id="rId13"/>
    <p:sldId id="302" r:id="rId14"/>
    <p:sldId id="298" r:id="rId15"/>
    <p:sldId id="328" r:id="rId16"/>
    <p:sldId id="331" r:id="rId17"/>
    <p:sldId id="304" r:id="rId18"/>
    <p:sldId id="299" r:id="rId19"/>
    <p:sldId id="303" r:id="rId20"/>
    <p:sldId id="306" r:id="rId21"/>
    <p:sldId id="300" r:id="rId22"/>
    <p:sldId id="310" r:id="rId23"/>
    <p:sldId id="305" r:id="rId24"/>
    <p:sldId id="301" r:id="rId25"/>
    <p:sldId id="307" r:id="rId26"/>
    <p:sldId id="308" r:id="rId27"/>
    <p:sldId id="309" r:id="rId28"/>
    <p:sldId id="315" r:id="rId29"/>
    <p:sldId id="311" r:id="rId30"/>
    <p:sldId id="313" r:id="rId31"/>
    <p:sldId id="317" r:id="rId32"/>
    <p:sldId id="314" r:id="rId33"/>
    <p:sldId id="316" r:id="rId34"/>
    <p:sldId id="318" r:id="rId35"/>
    <p:sldId id="312" r:id="rId36"/>
    <p:sldId id="320" r:id="rId37"/>
    <p:sldId id="321" r:id="rId38"/>
    <p:sldId id="319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0" autoAdjust="0"/>
    <p:restoredTop sz="68692" autoAdjust="0"/>
  </p:normalViewPr>
  <p:slideViewPr>
    <p:cSldViewPr snapToGrid="0" snapToObjects="1">
      <p:cViewPr varScale="1">
        <p:scale>
          <a:sx n="63" d="100"/>
          <a:sy n="63" d="100"/>
        </p:scale>
        <p:origin x="220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image" Target="../media/image6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B7179B-F040-E94F-8021-40CB4A0A61A0}" type="datetimeFigureOut">
              <a:rPr lang="nb-NO" smtClean="0"/>
              <a:t>11.01.2016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2C94E9-0E46-C44F-920C-E45A1434F67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11819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C190C-CA86-F042-9CA2-C0846D86DEEC}" type="datetimeFigureOut">
              <a:rPr lang="nb-NO" smtClean="0"/>
              <a:t>11.01.2016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8A703-4F12-DF4A-BB56-5466C3FCD35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1736004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86985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Research at Svanhovd</a:t>
            </a:r>
          </a:p>
          <a:p>
            <a:endParaRPr lang="nb-NO" dirty="0" smtClean="0"/>
          </a:p>
          <a:p>
            <a:r>
              <a:rPr lang="nb-NO" dirty="0" err="1" smtClean="0"/>
              <a:t>Monitoring</a:t>
            </a:r>
            <a:endParaRPr lang="nb-NO" dirty="0" smtClean="0"/>
          </a:p>
          <a:p>
            <a:endParaRPr lang="nb-NO" dirty="0" smtClean="0"/>
          </a:p>
          <a:p>
            <a:r>
              <a:rPr lang="nb-NO" dirty="0" smtClean="0"/>
              <a:t>Development,</a:t>
            </a:r>
            <a:r>
              <a:rPr lang="nb-NO" baseline="0" dirty="0" smtClean="0"/>
              <a:t> </a:t>
            </a:r>
            <a:r>
              <a:rPr lang="nb-NO" baseline="0" dirty="0" err="1" smtClean="0"/>
              <a:t>linked</a:t>
            </a:r>
            <a:r>
              <a:rPr lang="nb-NO" baseline="0" dirty="0" smtClean="0"/>
              <a:t> to nature </a:t>
            </a:r>
            <a:r>
              <a:rPr lang="nb-NO" baseline="0" dirty="0" err="1" smtClean="0"/>
              <a:t>resources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farming</a:t>
            </a:r>
            <a:r>
              <a:rPr lang="nb-NO" baseline="0" dirty="0" smtClean="0"/>
              <a:t> and rural areas</a:t>
            </a:r>
          </a:p>
          <a:p>
            <a:endParaRPr lang="nb-NO" baseline="0" dirty="0" smtClean="0"/>
          </a:p>
          <a:p>
            <a:r>
              <a:rPr lang="nb-NO" baseline="0" dirty="0" smtClean="0"/>
              <a:t>Meeting </a:t>
            </a:r>
            <a:r>
              <a:rPr lang="nb-NO" baseline="0" dirty="0" err="1" smtClean="0"/>
              <a:t>point</a:t>
            </a:r>
            <a:r>
              <a:rPr lang="nb-NO" baseline="0" dirty="0" smtClean="0"/>
              <a:t> – International, cross-border</a:t>
            </a:r>
          </a:p>
          <a:p>
            <a:endParaRPr lang="nb-NO" baseline="0" dirty="0" smtClean="0"/>
          </a:p>
          <a:p>
            <a:r>
              <a:rPr lang="nb-NO" baseline="0" dirty="0" smtClean="0"/>
              <a:t>(See </a:t>
            </a:r>
            <a:r>
              <a:rPr lang="nb-NO" baseline="0" dirty="0" err="1" smtClean="0"/>
              <a:t>text</a:t>
            </a:r>
            <a:r>
              <a:rPr lang="nb-NO" baseline="0" dirty="0" smtClean="0"/>
              <a:t> at slide9</a:t>
            </a:r>
          </a:p>
          <a:p>
            <a:endParaRPr lang="nb-NO" baseline="0" dirty="0" smtClean="0"/>
          </a:p>
          <a:p>
            <a:endParaRPr lang="nb-NO" baseline="0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12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001073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err="1" smtClean="0"/>
              <a:t>Some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pictures</a:t>
            </a:r>
            <a:r>
              <a:rPr lang="nb-NO" baseline="0" dirty="0" smtClean="0"/>
              <a:t> from Pasvik nature.</a:t>
            </a:r>
          </a:p>
          <a:p>
            <a:endParaRPr lang="nb-NO" baseline="0" dirty="0" smtClean="0"/>
          </a:p>
          <a:p>
            <a:r>
              <a:rPr lang="nb-NO" baseline="0" dirty="0" smtClean="0"/>
              <a:t>A </a:t>
            </a:r>
            <a:r>
              <a:rPr lang="nb-NO" baseline="0" dirty="0" err="1" smtClean="0"/>
              <a:t>mosaic</a:t>
            </a:r>
            <a:r>
              <a:rPr lang="nb-NO" baseline="0" dirty="0" smtClean="0"/>
              <a:t> of </a:t>
            </a:r>
            <a:r>
              <a:rPr lang="nb-NO" baseline="0" dirty="0" err="1" smtClean="0"/>
              <a:t>old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grown</a:t>
            </a:r>
            <a:r>
              <a:rPr lang="nb-NO" baseline="0" dirty="0" smtClean="0"/>
              <a:t> pine </a:t>
            </a:r>
            <a:r>
              <a:rPr lang="nb-NO" baseline="0" dirty="0" err="1" smtClean="0"/>
              <a:t>forests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birch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forests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mires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wetlands</a:t>
            </a:r>
            <a:r>
              <a:rPr lang="nb-NO" baseline="0" dirty="0" smtClean="0"/>
              <a:t>, lakes and rivers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14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650281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err="1" smtClean="0"/>
              <a:t>Some</a:t>
            </a:r>
            <a:r>
              <a:rPr lang="nb-NO" dirty="0" smtClean="0"/>
              <a:t> </a:t>
            </a:r>
            <a:r>
              <a:rPr lang="nb-NO" dirty="0" err="1" smtClean="0"/>
              <a:t>few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Palsa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mires</a:t>
            </a:r>
            <a:r>
              <a:rPr lang="nb-NO" baseline="0" dirty="0" smtClean="0"/>
              <a:t> – </a:t>
            </a:r>
            <a:r>
              <a:rPr lang="nb-NO" baseline="0" dirty="0" err="1" smtClean="0"/>
              <a:t>with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strings</a:t>
            </a:r>
            <a:r>
              <a:rPr lang="nb-NO" baseline="0" dirty="0" smtClean="0"/>
              <a:t> of permafrost – </a:t>
            </a:r>
            <a:r>
              <a:rPr lang="nb-NO" baseline="0" dirty="0" err="1" smtClean="0"/>
              <a:t>are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found</a:t>
            </a:r>
            <a:r>
              <a:rPr lang="nb-NO" baseline="0" dirty="0" smtClean="0"/>
              <a:t> in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region.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15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04347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High </a:t>
            </a:r>
            <a:r>
              <a:rPr lang="nb-NO" dirty="0" err="1" smtClean="0"/>
              <a:t>diversity</a:t>
            </a:r>
            <a:r>
              <a:rPr lang="nb-NO" dirty="0" smtClean="0"/>
              <a:t> in </a:t>
            </a:r>
            <a:r>
              <a:rPr lang="nb-NO" dirty="0" err="1" smtClean="0"/>
              <a:t>the</a:t>
            </a:r>
            <a:r>
              <a:rPr lang="nb-NO" dirty="0" smtClean="0"/>
              <a:t> Pasvik</a:t>
            </a:r>
            <a:r>
              <a:rPr lang="nb-NO" baseline="0" dirty="0" smtClean="0"/>
              <a:t> river, in spite of </a:t>
            </a:r>
            <a:r>
              <a:rPr lang="nb-NO" baseline="0" dirty="0" err="1" smtClean="0"/>
              <a:t>its</a:t>
            </a:r>
            <a:r>
              <a:rPr lang="nb-NO" baseline="0" dirty="0" smtClean="0"/>
              <a:t> Northern </a:t>
            </a:r>
            <a:r>
              <a:rPr lang="nb-NO" baseline="0" dirty="0" err="1" smtClean="0"/>
              <a:t>sitation</a:t>
            </a:r>
            <a:r>
              <a:rPr lang="nb-NO" baseline="0" dirty="0" smtClean="0"/>
              <a:t> – of </a:t>
            </a:r>
            <a:r>
              <a:rPr lang="nb-NO" baseline="0" dirty="0" err="1" smtClean="0"/>
              <a:t>fish</a:t>
            </a:r>
            <a:r>
              <a:rPr lang="nb-NO" baseline="0" dirty="0" smtClean="0"/>
              <a:t> (</a:t>
            </a:r>
            <a:r>
              <a:rPr lang="nb-NO" baseline="0" dirty="0" err="1" smtClean="0"/>
              <a:t>about</a:t>
            </a:r>
            <a:r>
              <a:rPr lang="nb-NO" baseline="0" dirty="0" smtClean="0"/>
              <a:t> 15 species; and </a:t>
            </a:r>
            <a:r>
              <a:rPr lang="nb-NO" baseline="0" dirty="0" err="1" smtClean="0"/>
              <a:t>high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biomass</a:t>
            </a:r>
            <a:r>
              <a:rPr lang="nb-NO" baseline="0" dirty="0" smtClean="0"/>
              <a:t>), </a:t>
            </a:r>
            <a:r>
              <a:rPr lang="nb-NO" baseline="0" dirty="0" err="1" smtClean="0"/>
              <a:t>macrophytes</a:t>
            </a:r>
            <a:r>
              <a:rPr lang="nb-NO" baseline="0" dirty="0" smtClean="0"/>
              <a:t> etc. </a:t>
            </a:r>
          </a:p>
          <a:p>
            <a:endParaRPr lang="nb-NO" baseline="0" dirty="0" smtClean="0"/>
          </a:p>
          <a:p>
            <a:endParaRPr lang="nb-NO" baseline="0" dirty="0" smtClean="0"/>
          </a:p>
          <a:p>
            <a:endParaRPr lang="nb-NO" baseline="0" dirty="0" smtClean="0"/>
          </a:p>
          <a:p>
            <a:r>
              <a:rPr lang="nb-NO" baseline="0" dirty="0" err="1" smtClean="0"/>
              <a:t>Interesting</a:t>
            </a:r>
            <a:r>
              <a:rPr lang="nb-NO" baseline="0" dirty="0" smtClean="0"/>
              <a:t> – and </a:t>
            </a:r>
            <a:r>
              <a:rPr lang="nb-NO" baseline="0" dirty="0" err="1" smtClean="0"/>
              <a:t>threatened</a:t>
            </a:r>
            <a:r>
              <a:rPr lang="nb-NO" baseline="0" dirty="0" smtClean="0"/>
              <a:t> species, e.g.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freshriver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pearl</a:t>
            </a:r>
            <a:r>
              <a:rPr lang="nb-NO" baseline="0" dirty="0" smtClean="0"/>
              <a:t>  </a:t>
            </a:r>
            <a:r>
              <a:rPr lang="nb-NO" baseline="0" dirty="0" err="1" smtClean="0"/>
              <a:t>mussel</a:t>
            </a:r>
            <a:r>
              <a:rPr lang="nb-NO" baseline="0" dirty="0" smtClean="0"/>
              <a:t> (</a:t>
            </a:r>
            <a:r>
              <a:rPr lang="nb-NO" baseline="0" dirty="0" err="1" smtClean="0"/>
              <a:t>Margaritifera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margaritiferra</a:t>
            </a:r>
            <a:r>
              <a:rPr lang="nb-NO" baseline="0" dirty="0" smtClean="0"/>
              <a:t>)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16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542147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err="1" smtClean="0"/>
              <a:t>Interesting</a:t>
            </a:r>
            <a:r>
              <a:rPr lang="nb-NO" dirty="0" smtClean="0"/>
              <a:t> and </a:t>
            </a:r>
            <a:r>
              <a:rPr lang="nb-NO" dirty="0" err="1" smtClean="0"/>
              <a:t>long</a:t>
            </a:r>
            <a:r>
              <a:rPr lang="nb-NO" dirty="0" smtClean="0"/>
              <a:t> </a:t>
            </a:r>
            <a:r>
              <a:rPr lang="nb-NO" dirty="0" err="1" smtClean="0"/>
              <a:t>history</a:t>
            </a:r>
            <a:r>
              <a:rPr lang="nb-NO" baseline="0" dirty="0" smtClean="0"/>
              <a:t> of human settlements and </a:t>
            </a:r>
            <a:r>
              <a:rPr lang="nb-NO" baseline="0" dirty="0" err="1" smtClean="0"/>
              <a:t>activity</a:t>
            </a:r>
            <a:r>
              <a:rPr lang="nb-NO" baseline="0" dirty="0" smtClean="0"/>
              <a:t>, in spite  of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Nortern</a:t>
            </a:r>
            <a:r>
              <a:rPr lang="nb-NO" baseline="0" dirty="0" smtClean="0"/>
              <a:t> location.</a:t>
            </a:r>
          </a:p>
          <a:p>
            <a:endParaRPr lang="nb-NO" baseline="0" dirty="0" smtClean="0"/>
          </a:p>
          <a:p>
            <a:r>
              <a:rPr lang="nb-NO" baseline="0" dirty="0" smtClean="0"/>
              <a:t>People have </a:t>
            </a:r>
            <a:r>
              <a:rPr lang="nb-NO" baseline="0" dirty="0" err="1" smtClean="0"/>
              <a:t>lived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here</a:t>
            </a:r>
            <a:r>
              <a:rPr lang="nb-NO" baseline="0" dirty="0" smtClean="0"/>
              <a:t> as </a:t>
            </a:r>
            <a:r>
              <a:rPr lang="nb-NO" baseline="0" dirty="0" err="1" smtClean="0"/>
              <a:t>long</a:t>
            </a:r>
            <a:r>
              <a:rPr lang="nb-NO" baseline="0" dirty="0" smtClean="0"/>
              <a:t> as in </a:t>
            </a:r>
            <a:r>
              <a:rPr lang="nb-NO" baseline="0" dirty="0" err="1" smtClean="0"/>
              <a:t>southern</a:t>
            </a:r>
            <a:r>
              <a:rPr lang="nb-NO" baseline="0" dirty="0" smtClean="0"/>
              <a:t> Scandinavia (</a:t>
            </a:r>
            <a:r>
              <a:rPr lang="nb-NO" baseline="0" dirty="0" err="1" smtClean="0"/>
              <a:t>after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last </a:t>
            </a:r>
            <a:r>
              <a:rPr lang="nb-NO" baseline="0" dirty="0" err="1" smtClean="0"/>
              <a:t>glaciation</a:t>
            </a:r>
            <a:r>
              <a:rPr lang="nb-NO" baseline="0" dirty="0" smtClean="0"/>
              <a:t>)</a:t>
            </a:r>
          </a:p>
          <a:p>
            <a:endParaRPr lang="nb-NO" baseline="0" dirty="0" smtClean="0"/>
          </a:p>
          <a:p>
            <a:r>
              <a:rPr lang="nb-NO" baseline="0" dirty="0" smtClean="0"/>
              <a:t>Rich </a:t>
            </a:r>
            <a:r>
              <a:rPr lang="nb-NO" baseline="0" dirty="0" err="1" smtClean="0"/>
              <a:t>values</a:t>
            </a:r>
            <a:r>
              <a:rPr lang="nb-NO" baseline="0" dirty="0" smtClean="0"/>
              <a:t> in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nature: </a:t>
            </a:r>
            <a:r>
              <a:rPr lang="nb-NO" baseline="0" dirty="0" err="1" smtClean="0"/>
              <a:t>wildlife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fish</a:t>
            </a:r>
            <a:r>
              <a:rPr lang="nb-NO" baseline="0" dirty="0" smtClean="0"/>
              <a:t>, and later </a:t>
            </a:r>
            <a:r>
              <a:rPr lang="nb-NO" baseline="0" dirty="0" err="1" smtClean="0"/>
              <a:t>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tree</a:t>
            </a:r>
            <a:r>
              <a:rPr lang="nb-NO" baseline="0" dirty="0" smtClean="0"/>
              <a:t> (</a:t>
            </a:r>
            <a:r>
              <a:rPr lang="nb-NO" baseline="0" dirty="0" err="1" smtClean="0"/>
              <a:t>forestry</a:t>
            </a:r>
            <a:r>
              <a:rPr lang="nb-NO" baseline="0" dirty="0" smtClean="0"/>
              <a:t>) and minerals (</a:t>
            </a:r>
            <a:r>
              <a:rPr lang="nb-NO" baseline="0" dirty="0" err="1" smtClean="0"/>
              <a:t>mining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industry</a:t>
            </a:r>
            <a:r>
              <a:rPr lang="nb-NO" baseline="0" dirty="0" smtClean="0"/>
              <a:t>)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17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911279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18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827823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err="1" smtClean="0"/>
              <a:t>Pollution</a:t>
            </a:r>
            <a:r>
              <a:rPr lang="nb-NO" dirty="0" smtClean="0"/>
              <a:t> problem in evident – Svanhovd is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situated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only</a:t>
            </a:r>
            <a:r>
              <a:rPr lang="nb-NO" baseline="0" dirty="0" smtClean="0"/>
              <a:t> 9 km of a huge metal smelter in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Russian </a:t>
            </a:r>
            <a:r>
              <a:rPr lang="nb-NO" baseline="0" dirty="0" err="1" smtClean="0"/>
              <a:t>town</a:t>
            </a:r>
            <a:r>
              <a:rPr lang="nb-NO" baseline="0" dirty="0" smtClean="0"/>
              <a:t> Nikel.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19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610269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Barren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industrial</a:t>
            </a:r>
            <a:r>
              <a:rPr lang="nb-NO" baseline="0" dirty="0" smtClean="0"/>
              <a:t> land </a:t>
            </a:r>
            <a:r>
              <a:rPr lang="nb-NO" baseline="0" dirty="0" err="1" smtClean="0"/>
              <a:t>between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two</a:t>
            </a:r>
            <a:r>
              <a:rPr lang="nb-NO" baseline="0" dirty="0" smtClean="0"/>
              <a:t> metal smelter </a:t>
            </a:r>
            <a:r>
              <a:rPr lang="nb-NO" baseline="0" dirty="0" err="1" smtClean="0"/>
              <a:t>industries</a:t>
            </a:r>
            <a:r>
              <a:rPr lang="nb-NO" baseline="0" dirty="0" smtClean="0"/>
              <a:t> (Nike and </a:t>
            </a:r>
            <a:r>
              <a:rPr lang="nb-NO" baseline="0" dirty="0" err="1" smtClean="0"/>
              <a:t>Zaplyarnyj</a:t>
            </a:r>
            <a:r>
              <a:rPr lang="nb-NO" baseline="0" dirty="0" smtClean="0"/>
              <a:t>) in </a:t>
            </a:r>
            <a:r>
              <a:rPr lang="nb-NO" baseline="0" dirty="0" err="1" smtClean="0"/>
              <a:t>Russia</a:t>
            </a:r>
            <a:r>
              <a:rPr lang="nb-NO" baseline="0" dirty="0" smtClean="0"/>
              <a:t> 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20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926565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A </a:t>
            </a:r>
            <a:r>
              <a:rPr lang="nb-NO" dirty="0" err="1" smtClean="0"/>
              <a:t>Norwegan</a:t>
            </a:r>
            <a:r>
              <a:rPr lang="nb-NO" dirty="0" smtClean="0"/>
              <a:t> – </a:t>
            </a:r>
            <a:r>
              <a:rPr lang="nb-NO" dirty="0" err="1" smtClean="0"/>
              <a:t>Czech</a:t>
            </a:r>
            <a:r>
              <a:rPr lang="nb-NO" dirty="0" smtClean="0"/>
              <a:t> </a:t>
            </a:r>
            <a:r>
              <a:rPr lang="nb-NO" dirty="0" err="1" smtClean="0"/>
              <a:t>research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project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I (Lars Ola Nilsson) is </a:t>
            </a:r>
            <a:r>
              <a:rPr lang="nb-NO" baseline="0" dirty="0" err="1" smtClean="0"/>
              <a:t>involved</a:t>
            </a:r>
            <a:r>
              <a:rPr lang="nb-NO" baseline="0" dirty="0" smtClean="0"/>
              <a:t> in.</a:t>
            </a:r>
          </a:p>
          <a:p>
            <a:endParaRPr lang="nb-NO" baseline="0" dirty="0" smtClean="0"/>
          </a:p>
          <a:p>
            <a:r>
              <a:rPr lang="nb-NO" baseline="0" dirty="0" smtClean="0"/>
              <a:t>Development of </a:t>
            </a:r>
            <a:r>
              <a:rPr lang="nb-NO" baseline="0" dirty="0" err="1" smtClean="0"/>
              <a:t>methods</a:t>
            </a:r>
            <a:r>
              <a:rPr lang="nb-NO" baseline="0" dirty="0" smtClean="0"/>
              <a:t> to:</a:t>
            </a:r>
          </a:p>
          <a:p>
            <a:pPr marL="171450" indent="-171450">
              <a:buFontTx/>
              <a:buChar char="-"/>
            </a:pPr>
            <a:r>
              <a:rPr lang="nb-NO" baseline="0" dirty="0" smtClean="0"/>
              <a:t>trace </a:t>
            </a:r>
            <a:r>
              <a:rPr lang="nb-NO" baseline="0" dirty="0" err="1" smtClean="0"/>
              <a:t>pollution</a:t>
            </a:r>
            <a:r>
              <a:rPr lang="nb-NO" baseline="0" dirty="0" smtClean="0"/>
              <a:t> of </a:t>
            </a:r>
            <a:r>
              <a:rPr lang="nb-NO" baseline="0" dirty="0" err="1" smtClean="0"/>
              <a:t>heavy</a:t>
            </a:r>
            <a:r>
              <a:rPr lang="nb-NO" baseline="0" dirty="0" smtClean="0"/>
              <a:t> metals in </a:t>
            </a:r>
            <a:r>
              <a:rPr lang="nb-NO" baseline="0" dirty="0" err="1" smtClean="0"/>
              <a:t>soils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vegetaions</a:t>
            </a:r>
            <a:r>
              <a:rPr lang="nb-NO" baseline="0" dirty="0" smtClean="0"/>
              <a:t> – </a:t>
            </a:r>
            <a:r>
              <a:rPr lang="nb-NO" baseline="0" dirty="0" err="1" smtClean="0"/>
              <a:t>using</a:t>
            </a:r>
            <a:r>
              <a:rPr lang="nb-NO" baseline="0" dirty="0" smtClean="0"/>
              <a:t> stable isotopes (of </a:t>
            </a:r>
            <a:r>
              <a:rPr lang="nb-NO" baseline="0" dirty="0" err="1" smtClean="0"/>
              <a:t>Cupper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Nickel</a:t>
            </a:r>
            <a:r>
              <a:rPr lang="nb-NO" baseline="0" dirty="0" smtClean="0"/>
              <a:t>).</a:t>
            </a:r>
          </a:p>
          <a:p>
            <a:pPr marL="171450" indent="-171450">
              <a:buFontTx/>
              <a:buChar char="-"/>
            </a:pPr>
            <a:r>
              <a:rPr lang="nb-NO" baseline="0" dirty="0" err="1" smtClean="0"/>
              <a:t>Indentify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thresholds</a:t>
            </a:r>
            <a:r>
              <a:rPr lang="nb-NO" baseline="0" dirty="0" smtClean="0"/>
              <a:t> of </a:t>
            </a:r>
            <a:r>
              <a:rPr lang="nb-NO" baseline="0" dirty="0" err="1" smtClean="0"/>
              <a:t>pollution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effects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vegetation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using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microorganisms</a:t>
            </a:r>
            <a:r>
              <a:rPr lang="nb-NO" baseline="0" dirty="0" smtClean="0"/>
              <a:t> (</a:t>
            </a:r>
            <a:r>
              <a:rPr lang="nb-NO" baseline="0" dirty="0" err="1" smtClean="0"/>
              <a:t>cyanobactera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mosses</a:t>
            </a:r>
            <a:r>
              <a:rPr lang="nb-NO" baseline="0" dirty="0" smtClean="0"/>
              <a:t>).</a:t>
            </a:r>
          </a:p>
          <a:p>
            <a:endParaRPr lang="nb-NO" baseline="0" dirty="0" smtClean="0"/>
          </a:p>
          <a:p>
            <a:endParaRPr lang="nb-NO" baseline="0" dirty="0" smtClean="0"/>
          </a:p>
          <a:p>
            <a:endParaRPr lang="nb-NO" baseline="0" dirty="0" smtClean="0"/>
          </a:p>
          <a:p>
            <a:r>
              <a:rPr lang="nb-NO" baseline="0" dirty="0" smtClean="0"/>
              <a:t> 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21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203491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22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74841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480145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A </a:t>
            </a:r>
            <a:r>
              <a:rPr lang="nb-NO" dirty="0" err="1" smtClean="0"/>
              <a:t>climate</a:t>
            </a:r>
            <a:r>
              <a:rPr lang="nb-NO" dirty="0" smtClean="0"/>
              <a:t> </a:t>
            </a:r>
            <a:r>
              <a:rPr lang="nb-NO" dirty="0" err="1" smtClean="0"/>
              <a:t>field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experiment</a:t>
            </a:r>
            <a:r>
              <a:rPr lang="nb-NO" baseline="0" dirty="0" smtClean="0"/>
              <a:t> at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Svanhovd </a:t>
            </a:r>
            <a:r>
              <a:rPr lang="nb-NO" baseline="0" dirty="0" err="1" smtClean="0"/>
              <a:t>station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funded</a:t>
            </a:r>
            <a:r>
              <a:rPr lang="nb-NO" baseline="0" dirty="0" smtClean="0"/>
              <a:t> by Research </a:t>
            </a:r>
            <a:r>
              <a:rPr lang="nb-NO" baseline="0" dirty="0" err="1" smtClean="0"/>
              <a:t>council</a:t>
            </a:r>
            <a:r>
              <a:rPr lang="nb-NO" baseline="0" dirty="0" smtClean="0"/>
              <a:t> Norway (RCN).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23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523593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Svanhovd</a:t>
            </a:r>
            <a:r>
              <a:rPr lang="nb-NO" baseline="0" dirty="0" smtClean="0"/>
              <a:t> DNA-</a:t>
            </a:r>
            <a:r>
              <a:rPr lang="nb-NO" baseline="0" dirty="0" err="1" smtClean="0"/>
              <a:t>laboratory</a:t>
            </a:r>
            <a:r>
              <a:rPr lang="nb-NO" baseline="0" dirty="0" smtClean="0"/>
              <a:t>.</a:t>
            </a:r>
          </a:p>
          <a:p>
            <a:endParaRPr lang="nb-NO" baseline="0" dirty="0" smtClean="0"/>
          </a:p>
          <a:p>
            <a:r>
              <a:rPr lang="nb-NO" baseline="0" dirty="0" smtClean="0"/>
              <a:t>Has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national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responsability</a:t>
            </a:r>
            <a:r>
              <a:rPr lang="nb-NO" baseline="0" dirty="0" smtClean="0"/>
              <a:t> for DNA-</a:t>
            </a:r>
            <a:r>
              <a:rPr lang="nb-NO" baseline="0" dirty="0" err="1" smtClean="0"/>
              <a:t>based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monitoring</a:t>
            </a:r>
            <a:r>
              <a:rPr lang="nb-NO" baseline="0" dirty="0" smtClean="0"/>
              <a:t> of </a:t>
            </a:r>
            <a:r>
              <a:rPr lang="nb-NO" baseline="0" dirty="0" err="1" smtClean="0"/>
              <a:t>brown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bears</a:t>
            </a:r>
            <a:r>
              <a:rPr lang="nb-NO" baseline="0" dirty="0" smtClean="0"/>
              <a:t> in Norway.</a:t>
            </a:r>
          </a:p>
          <a:p>
            <a:endParaRPr lang="nb-NO" baseline="0" dirty="0" smtClean="0"/>
          </a:p>
          <a:p>
            <a:r>
              <a:rPr lang="nb-NO" baseline="0" dirty="0" smtClean="0"/>
              <a:t>International </a:t>
            </a:r>
            <a:r>
              <a:rPr lang="nb-NO" baseline="0" dirty="0" err="1" smtClean="0"/>
              <a:t>forefront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research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wildlife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population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genetics</a:t>
            </a:r>
            <a:r>
              <a:rPr lang="nb-NO" baseline="0" dirty="0" smtClean="0"/>
              <a:t>. 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24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254055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A</a:t>
            </a:r>
            <a:r>
              <a:rPr lang="nb-NO" baseline="0" dirty="0" smtClean="0"/>
              <a:t> </a:t>
            </a:r>
            <a:r>
              <a:rPr lang="nb-NO" baseline="0" dirty="0" err="1" smtClean="0"/>
              <a:t>hair-trap</a:t>
            </a:r>
            <a:r>
              <a:rPr lang="nb-NO" baseline="0" dirty="0" smtClean="0"/>
              <a:t> for sampling of </a:t>
            </a:r>
            <a:r>
              <a:rPr lang="nb-NO" baseline="0" dirty="0" err="1" smtClean="0"/>
              <a:t>brown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bear</a:t>
            </a:r>
            <a:r>
              <a:rPr lang="nb-NO" baseline="0" dirty="0" smtClean="0"/>
              <a:t> fur / </a:t>
            </a:r>
            <a:r>
              <a:rPr lang="nb-NO" baseline="0" dirty="0" err="1" smtClean="0"/>
              <a:t>hari</a:t>
            </a:r>
            <a:r>
              <a:rPr lang="nb-NO" baseline="0" dirty="0" smtClean="0"/>
              <a:t> (</a:t>
            </a:r>
            <a:r>
              <a:rPr lang="nb-NO" baseline="0" dirty="0" err="1" smtClean="0"/>
              <a:t>on</a:t>
            </a:r>
            <a:r>
              <a:rPr lang="nb-NO" baseline="0" dirty="0" smtClean="0"/>
              <a:t> barb wires, </a:t>
            </a:r>
            <a:r>
              <a:rPr lang="nb-NO" baseline="0" dirty="0" err="1" smtClean="0"/>
              <a:t>with</a:t>
            </a:r>
            <a:r>
              <a:rPr lang="nb-NO" baseline="0" dirty="0" smtClean="0"/>
              <a:t> an </a:t>
            </a:r>
            <a:r>
              <a:rPr lang="nb-NO" baseline="0" dirty="0" err="1" smtClean="0"/>
              <a:t>odour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attractant</a:t>
            </a:r>
            <a:r>
              <a:rPr lang="nb-NO" baseline="0" dirty="0" smtClean="0"/>
              <a:t> in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middle</a:t>
            </a:r>
            <a:r>
              <a:rPr lang="nb-NO" baseline="0" dirty="0" smtClean="0"/>
              <a:t> of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quadrat</a:t>
            </a:r>
            <a:r>
              <a:rPr lang="nb-NO" baseline="0" dirty="0" smtClean="0"/>
              <a:t>)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25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801570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141477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err="1" smtClean="0"/>
              <a:t>Two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PhD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dissertations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past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two</a:t>
            </a:r>
            <a:r>
              <a:rPr lang="nb-NO" baseline="0" dirty="0" smtClean="0"/>
              <a:t> </a:t>
            </a:r>
            <a:r>
              <a:rPr lang="nb-NO" baseline="0" dirty="0" err="1" smtClean="0"/>
              <a:t>years</a:t>
            </a:r>
            <a:r>
              <a:rPr lang="nb-NO" baseline="0" dirty="0" smtClean="0"/>
              <a:t>:</a:t>
            </a:r>
          </a:p>
          <a:p>
            <a:r>
              <a:rPr lang="nb-NO" baseline="0" dirty="0" smtClean="0"/>
              <a:t>Alexander Kopatz and 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27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039636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Julia Schregel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28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696097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A </a:t>
            </a:r>
            <a:r>
              <a:rPr lang="nb-NO" dirty="0" err="1" smtClean="0"/>
              <a:t>recent</a:t>
            </a:r>
            <a:r>
              <a:rPr lang="nb-NO" dirty="0" smtClean="0"/>
              <a:t> </a:t>
            </a:r>
            <a:r>
              <a:rPr lang="nb-NO" dirty="0" err="1" smtClean="0"/>
              <a:t>publication</a:t>
            </a:r>
            <a:r>
              <a:rPr lang="nb-NO" dirty="0" smtClean="0"/>
              <a:t> in a </a:t>
            </a:r>
            <a:r>
              <a:rPr lang="nb-NO" dirty="0" err="1" smtClean="0"/>
              <a:t>highly</a:t>
            </a:r>
            <a:r>
              <a:rPr lang="nb-NO" dirty="0" smtClean="0"/>
              <a:t> </a:t>
            </a:r>
            <a:r>
              <a:rPr lang="nb-NO" dirty="0" err="1" smtClean="0"/>
              <a:t>recognized</a:t>
            </a:r>
            <a:r>
              <a:rPr lang="nb-NO" baseline="0" dirty="0" smtClean="0"/>
              <a:t> journal, has </a:t>
            </a:r>
            <a:r>
              <a:rPr lang="nb-NO" baseline="0" dirty="0" err="1" smtClean="0"/>
              <a:t>had</a:t>
            </a:r>
            <a:r>
              <a:rPr lang="nb-NO" baseline="0" dirty="0" smtClean="0"/>
              <a:t> lot of </a:t>
            </a:r>
            <a:r>
              <a:rPr lang="nb-NO" baseline="0" dirty="0" err="1" smtClean="0"/>
              <a:t>attention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lately</a:t>
            </a:r>
            <a:r>
              <a:rPr lang="nb-NO" baseline="0" dirty="0" smtClean="0"/>
              <a:t>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29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487810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Svanhovd is an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international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meeting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poiint</a:t>
            </a:r>
            <a:r>
              <a:rPr lang="nb-NO" baseline="0" dirty="0" smtClean="0"/>
              <a:t>.</a:t>
            </a:r>
          </a:p>
          <a:p>
            <a:endParaRPr lang="nb-NO" baseline="0" dirty="0" smtClean="0"/>
          </a:p>
          <a:p>
            <a:r>
              <a:rPr lang="nb-NO" baseline="0" dirty="0" smtClean="0"/>
              <a:t>Lot of border-</a:t>
            </a:r>
            <a:r>
              <a:rPr lang="nb-NO" baseline="0" dirty="0" err="1" smtClean="0"/>
              <a:t>crossing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cooperation</a:t>
            </a:r>
            <a:r>
              <a:rPr lang="nb-NO" baseline="0" dirty="0" smtClean="0"/>
              <a:t>.</a:t>
            </a:r>
          </a:p>
          <a:p>
            <a:endParaRPr lang="nb-NO" baseline="0" dirty="0" smtClean="0"/>
          </a:p>
          <a:p>
            <a:r>
              <a:rPr lang="nb-NO" baseline="0" dirty="0" err="1" smtClean="0"/>
              <a:t>Participant</a:t>
            </a:r>
            <a:r>
              <a:rPr lang="nb-NO" baseline="0" dirty="0" smtClean="0"/>
              <a:t> in INTERACT 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30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933505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Development of nature-</a:t>
            </a:r>
            <a:r>
              <a:rPr lang="nb-NO" dirty="0" err="1" smtClean="0"/>
              <a:t>based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tourism</a:t>
            </a:r>
            <a:r>
              <a:rPr lang="nb-NO" baseline="0" dirty="0" smtClean="0"/>
              <a:t> – </a:t>
            </a:r>
            <a:r>
              <a:rPr lang="nb-NO" baseline="0" dirty="0" err="1" smtClean="0"/>
              <a:t>important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activity</a:t>
            </a:r>
            <a:r>
              <a:rPr lang="nb-NO" baseline="0" dirty="0" smtClean="0"/>
              <a:t> – Bjørn Frantzen </a:t>
            </a:r>
            <a:r>
              <a:rPr lang="nb-NO" baseline="0" dirty="0" err="1" smtClean="0"/>
              <a:t>will</a:t>
            </a:r>
            <a:r>
              <a:rPr lang="nb-NO" baseline="0" dirty="0" smtClean="0"/>
              <a:t> tel. more later.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31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0763735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Svanhovd </a:t>
            </a:r>
            <a:r>
              <a:rPr lang="nb-NO" dirty="0" err="1" smtClean="0"/>
              <a:t>botanical</a:t>
            </a:r>
            <a:r>
              <a:rPr lang="nb-NO" baseline="0" dirty="0" smtClean="0"/>
              <a:t> garden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32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33002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dirty="0" smtClean="0"/>
              <a:t>NIBIO</a:t>
            </a:r>
            <a:r>
              <a:rPr lang="nb-NO" baseline="0" dirty="0" smtClean="0"/>
              <a:t> – Norwegian </a:t>
            </a:r>
            <a:r>
              <a:rPr lang="nb-NO" baseline="0" dirty="0" err="1" smtClean="0"/>
              <a:t>Institute</a:t>
            </a:r>
            <a:r>
              <a:rPr lang="nb-NO" baseline="0" dirty="0" smtClean="0"/>
              <a:t> of </a:t>
            </a:r>
            <a:r>
              <a:rPr lang="nb-NO" baseline="0" dirty="0" err="1" smtClean="0"/>
              <a:t>Bioeconomy</a:t>
            </a:r>
            <a:r>
              <a:rPr lang="nb-NO" baseline="0" dirty="0" smtClean="0"/>
              <a:t> Research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b-NO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725 </a:t>
            </a:r>
            <a:r>
              <a:rPr lang="nb-NO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employees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 more </a:t>
            </a:r>
            <a:r>
              <a:rPr lang="nb-NO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than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10 </a:t>
            </a:r>
            <a:r>
              <a:rPr lang="nb-NO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reseach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centres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around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Norway, head quarter in Ås, </a:t>
            </a:r>
            <a:r>
              <a:rPr lang="nb-NO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outside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Oslo, in </a:t>
            </a:r>
            <a:r>
              <a:rPr lang="nb-NO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south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Norway (green </a:t>
            </a:r>
            <a:r>
              <a:rPr lang="nb-NO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dot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nb-NO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b-NO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b-NO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dirty="0" smtClean="0">
                <a:latin typeface="Arial" panose="020B0604020202020204" pitchFamily="34" charset="0"/>
                <a:cs typeface="Arial" panose="020B0604020202020204" pitchFamily="34" charset="0"/>
              </a:rPr>
              <a:t>(The R&amp;D </a:t>
            </a:r>
            <a:r>
              <a:rPr lang="nb-NO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Institute</a:t>
            </a:r>
            <a:r>
              <a:rPr lang="nb-NO" dirty="0" smtClean="0">
                <a:latin typeface="Arial" panose="020B0604020202020204" pitchFamily="34" charset="0"/>
                <a:cs typeface="Arial" panose="020B0604020202020204" pitchFamily="34" charset="0"/>
              </a:rPr>
              <a:t> houses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nb-NO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whole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value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chain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; from </a:t>
            </a:r>
            <a:r>
              <a:rPr lang="nb-NO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to management to </a:t>
            </a:r>
            <a:r>
              <a:rPr lang="nb-NO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innovation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nb-NO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consulting</a:t>
            </a:r>
            <a:r>
              <a:rPr lang="nb-NO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services.</a:t>
            </a:r>
          </a:p>
          <a:p>
            <a:endParaRPr lang="nb-NO" dirty="0" smtClean="0"/>
          </a:p>
          <a:p>
            <a:r>
              <a:rPr lang="en-US" dirty="0" smtClean="0"/>
              <a:t>NIBIO is owned by the Norwegian Ministry of Agriculture and Food as an administrative agency with special authorization and its own board. The main office is located at </a:t>
            </a:r>
            <a:r>
              <a:rPr lang="en-US" dirty="0" err="1" smtClean="0"/>
              <a:t>Ås</a:t>
            </a:r>
            <a:r>
              <a:rPr lang="en-US" dirty="0" smtClean="0"/>
              <a:t>. The Institute has several regional divisions and a branch office in Oslo.)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886928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PNC</a:t>
            </a:r>
            <a:r>
              <a:rPr lang="nb-NO" baseline="0" dirty="0" smtClean="0"/>
              <a:t> – </a:t>
            </a:r>
            <a:r>
              <a:rPr lang="nb-NO" baseline="0" dirty="0" err="1" smtClean="0"/>
              <a:t>Phenology</a:t>
            </a:r>
            <a:r>
              <a:rPr lang="nb-NO" baseline="0" dirty="0" smtClean="0"/>
              <a:t> of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North </a:t>
            </a:r>
            <a:r>
              <a:rPr lang="nb-NO" baseline="0" dirty="0" err="1" smtClean="0"/>
              <a:t>Calotte</a:t>
            </a:r>
            <a:r>
              <a:rPr lang="nb-NO" baseline="0" dirty="0" smtClean="0"/>
              <a:t> – is a border </a:t>
            </a:r>
            <a:r>
              <a:rPr lang="nb-NO" baseline="0" dirty="0" err="1" smtClean="0"/>
              <a:t>crossing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school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project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successfully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running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since</a:t>
            </a:r>
            <a:r>
              <a:rPr lang="nb-NO" baseline="0" dirty="0" smtClean="0"/>
              <a:t> 2001 in North Norway and North </a:t>
            </a:r>
            <a:r>
              <a:rPr lang="nb-NO" baseline="0" dirty="0" err="1" smtClean="0"/>
              <a:t>west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Russia</a:t>
            </a:r>
            <a:r>
              <a:rPr lang="nb-NO" baseline="0" dirty="0" smtClean="0"/>
              <a:t> (</a:t>
            </a:r>
            <a:r>
              <a:rPr lang="nb-NO" baseline="0" dirty="0" err="1" smtClean="0"/>
              <a:t>about</a:t>
            </a:r>
            <a:r>
              <a:rPr lang="nb-NO" baseline="0" dirty="0" smtClean="0"/>
              <a:t> 40 </a:t>
            </a:r>
            <a:r>
              <a:rPr lang="nb-NO" baseline="0" dirty="0" err="1" smtClean="0"/>
              <a:t>schools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altogether</a:t>
            </a:r>
            <a:r>
              <a:rPr lang="nb-NO" baseline="0" dirty="0" smtClean="0"/>
              <a:t>).</a:t>
            </a:r>
          </a:p>
          <a:p>
            <a:endParaRPr lang="nb-NO" baseline="0" dirty="0" smtClean="0"/>
          </a:p>
          <a:p>
            <a:r>
              <a:rPr lang="nb-NO" baseline="0" dirty="0" err="1" smtClean="0"/>
              <a:t>Phenology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trails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around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each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school</a:t>
            </a:r>
            <a:r>
              <a:rPr lang="nb-NO" baseline="0" dirty="0" smtClean="0"/>
              <a:t>.</a:t>
            </a:r>
          </a:p>
          <a:p>
            <a:endParaRPr lang="nb-NO" baseline="0" dirty="0" smtClean="0"/>
          </a:p>
          <a:p>
            <a:r>
              <a:rPr lang="nb-NO" baseline="0" dirty="0" err="1" smtClean="0"/>
              <a:t>Pupills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teachers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observe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changes</a:t>
            </a:r>
            <a:r>
              <a:rPr lang="nb-NO" baseline="0" dirty="0" smtClean="0"/>
              <a:t> (in </a:t>
            </a:r>
            <a:r>
              <a:rPr lang="nb-NO" baseline="0" dirty="0" err="1" smtClean="0"/>
              <a:t>biology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physiology</a:t>
            </a:r>
            <a:r>
              <a:rPr lang="nb-NO" baseline="0" dirty="0" smtClean="0"/>
              <a:t>). Report to a web portal (www.sustain.no)</a:t>
            </a:r>
          </a:p>
          <a:p>
            <a:endParaRPr lang="nb-NO" baseline="0" dirty="0" smtClean="0"/>
          </a:p>
          <a:p>
            <a:r>
              <a:rPr lang="nb-NO" baseline="0" dirty="0" smtClean="0"/>
              <a:t>One </a:t>
            </a:r>
            <a:r>
              <a:rPr lang="nb-NO" baseline="0" dirty="0" err="1" smtClean="0"/>
              <a:t>annual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gathering</a:t>
            </a:r>
            <a:r>
              <a:rPr lang="nb-NO" baseline="0" dirty="0" smtClean="0"/>
              <a:t> for </a:t>
            </a:r>
            <a:r>
              <a:rPr lang="nb-NO" baseline="0" dirty="0" err="1" smtClean="0"/>
              <a:t>teachers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one</a:t>
            </a:r>
            <a:r>
              <a:rPr lang="nb-NO" baseline="0" dirty="0" smtClean="0"/>
              <a:t> for (</a:t>
            </a:r>
            <a:r>
              <a:rPr lang="nb-NO" baseline="0" dirty="0" err="1" smtClean="0"/>
              <a:t>some</a:t>
            </a:r>
            <a:r>
              <a:rPr lang="nb-NO" baseline="0" dirty="0" smtClean="0"/>
              <a:t>) </a:t>
            </a:r>
            <a:r>
              <a:rPr lang="nb-NO" baseline="0" dirty="0" err="1" smtClean="0"/>
              <a:t>pupils</a:t>
            </a:r>
            <a:r>
              <a:rPr lang="nb-NO" baseline="0" dirty="0" smtClean="0"/>
              <a:t> from </a:t>
            </a:r>
            <a:r>
              <a:rPr lang="nb-NO" baseline="0" dirty="0" err="1" smtClean="0"/>
              <a:t>each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school</a:t>
            </a:r>
            <a:r>
              <a:rPr lang="nb-NO" baseline="0" dirty="0" smtClean="0"/>
              <a:t> (and </a:t>
            </a:r>
            <a:r>
              <a:rPr lang="nb-NO" baseline="0" dirty="0" err="1" smtClean="0"/>
              <a:t>teachers</a:t>
            </a:r>
            <a:r>
              <a:rPr lang="nb-NO" baseline="0" dirty="0" smtClean="0"/>
              <a:t>).</a:t>
            </a:r>
          </a:p>
          <a:p>
            <a:endParaRPr lang="nb-NO" baseline="0" dirty="0" smtClean="0"/>
          </a:p>
          <a:p>
            <a:r>
              <a:rPr lang="nb-NO" baseline="0" dirty="0" err="1" smtClean="0"/>
              <a:t>Competence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raising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social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cultural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meeting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important</a:t>
            </a:r>
            <a:r>
              <a:rPr lang="nb-NO" baseline="0" dirty="0" smtClean="0"/>
              <a:t>. </a:t>
            </a:r>
          </a:p>
          <a:p>
            <a:r>
              <a:rPr lang="nb-NO" baseline="0" dirty="0" smtClean="0"/>
              <a:t> 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33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667924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34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465626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35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79890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NIBIO is organized</a:t>
            </a:r>
            <a:r>
              <a:rPr lang="en-US" baseline="0" dirty="0" smtClean="0"/>
              <a:t> in 5 Divisions.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Lars Ola Nilsson and Bjørn Frantzen belongs to the Section Forest resources in the Forest Division.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(Ensure access to enough nutritious and safe food based on national resources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dirty="0" err="1" smtClean="0"/>
              <a:t>Produce</a:t>
            </a:r>
            <a:r>
              <a:rPr lang="nb-NO" dirty="0" smtClean="0"/>
              <a:t> more </a:t>
            </a:r>
            <a:r>
              <a:rPr lang="nb-NO" dirty="0" err="1" smtClean="0"/>
              <a:t>food</a:t>
            </a:r>
            <a:r>
              <a:rPr lang="nb-NO" dirty="0" smtClean="0"/>
              <a:t> at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same time as </a:t>
            </a:r>
            <a:r>
              <a:rPr lang="nb-NO" baseline="0" dirty="0" err="1" smtClean="0"/>
              <a:t>decreasing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impact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food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production</a:t>
            </a:r>
            <a:r>
              <a:rPr lang="nb-NO" baseline="0" dirty="0" smtClean="0"/>
              <a:t> has </a:t>
            </a:r>
            <a:r>
              <a:rPr lang="nb-NO" baseline="0" dirty="0" err="1" smtClean="0"/>
              <a:t>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environment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available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resources</a:t>
            </a:r>
            <a:r>
              <a:rPr lang="nb-NO" baseline="0" dirty="0" smtClean="0"/>
              <a:t>.</a:t>
            </a:r>
            <a:endParaRPr lang="nb-NO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b-NO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dirty="0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population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increasing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both</a:t>
            </a:r>
            <a:r>
              <a:rPr lang="nb-NO" baseline="0" dirty="0" smtClean="0"/>
              <a:t> in Norway and in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world</a:t>
            </a:r>
            <a:r>
              <a:rPr lang="nb-NO" baseline="0" dirty="0" smtClean="0"/>
              <a:t> at </a:t>
            </a:r>
            <a:r>
              <a:rPr lang="nb-NO" baseline="0" dirty="0" err="1" smtClean="0"/>
              <a:t>large</a:t>
            </a:r>
            <a:r>
              <a:rPr lang="nb-NO" baseline="0" dirty="0" smtClean="0"/>
              <a:t>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baseline="0" dirty="0" smtClean="0"/>
              <a:t>The goal is to </a:t>
            </a:r>
            <a:r>
              <a:rPr lang="nb-NO" baseline="0" dirty="0" err="1" smtClean="0"/>
              <a:t>increase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food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production</a:t>
            </a:r>
            <a:r>
              <a:rPr lang="nb-NO" baseline="0" dirty="0" smtClean="0"/>
              <a:t> by 30-50% by 2030.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baseline="0" dirty="0" smtClean="0"/>
              <a:t>How do </a:t>
            </a:r>
            <a:r>
              <a:rPr lang="nb-NO" baseline="0" dirty="0" err="1" smtClean="0"/>
              <a:t>we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increase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food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production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without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harming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environment</a:t>
            </a:r>
            <a:r>
              <a:rPr lang="nb-NO" baseline="0" dirty="0" smtClean="0"/>
              <a:t>?)</a:t>
            </a:r>
            <a:endParaRPr lang="nb-NO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b-NO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630230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i="1" dirty="0" smtClean="0"/>
          </a:p>
          <a:p>
            <a:r>
              <a:rPr lang="nb-NO" i="1" dirty="0" smtClean="0"/>
              <a:t>(</a:t>
            </a:r>
            <a:r>
              <a:rPr lang="nb-NO" i="1" dirty="0" err="1" smtClean="0"/>
              <a:t>Climate</a:t>
            </a:r>
            <a:r>
              <a:rPr lang="nb-NO" i="1" dirty="0" smtClean="0"/>
              <a:t> Smart </a:t>
            </a:r>
            <a:r>
              <a:rPr lang="nb-NO" i="1" dirty="0" err="1" smtClean="0"/>
              <a:t>Agriculture</a:t>
            </a:r>
            <a:r>
              <a:rPr lang="nb-NO" dirty="0" smtClean="0"/>
              <a:t>  (India, China, Bangladesh, Vietnam. </a:t>
            </a:r>
            <a:r>
              <a:rPr lang="nb-NO" dirty="0" err="1" smtClean="0"/>
              <a:t>Startup</a:t>
            </a:r>
            <a:r>
              <a:rPr lang="nb-NO" dirty="0" smtClean="0"/>
              <a:t> Myanmar)</a:t>
            </a:r>
          </a:p>
          <a:p>
            <a:r>
              <a:rPr lang="nb-NO" dirty="0" smtClean="0"/>
              <a:t>NIBIO is in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process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establishing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networks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research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programmes</a:t>
            </a:r>
            <a:r>
              <a:rPr lang="nb-NO" baseline="0" dirty="0" smtClean="0"/>
              <a:t> in </a:t>
            </a:r>
            <a:r>
              <a:rPr lang="nb-NO" baseline="0" dirty="0" err="1" smtClean="0"/>
              <a:t>several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African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countries</a:t>
            </a:r>
            <a:r>
              <a:rPr lang="nb-NO" baseline="0" dirty="0" smtClean="0"/>
              <a:t>.</a:t>
            </a:r>
            <a:endParaRPr lang="nb-NO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b-NO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basis of </a:t>
            </a:r>
            <a:r>
              <a:rPr lang="en-US" dirty="0" err="1" smtClean="0"/>
              <a:t>bioeconomics</a:t>
            </a:r>
            <a:r>
              <a:rPr lang="en-US" dirty="0" smtClean="0"/>
              <a:t> is the </a:t>
            </a:r>
            <a:r>
              <a:rPr lang="en-US" dirty="0" err="1" smtClean="0"/>
              <a:t>utilisation</a:t>
            </a:r>
            <a:r>
              <a:rPr lang="en-US" dirty="0" smtClean="0"/>
              <a:t> and management of fresh photosynthesis, rather than a </a:t>
            </a:r>
            <a:r>
              <a:rPr lang="en-US" dirty="0" err="1" smtClean="0"/>
              <a:t>fossile</a:t>
            </a:r>
            <a:r>
              <a:rPr lang="en-US" dirty="0" smtClean="0"/>
              <a:t> economy based on preserved photosynthesis (oil).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NIBIO aims to become the leading national R&amp;D institute for development of knowledge within the field of </a:t>
            </a:r>
            <a:r>
              <a:rPr lang="en-US" dirty="0" err="1" smtClean="0"/>
              <a:t>bioeconomy</a:t>
            </a:r>
            <a:r>
              <a:rPr lang="en-US" dirty="0" smtClean="0"/>
              <a:t>. The goal of the Institute is to contribute to food security, sustainable resource management, innovation and value creation through research and knowledge production within food, forestry and other </a:t>
            </a:r>
            <a:r>
              <a:rPr lang="en-US" dirty="0" err="1" smtClean="0"/>
              <a:t>biobased</a:t>
            </a:r>
            <a:r>
              <a:rPr lang="en-US" dirty="0" smtClean="0"/>
              <a:t> industries. The Institute delivers research, managerial support and knowledge for use in national preparedness, as well as for businesses and the society at large.)</a:t>
            </a:r>
            <a:endParaRPr lang="nb-NO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72125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Svanhovd –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research</a:t>
            </a:r>
            <a:r>
              <a:rPr lang="nb-NO" dirty="0" smtClean="0"/>
              <a:t> </a:t>
            </a:r>
            <a:r>
              <a:rPr lang="nb-NO" dirty="0" err="1" smtClean="0"/>
              <a:t>station</a:t>
            </a:r>
            <a:r>
              <a:rPr lang="nb-NO" dirty="0" smtClean="0"/>
              <a:t> </a:t>
            </a:r>
            <a:r>
              <a:rPr lang="nb-NO" dirty="0" err="1" smtClean="0"/>
              <a:t>within</a:t>
            </a:r>
            <a:r>
              <a:rPr lang="nb-NO" baseline="0" dirty="0" smtClean="0"/>
              <a:t> NIBIO, to </a:t>
            </a:r>
            <a:r>
              <a:rPr lang="nb-NO" baseline="0" dirty="0" err="1" smtClean="0"/>
              <a:t>which</a:t>
            </a:r>
            <a:r>
              <a:rPr lang="nb-NO" baseline="0" dirty="0" smtClean="0"/>
              <a:t> Lars Ola Nilsson and Bjørn Frantzen </a:t>
            </a:r>
            <a:r>
              <a:rPr lang="nb-NO" baseline="0" dirty="0" err="1" smtClean="0"/>
              <a:t>are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stationed</a:t>
            </a:r>
            <a:r>
              <a:rPr lang="nb-NO" baseline="0" dirty="0" smtClean="0"/>
              <a:t>, is </a:t>
            </a:r>
            <a:r>
              <a:rPr lang="nb-NO" baseline="0" dirty="0" err="1" smtClean="0"/>
              <a:t>situated</a:t>
            </a:r>
            <a:r>
              <a:rPr lang="nb-NO" baseline="0" dirty="0" smtClean="0"/>
              <a:t> in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very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Northeast</a:t>
            </a:r>
            <a:r>
              <a:rPr lang="nb-NO" baseline="0" dirty="0" smtClean="0"/>
              <a:t> Norway.</a:t>
            </a:r>
          </a:p>
          <a:p>
            <a:endParaRPr lang="nb-NO" baseline="0" dirty="0" smtClean="0"/>
          </a:p>
          <a:p>
            <a:r>
              <a:rPr lang="nb-NO" baseline="0" dirty="0" smtClean="0"/>
              <a:t>See </a:t>
            </a:r>
            <a:r>
              <a:rPr lang="nb-NO" baseline="0" dirty="0" err="1" smtClean="0"/>
              <a:t>text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slide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179136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Our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perspective</a:t>
            </a:r>
            <a:r>
              <a:rPr lang="nb-NO" baseline="0" dirty="0" smtClean="0"/>
              <a:t>:</a:t>
            </a:r>
          </a:p>
          <a:p>
            <a:endParaRPr lang="nb-NO" baseline="0" dirty="0" smtClean="0"/>
          </a:p>
          <a:p>
            <a:r>
              <a:rPr lang="nb-NO" baseline="0" dirty="0" smtClean="0"/>
              <a:t>The Barents region, 20% of </a:t>
            </a:r>
            <a:r>
              <a:rPr lang="nb-NO" baseline="0" dirty="0" err="1" smtClean="0"/>
              <a:t>Europe’s</a:t>
            </a:r>
            <a:r>
              <a:rPr lang="nb-NO" baseline="0" dirty="0" smtClean="0"/>
              <a:t> area, less </a:t>
            </a:r>
            <a:r>
              <a:rPr lang="nb-NO" baseline="0" dirty="0" err="1" smtClean="0"/>
              <a:t>than</a:t>
            </a:r>
            <a:r>
              <a:rPr lang="nb-NO" baseline="0" dirty="0" smtClean="0"/>
              <a:t> 1% or Europes </a:t>
            </a:r>
            <a:r>
              <a:rPr lang="nb-NO" baseline="0" dirty="0" err="1" smtClean="0"/>
              <a:t>population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but</a:t>
            </a:r>
            <a:r>
              <a:rPr lang="nb-NO" baseline="0" dirty="0" smtClean="0"/>
              <a:t> still 6 million persons….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573777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(</a:t>
            </a:r>
            <a:r>
              <a:rPr lang="nb-NO" dirty="0" err="1" smtClean="0"/>
              <a:t>Some</a:t>
            </a:r>
            <a:r>
              <a:rPr lang="nb-NO" baseline="0" dirty="0" smtClean="0"/>
              <a:t> of)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research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stations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within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Nibio</a:t>
            </a:r>
            <a:r>
              <a:rPr lang="nb-NO" baseline="0" dirty="0" smtClean="0"/>
              <a:t> in Norway.</a:t>
            </a:r>
          </a:p>
          <a:p>
            <a:endParaRPr lang="nb-NO" baseline="0" dirty="0" smtClean="0"/>
          </a:p>
          <a:p>
            <a:r>
              <a:rPr lang="nb-NO" baseline="0" dirty="0" smtClean="0"/>
              <a:t>The </a:t>
            </a:r>
            <a:r>
              <a:rPr lang="nb-NO" baseline="0" dirty="0" err="1" smtClean="0"/>
              <a:t>Headquarter</a:t>
            </a:r>
            <a:r>
              <a:rPr lang="nb-NO" baseline="0" dirty="0" smtClean="0"/>
              <a:t> is at Ås, </a:t>
            </a:r>
            <a:r>
              <a:rPr lang="nb-NO" baseline="0" dirty="0" err="1" smtClean="0"/>
              <a:t>outside</a:t>
            </a:r>
            <a:r>
              <a:rPr lang="nb-NO" baseline="0" dirty="0" smtClean="0"/>
              <a:t> Oslo in </a:t>
            </a:r>
            <a:r>
              <a:rPr lang="nb-NO" baseline="0" dirty="0" err="1" smtClean="0"/>
              <a:t>south</a:t>
            </a:r>
            <a:r>
              <a:rPr lang="nb-NO" baseline="0" dirty="0" smtClean="0"/>
              <a:t> Norway (green </a:t>
            </a:r>
            <a:r>
              <a:rPr lang="nb-NO" baseline="0" dirty="0" err="1" smtClean="0"/>
              <a:t>dot</a:t>
            </a:r>
            <a:r>
              <a:rPr lang="nb-NO" baseline="0" dirty="0" smtClean="0"/>
              <a:t>)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341121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The Pasvik</a:t>
            </a:r>
            <a:r>
              <a:rPr lang="nb-NO" baseline="0" dirty="0" smtClean="0"/>
              <a:t> region / Pasvik </a:t>
            </a:r>
            <a:r>
              <a:rPr lang="nb-NO" baseline="0" dirty="0" err="1" smtClean="0"/>
              <a:t>valley</a:t>
            </a:r>
            <a:r>
              <a:rPr lang="nb-NO" baseline="0" dirty="0" smtClean="0"/>
              <a:t> – </a:t>
            </a:r>
            <a:r>
              <a:rPr lang="nb-NO" baseline="0" dirty="0" err="1" smtClean="0"/>
              <a:t>where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Svanvhovd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research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station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situated</a:t>
            </a:r>
            <a:r>
              <a:rPr lang="nb-NO" baseline="0" dirty="0" smtClean="0"/>
              <a:t>.</a:t>
            </a:r>
          </a:p>
          <a:p>
            <a:endParaRPr lang="nb-NO" baseline="0" dirty="0" smtClean="0"/>
          </a:p>
          <a:p>
            <a:r>
              <a:rPr lang="nb-NO" baseline="0" dirty="0" smtClean="0"/>
              <a:t>Just by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Pasvik river,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border to </a:t>
            </a:r>
            <a:r>
              <a:rPr lang="nb-NO" baseline="0" dirty="0" err="1" smtClean="0"/>
              <a:t>Russia</a:t>
            </a:r>
            <a:r>
              <a:rPr lang="nb-NO" baseline="0" dirty="0" smtClean="0"/>
              <a:t>. </a:t>
            </a:r>
            <a:r>
              <a:rPr lang="nb-NO" baseline="0" dirty="0" err="1" smtClean="0"/>
              <a:t>Also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close</a:t>
            </a:r>
            <a:r>
              <a:rPr lang="nb-NO" baseline="0" dirty="0" smtClean="0"/>
              <a:t> to Finland.</a:t>
            </a:r>
          </a:p>
          <a:p>
            <a:endParaRPr lang="nb-NO" baseline="0" dirty="0" smtClean="0"/>
          </a:p>
          <a:p>
            <a:r>
              <a:rPr lang="nb-NO" baseline="0" dirty="0" err="1" smtClean="0"/>
              <a:t>Interesting</a:t>
            </a:r>
            <a:r>
              <a:rPr lang="nb-NO" baseline="0" dirty="0" smtClean="0"/>
              <a:t> nature.</a:t>
            </a:r>
          </a:p>
          <a:p>
            <a:endParaRPr lang="nb-NO" baseline="0" dirty="0" smtClean="0"/>
          </a:p>
          <a:p>
            <a:r>
              <a:rPr lang="nb-NO" baseline="0" dirty="0" smtClean="0"/>
              <a:t>The green line –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Northwestern border of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Taiga –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coniferous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forest</a:t>
            </a:r>
            <a:r>
              <a:rPr lang="nb-NO" baseline="0" dirty="0" smtClean="0"/>
              <a:t> belt of </a:t>
            </a:r>
            <a:r>
              <a:rPr lang="nb-NO" baseline="0" dirty="0" err="1" smtClean="0"/>
              <a:t>Euroasia</a:t>
            </a:r>
            <a:r>
              <a:rPr lang="nb-NO" baseline="0" dirty="0" smtClean="0"/>
              <a:t>.</a:t>
            </a:r>
          </a:p>
          <a:p>
            <a:endParaRPr lang="nb-NO" baseline="0" dirty="0" smtClean="0"/>
          </a:p>
          <a:p>
            <a:r>
              <a:rPr lang="nb-NO" baseline="0" dirty="0" err="1" smtClean="0"/>
              <a:t>Steep</a:t>
            </a:r>
            <a:r>
              <a:rPr lang="nb-NO" baseline="0" dirty="0" smtClean="0"/>
              <a:t> gradients in </a:t>
            </a:r>
            <a:r>
              <a:rPr lang="nb-NO" baseline="0" dirty="0" err="1" smtClean="0"/>
              <a:t>climate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vegetation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environment</a:t>
            </a:r>
            <a:r>
              <a:rPr lang="nb-NO" baseline="0" dirty="0" smtClean="0"/>
              <a:t> (</a:t>
            </a:r>
            <a:r>
              <a:rPr lang="nb-NO" baseline="0" dirty="0" err="1" smtClean="0"/>
              <a:t>pollution</a:t>
            </a:r>
            <a:r>
              <a:rPr lang="nb-NO" baseline="0" dirty="0" smtClean="0"/>
              <a:t>).</a:t>
            </a:r>
          </a:p>
          <a:p>
            <a:endParaRPr lang="nb-NO" baseline="0" dirty="0" smtClean="0"/>
          </a:p>
          <a:p>
            <a:endParaRPr lang="nb-NO" baseline="0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8A703-4F12-DF4A-BB56-5466C3FCD35C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89672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oved for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6889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981" y="2076315"/>
            <a:ext cx="1741516" cy="195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06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rside/skilleark_å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4288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7200" y="6264000"/>
            <a:ext cx="8242300" cy="72000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noProof="0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457200" y="2873376"/>
            <a:ext cx="8242300" cy="14700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noProof="0" smtClean="0"/>
              <a:t>Klikk for å redigere tittelstil</a:t>
            </a:r>
            <a:endParaRPr lang="nb-NO" noProof="0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457200" y="4425949"/>
            <a:ext cx="82423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noProof="0" smtClean="0"/>
              <a:t>Klikk for å redigere undertittelstil i malen</a:t>
            </a:r>
            <a:endParaRPr lang="nb-NO" noProof="0" dirty="0"/>
          </a:p>
        </p:txBody>
      </p:sp>
      <p:sp>
        <p:nvSpPr>
          <p:cNvPr id="18" name="Rectangle 17"/>
          <p:cNvSpPr/>
          <p:nvPr/>
        </p:nvSpPr>
        <p:spPr>
          <a:xfrm>
            <a:off x="457200" y="1807600"/>
            <a:ext cx="8242300" cy="72000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noProof="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0942" y="254890"/>
            <a:ext cx="822960" cy="92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5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kille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noProof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7200" y="2873376"/>
            <a:ext cx="8242300" cy="14700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nb-NO" noProof="0" smtClean="0"/>
              <a:t>Klikk for å redigere tittelstil</a:t>
            </a:r>
            <a:endParaRPr lang="nb-NO" noProof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457200" y="4425949"/>
            <a:ext cx="82423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noProof="0" smtClean="0"/>
              <a:t>Klikk for å redigere undertittelstil i malen</a:t>
            </a:r>
            <a:endParaRPr lang="nb-NO" noProof="0"/>
          </a:p>
        </p:txBody>
      </p:sp>
      <p:sp>
        <p:nvSpPr>
          <p:cNvPr id="9" name="Rectangle 8"/>
          <p:cNvSpPr/>
          <p:nvPr/>
        </p:nvSpPr>
        <p:spPr>
          <a:xfrm>
            <a:off x="457200" y="6264000"/>
            <a:ext cx="8242300" cy="72000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noProof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7200" y="1807600"/>
            <a:ext cx="8242300" cy="72000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noProof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0942" y="254890"/>
            <a:ext cx="822960" cy="92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83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 og utfallende bilde el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noProof="0" smtClean="0"/>
              <a:t>Klikk for å redigere tittelstil</a:t>
            </a:r>
            <a:endParaRPr lang="nb-NO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0" y="1559984"/>
            <a:ext cx="9144000" cy="4698869"/>
          </a:xfrm>
        </p:spPr>
        <p:txBody>
          <a:bodyPr anchor="ctr"/>
          <a:lstStyle>
            <a:lvl1pPr marL="0" indent="0" algn="ctr">
              <a:buNone/>
              <a:defRPr baseline="0">
                <a:solidFill>
                  <a:srgbClr val="7F7F7F"/>
                </a:solidFill>
              </a:defRPr>
            </a:lvl1pPr>
          </a:lstStyle>
          <a:p>
            <a:pPr lvl="0"/>
            <a:r>
              <a:rPr lang="nb-NO" noProof="0" smtClean="0"/>
              <a:t>Sett inn utfallende objekt</a:t>
            </a:r>
            <a:endParaRPr lang="nb-NO" noProof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7027464" y="6392583"/>
            <a:ext cx="1101152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6392583"/>
            <a:ext cx="508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2"/>
          <p:cNvCxnSpPr/>
          <p:nvPr/>
        </p:nvCxnSpPr>
        <p:spPr>
          <a:xfrm>
            <a:off x="8191500" y="6392583"/>
            <a:ext cx="0" cy="360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6268" y="6392583"/>
            <a:ext cx="5571197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smtClean="0"/>
              <a:t>NIBIO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48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 og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noProof="0" smtClean="0"/>
              <a:t>Klikk for å redigere tittelstil</a:t>
            </a:r>
            <a:endParaRPr lang="nb-NO" noProof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469901" y="1559984"/>
            <a:ext cx="4119032" cy="470877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b-NO" noProof="0" smtClean="0"/>
              <a:t>Sett inn bilde</a:t>
            </a:r>
            <a:endParaRPr lang="nb-NO" noProof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4580468" y="1559984"/>
            <a:ext cx="4119032" cy="470877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b-NO" noProof="0" smtClean="0"/>
              <a:t>Sett inn bilde</a:t>
            </a:r>
            <a:endParaRPr lang="nb-NO" noProof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7027464" y="6392583"/>
            <a:ext cx="1101152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6392583"/>
            <a:ext cx="508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2"/>
          <p:cNvCxnSpPr/>
          <p:nvPr/>
        </p:nvCxnSpPr>
        <p:spPr>
          <a:xfrm>
            <a:off x="8191500" y="6392583"/>
            <a:ext cx="0" cy="360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6268" y="6392583"/>
            <a:ext cx="5571197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smtClean="0"/>
              <a:t>NIBIO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68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 og 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469901" y="1559984"/>
            <a:ext cx="2722036" cy="469886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b-NO" noProof="0" smtClean="0"/>
              <a:t>Sett inn bilde</a:t>
            </a:r>
            <a:endParaRPr lang="nb-NO" noProof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3207810" y="1559984"/>
            <a:ext cx="2753782" cy="469886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b-NO" noProof="0" smtClean="0"/>
              <a:t>Sett inn bilde</a:t>
            </a:r>
            <a:endParaRPr lang="nb-NO" noProof="0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5977464" y="1559984"/>
            <a:ext cx="2722036" cy="469886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b-NO" noProof="0" smtClean="0"/>
              <a:t>Sett inn bilde</a:t>
            </a:r>
            <a:endParaRPr lang="nb-NO" noProof="0"/>
          </a:p>
        </p:txBody>
      </p:sp>
      <p:sp>
        <p:nvSpPr>
          <p:cNvPr id="3" name="Tit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7027464" y="6392583"/>
            <a:ext cx="1101152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6392583"/>
            <a:ext cx="508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2"/>
          <p:cNvCxnSpPr/>
          <p:nvPr/>
        </p:nvCxnSpPr>
        <p:spPr>
          <a:xfrm>
            <a:off x="8191500" y="6392583"/>
            <a:ext cx="0" cy="360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6268" y="6392583"/>
            <a:ext cx="5571197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smtClean="0"/>
              <a:t>NIBIO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56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, innhold og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902" y="292100"/>
            <a:ext cx="3949699" cy="1024467"/>
          </a:xfrm>
        </p:spPr>
        <p:txBody>
          <a:bodyPr/>
          <a:lstStyle/>
          <a:p>
            <a:r>
              <a:rPr lang="nb-NO" noProof="0" smtClean="0"/>
              <a:t>Klikk for å redigere tittelstil</a:t>
            </a:r>
            <a:endParaRPr lang="nb-NO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900" y="1559984"/>
            <a:ext cx="3949700" cy="4702421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</a:lstStyle>
          <a:p>
            <a:pPr lvl="0"/>
            <a:r>
              <a:rPr lang="nb-NO" noProof="0" smtClean="0"/>
              <a:t>Klikk for å redigere tekststiler i malen</a:t>
            </a:r>
          </a:p>
          <a:p>
            <a:pPr lvl="1"/>
            <a:r>
              <a:rPr lang="nb-NO" noProof="0" smtClean="0"/>
              <a:t>Andre nivå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868863" y="503240"/>
            <a:ext cx="3830637" cy="5765517"/>
          </a:xfrm>
        </p:spPr>
        <p:txBody>
          <a:bodyPr anchor="ctr"/>
          <a:lstStyle>
            <a:lvl1pPr marL="0" indent="0" algn="ctr">
              <a:buNone/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nb-NO" noProof="0" dirty="0" smtClean="0"/>
              <a:t>Sett inn et objekt</a:t>
            </a:r>
            <a:endParaRPr lang="nb-NO" noProof="0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7027464" y="6392583"/>
            <a:ext cx="1101152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6392583"/>
            <a:ext cx="508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2"/>
          <p:cNvCxnSpPr/>
          <p:nvPr/>
        </p:nvCxnSpPr>
        <p:spPr>
          <a:xfrm>
            <a:off x="8191500" y="6392583"/>
            <a:ext cx="0" cy="360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6268" y="6392583"/>
            <a:ext cx="5571197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smtClean="0"/>
              <a:t>NIBIO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01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lsides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626352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b-NO" noProof="0" smtClean="0"/>
              <a:t>Sett inn bilde</a:t>
            </a:r>
            <a:endParaRPr lang="nb-NO" noProof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7027464" y="6392583"/>
            <a:ext cx="1101152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6392583"/>
            <a:ext cx="508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2"/>
          <p:cNvCxnSpPr/>
          <p:nvPr/>
        </p:nvCxnSpPr>
        <p:spPr>
          <a:xfrm>
            <a:off x="8191500" y="6392583"/>
            <a:ext cx="0" cy="360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6268" y="6392583"/>
            <a:ext cx="5571197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smtClean="0"/>
              <a:t>NIBIO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22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7027464" y="6392583"/>
            <a:ext cx="1101152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6392583"/>
            <a:ext cx="508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2"/>
          <p:cNvCxnSpPr/>
          <p:nvPr/>
        </p:nvCxnSpPr>
        <p:spPr>
          <a:xfrm>
            <a:off x="8191500" y="6392583"/>
            <a:ext cx="0" cy="360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6268" y="6392583"/>
            <a:ext cx="5571197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smtClean="0"/>
              <a:t>NIBIO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937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om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991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ste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6889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7200" y="6264000"/>
            <a:ext cx="8242300" cy="72000"/>
          </a:xfrm>
          <a:prstGeom prst="rect">
            <a:avLst/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noProof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457200" y="2873376"/>
            <a:ext cx="8242300" cy="14700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noProof="0" smtClean="0"/>
              <a:t>Klikk for å redigere tittelstil</a:t>
            </a:r>
            <a:endParaRPr lang="nb-NO" noProof="0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457200" y="4425949"/>
            <a:ext cx="82423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noProof="0" smtClean="0"/>
              <a:t>Klikk for å redigere undertittelstil i malen</a:t>
            </a:r>
            <a:endParaRPr lang="nb-NO" noProof="0"/>
          </a:p>
        </p:txBody>
      </p:sp>
      <p:sp>
        <p:nvSpPr>
          <p:cNvPr id="19" name="Rectangle 18"/>
          <p:cNvSpPr/>
          <p:nvPr/>
        </p:nvSpPr>
        <p:spPr>
          <a:xfrm>
            <a:off x="457200" y="1807600"/>
            <a:ext cx="8242300" cy="72000"/>
          </a:xfrm>
          <a:prstGeom prst="rect">
            <a:avLst/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noProof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0942" y="254892"/>
            <a:ext cx="822960" cy="92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85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rside/skilleark_sko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6889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7200" y="6273915"/>
            <a:ext cx="8242300" cy="72000"/>
          </a:xfrm>
          <a:prstGeom prst="rect">
            <a:avLst/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noProof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457200" y="2873376"/>
            <a:ext cx="8242300" cy="14700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noProof="0" smtClean="0"/>
              <a:t>Klikk for å redigere tittelstil</a:t>
            </a:r>
            <a:endParaRPr lang="nb-NO" noProof="0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457200" y="4425949"/>
            <a:ext cx="82423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noProof="0" smtClean="0"/>
              <a:t>Klikk for å redigere undertittelstil i malen</a:t>
            </a:r>
            <a:endParaRPr lang="nb-NO" noProof="0"/>
          </a:p>
        </p:txBody>
      </p:sp>
      <p:sp>
        <p:nvSpPr>
          <p:cNvPr id="19" name="Rectangle 18"/>
          <p:cNvSpPr/>
          <p:nvPr/>
        </p:nvSpPr>
        <p:spPr>
          <a:xfrm>
            <a:off x="457200" y="1807600"/>
            <a:ext cx="8242300" cy="72000"/>
          </a:xfrm>
          <a:prstGeom prst="rect">
            <a:avLst/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noProof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0942" y="254892"/>
            <a:ext cx="822960" cy="92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0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C7888-891C-F649-B895-40CDAB065490}" type="datetime1">
              <a:rPr lang="nb-NO" smtClean="0"/>
              <a:t>11.01.2016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909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noProof="0" smtClean="0"/>
              <a:t>Klikk for å redigere tittelstil</a:t>
            </a:r>
            <a:endParaRPr lang="nb-NO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900" y="1559984"/>
            <a:ext cx="8229600" cy="4704016"/>
          </a:xfrm>
        </p:spPr>
        <p:txBody>
          <a:bodyPr/>
          <a:lstStyle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nb-NO" noProof="0" smtClean="0"/>
              <a:t>Klikk for å redigere tekststiler i malen</a:t>
            </a:r>
          </a:p>
          <a:p>
            <a:pPr lvl="1"/>
            <a:r>
              <a:rPr lang="nb-NO" noProof="0" smtClean="0"/>
              <a:t>Andre nivå</a:t>
            </a:r>
          </a:p>
          <a:p>
            <a:pPr lvl="2"/>
            <a:r>
              <a:rPr lang="nb-NO" noProof="0" smtClean="0"/>
              <a:t>Tredje nivå</a:t>
            </a:r>
          </a:p>
          <a:p>
            <a:pPr lvl="3"/>
            <a:r>
              <a:rPr lang="nb-NO" noProof="0" smtClean="0"/>
              <a:t>Fjerde nivå</a:t>
            </a:r>
          </a:p>
          <a:p>
            <a:pPr lvl="4"/>
            <a:r>
              <a:rPr lang="nb-NO" noProof="0" smtClean="0"/>
              <a:t>Femte nivå</a:t>
            </a:r>
            <a:endParaRPr lang="nb-NO" noProof="0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7027464" y="6392583"/>
            <a:ext cx="1101152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6392583"/>
            <a:ext cx="508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12"/>
          <p:cNvCxnSpPr/>
          <p:nvPr/>
        </p:nvCxnSpPr>
        <p:spPr>
          <a:xfrm>
            <a:off x="8191500" y="6392583"/>
            <a:ext cx="0" cy="360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6268" y="6392583"/>
            <a:ext cx="5571197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smtClean="0"/>
              <a:t>NIBIO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07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 med 2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noProof="0" smtClean="0"/>
              <a:t>Klikk for å redigere tittelstil</a:t>
            </a:r>
            <a:endParaRPr lang="nb-NO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900" y="1559984"/>
            <a:ext cx="3949700" cy="4698869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nb-NO" noProof="0" smtClean="0"/>
              <a:t>Klikk for å redigere tekststiler i malen</a:t>
            </a:r>
          </a:p>
          <a:p>
            <a:pPr lvl="1"/>
            <a:r>
              <a:rPr lang="nb-NO" noProof="0" smtClean="0"/>
              <a:t>Andre nivå</a:t>
            </a:r>
          </a:p>
          <a:p>
            <a:pPr lvl="2"/>
            <a:r>
              <a:rPr lang="nb-NO" noProof="0" smtClean="0"/>
              <a:t>Tredje nivå</a:t>
            </a:r>
          </a:p>
          <a:p>
            <a:pPr lvl="3"/>
            <a:r>
              <a:rPr lang="nb-NO" noProof="0" smtClean="0"/>
              <a:t>Fjerde nivå</a:t>
            </a:r>
          </a:p>
          <a:p>
            <a:pPr lvl="4"/>
            <a:r>
              <a:rPr lang="nb-NO" noProof="0" smtClean="0"/>
              <a:t>Femte nivå</a:t>
            </a:r>
            <a:endParaRPr lang="nb-NO" noProof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4749800" y="1559984"/>
            <a:ext cx="3949700" cy="4698869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nb-NO" noProof="0" smtClean="0"/>
              <a:t>Klikk for å redigere tekststiler i malen</a:t>
            </a:r>
          </a:p>
          <a:p>
            <a:pPr lvl="1"/>
            <a:r>
              <a:rPr lang="nb-NO" noProof="0" smtClean="0"/>
              <a:t>Andre nivå</a:t>
            </a:r>
          </a:p>
          <a:p>
            <a:pPr lvl="2"/>
            <a:r>
              <a:rPr lang="nb-NO" noProof="0" smtClean="0"/>
              <a:t>Tredje nivå</a:t>
            </a:r>
          </a:p>
          <a:p>
            <a:pPr lvl="3"/>
            <a:r>
              <a:rPr lang="nb-NO" noProof="0" smtClean="0"/>
              <a:t>Fjerde nivå</a:t>
            </a:r>
          </a:p>
          <a:p>
            <a:pPr lvl="4"/>
            <a:r>
              <a:rPr lang="nb-NO" noProof="0" smtClean="0"/>
              <a:t>Femte nivå</a:t>
            </a:r>
            <a:endParaRPr lang="nb-NO" noProof="0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7027464" y="6392583"/>
            <a:ext cx="1101152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6392583"/>
            <a:ext cx="508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2"/>
          <p:cNvCxnSpPr/>
          <p:nvPr/>
        </p:nvCxnSpPr>
        <p:spPr>
          <a:xfrm>
            <a:off x="8191500" y="6392583"/>
            <a:ext cx="0" cy="360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6268" y="6392583"/>
            <a:ext cx="5571197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smtClean="0"/>
              <a:t>NIBIO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28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noProof="0" smtClean="0"/>
              <a:t>Klikk for å redigere tittelstil</a:t>
            </a:r>
            <a:endParaRPr lang="nb-NO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63866"/>
            <a:ext cx="3960000" cy="641349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noProof="0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2883"/>
            <a:ext cx="3960000" cy="3885971"/>
          </a:xfrm>
        </p:spPr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400">
                <a:latin typeface="+mn-lt"/>
              </a:defRPr>
            </a:lvl4pPr>
            <a:lvl5pPr>
              <a:defRPr sz="1400"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noProof="0" smtClean="0"/>
              <a:t>Klikk for å redigere tekststiler i malen</a:t>
            </a:r>
          </a:p>
          <a:p>
            <a:pPr lvl="1"/>
            <a:r>
              <a:rPr lang="nb-NO" noProof="0" smtClean="0"/>
              <a:t>Andre nivå</a:t>
            </a:r>
          </a:p>
          <a:p>
            <a:pPr lvl="2"/>
            <a:r>
              <a:rPr lang="nb-NO" noProof="0" smtClean="0"/>
              <a:t>Tredje nivå</a:t>
            </a:r>
          </a:p>
          <a:p>
            <a:pPr lvl="3"/>
            <a:r>
              <a:rPr lang="nb-NO" noProof="0" smtClean="0"/>
              <a:t>Fjerde nivå</a:t>
            </a:r>
          </a:p>
          <a:p>
            <a:pPr lvl="4"/>
            <a:r>
              <a:rPr lang="nb-NO" noProof="0" smtClean="0"/>
              <a:t>Femte nivå</a:t>
            </a:r>
            <a:endParaRPr lang="nb-NO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400" y="1563866"/>
            <a:ext cx="3962400" cy="641349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noProof="0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400" y="2372883"/>
            <a:ext cx="3962400" cy="3885971"/>
          </a:xfrm>
        </p:spPr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400">
                <a:latin typeface="+mn-lt"/>
              </a:defRPr>
            </a:lvl4pPr>
            <a:lvl5pPr>
              <a:defRPr sz="1400"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noProof="0" smtClean="0"/>
              <a:t>Klikk for å redigere tekststiler i malen</a:t>
            </a:r>
          </a:p>
          <a:p>
            <a:pPr lvl="1"/>
            <a:r>
              <a:rPr lang="nb-NO" noProof="0" smtClean="0"/>
              <a:t>Andre nivå</a:t>
            </a:r>
          </a:p>
          <a:p>
            <a:pPr lvl="2"/>
            <a:r>
              <a:rPr lang="nb-NO" noProof="0" smtClean="0"/>
              <a:t>Tredje nivå</a:t>
            </a:r>
          </a:p>
          <a:p>
            <a:pPr lvl="3"/>
            <a:r>
              <a:rPr lang="nb-NO" noProof="0" smtClean="0"/>
              <a:t>Fjerde nivå</a:t>
            </a:r>
          </a:p>
          <a:p>
            <a:pPr lvl="4"/>
            <a:r>
              <a:rPr lang="nb-NO" noProof="0" smtClean="0"/>
              <a:t>Femte nivå</a:t>
            </a:r>
            <a:endParaRPr lang="nb-NO" noProof="0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7027464" y="6392583"/>
            <a:ext cx="1101152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91500" y="6392583"/>
            <a:ext cx="508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2"/>
          <p:cNvCxnSpPr/>
          <p:nvPr/>
        </p:nvCxnSpPr>
        <p:spPr>
          <a:xfrm>
            <a:off x="8191500" y="6392583"/>
            <a:ext cx="0" cy="360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1456268" y="6392583"/>
            <a:ext cx="5571197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smtClean="0"/>
              <a:t>NIBIO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70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object el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noProof="0" smtClean="0"/>
              <a:t>Klikk for å redigere tittelstil</a:t>
            </a:r>
            <a:endParaRPr lang="nb-NO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9900" y="1559984"/>
            <a:ext cx="8216900" cy="4708773"/>
          </a:xfrm>
        </p:spPr>
        <p:txBody>
          <a:bodyPr anchor="ctr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b-NO" noProof="0" smtClean="0"/>
              <a:t>Sett inn object</a:t>
            </a:r>
            <a:endParaRPr lang="nb-NO" noProof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7027464" y="6392583"/>
            <a:ext cx="1101152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6392583"/>
            <a:ext cx="508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2"/>
          <p:cNvCxnSpPr/>
          <p:nvPr/>
        </p:nvCxnSpPr>
        <p:spPr>
          <a:xfrm>
            <a:off x="8191500" y="6392583"/>
            <a:ext cx="0" cy="360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6268" y="6392583"/>
            <a:ext cx="5571197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smtClean="0"/>
              <a:t>NIBIO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01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rside/skilleark_bl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68428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0942" y="254890"/>
            <a:ext cx="822960" cy="92686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7200" y="6264000"/>
            <a:ext cx="8242300" cy="72000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noProof="0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457200" y="2873376"/>
            <a:ext cx="8242300" cy="14700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nb-NO" noProof="0" smtClean="0"/>
              <a:t>Klikk for å redigere tittelstil</a:t>
            </a:r>
            <a:endParaRPr lang="nb-NO" noProof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457200" y="4425949"/>
            <a:ext cx="82423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noProof="0" smtClean="0"/>
              <a:t>Klikk for å redigere undertittelstil i malen</a:t>
            </a:r>
            <a:endParaRPr lang="nb-NO" noProof="0" dirty="0"/>
          </a:p>
        </p:txBody>
      </p:sp>
      <p:sp>
        <p:nvSpPr>
          <p:cNvPr id="17" name="Rectangle 16"/>
          <p:cNvSpPr/>
          <p:nvPr/>
        </p:nvSpPr>
        <p:spPr>
          <a:xfrm>
            <a:off x="457200" y="1807600"/>
            <a:ext cx="8242300" cy="72000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noProof="0"/>
          </a:p>
        </p:txBody>
      </p:sp>
    </p:spTree>
    <p:extLst>
      <p:ext uri="{BB962C8B-B14F-4D97-AF65-F5344CB8AC3E}">
        <p14:creationId xmlns:p14="http://schemas.microsoft.com/office/powerpoint/2010/main" val="281245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rside/skilleark_fj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684288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7200" y="6264000"/>
            <a:ext cx="8242300" cy="720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noProof="0" dirty="0"/>
          </a:p>
        </p:txBody>
      </p:sp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57200" y="2873376"/>
            <a:ext cx="8242300" cy="14700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noProof="0" smtClean="0"/>
              <a:t>Klikk for å redigere tittelstil</a:t>
            </a:r>
            <a:endParaRPr lang="nb-NO" noProof="0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57200" y="4425949"/>
            <a:ext cx="82423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noProof="0" smtClean="0"/>
              <a:t>Klikk for å redigere undertittelstil i malen</a:t>
            </a:r>
            <a:endParaRPr lang="nb-NO" noProof="0" dirty="0"/>
          </a:p>
        </p:txBody>
      </p:sp>
      <p:sp>
        <p:nvSpPr>
          <p:cNvPr id="20" name="Rectangle 19"/>
          <p:cNvSpPr/>
          <p:nvPr/>
        </p:nvSpPr>
        <p:spPr>
          <a:xfrm>
            <a:off x="457200" y="1807600"/>
            <a:ext cx="8242300" cy="720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noProof="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0942" y="254890"/>
            <a:ext cx="822960" cy="92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99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rside/skilleark_m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6842882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457200" y="2873376"/>
            <a:ext cx="8242300" cy="14700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nb-NO" noProof="0" smtClean="0"/>
              <a:t>Klikk for å redigere tittelstil</a:t>
            </a:r>
            <a:endParaRPr lang="nb-NO" noProof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457200" y="4425949"/>
            <a:ext cx="82423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noProof="0" smtClean="0"/>
              <a:t>Klikk for å redigere undertittelstil i malen</a:t>
            </a:r>
            <a:endParaRPr lang="nb-NO" noProof="0"/>
          </a:p>
        </p:txBody>
      </p:sp>
      <p:sp>
        <p:nvSpPr>
          <p:cNvPr id="14" name="Rectangle 13"/>
          <p:cNvSpPr/>
          <p:nvPr/>
        </p:nvSpPr>
        <p:spPr>
          <a:xfrm>
            <a:off x="457200" y="6264000"/>
            <a:ext cx="8242300" cy="72000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noProof="0"/>
          </a:p>
        </p:txBody>
      </p:sp>
      <p:sp>
        <p:nvSpPr>
          <p:cNvPr id="18" name="Rectangle 17"/>
          <p:cNvSpPr/>
          <p:nvPr/>
        </p:nvSpPr>
        <p:spPr>
          <a:xfrm>
            <a:off x="457200" y="1807600"/>
            <a:ext cx="8242300" cy="72000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noProof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0942" y="254890"/>
            <a:ext cx="822960" cy="92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55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9902" y="292101"/>
            <a:ext cx="8229599" cy="1024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noProof="0" smtClean="0"/>
              <a:t>Klikk for å redigere tittelstil</a:t>
            </a:r>
            <a:endParaRPr lang="nb-NO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9900" y="1559985"/>
            <a:ext cx="8229600" cy="47040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nb-NO" noProof="0" dirty="0" err="1" smtClean="0"/>
              <a:t>Click</a:t>
            </a:r>
            <a:r>
              <a:rPr lang="nb-NO" noProof="0" dirty="0" smtClean="0"/>
              <a:t> to </a:t>
            </a:r>
            <a:r>
              <a:rPr lang="nb-NO" noProof="0" dirty="0" err="1" smtClean="0"/>
              <a:t>edit</a:t>
            </a:r>
            <a:r>
              <a:rPr lang="nb-NO" noProof="0" dirty="0" smtClean="0"/>
              <a:t> Master </a:t>
            </a:r>
            <a:r>
              <a:rPr lang="nb-NO" noProof="0" dirty="0" err="1" smtClean="0"/>
              <a:t>text</a:t>
            </a:r>
            <a:r>
              <a:rPr lang="nb-NO" noProof="0" dirty="0" smtClean="0"/>
              <a:t> styles</a:t>
            </a:r>
          </a:p>
          <a:p>
            <a:pPr lvl="1"/>
            <a:r>
              <a:rPr lang="nb-NO" noProof="0" dirty="0" smtClean="0"/>
              <a:t>Second </a:t>
            </a:r>
            <a:r>
              <a:rPr lang="nb-NO" noProof="0" dirty="0" err="1" smtClean="0"/>
              <a:t>level</a:t>
            </a:r>
            <a:endParaRPr lang="nb-NO" noProof="0" dirty="0" smtClean="0"/>
          </a:p>
          <a:p>
            <a:pPr lvl="2"/>
            <a:r>
              <a:rPr lang="nb-NO" noProof="0" dirty="0" smtClean="0"/>
              <a:t>Third </a:t>
            </a:r>
            <a:r>
              <a:rPr lang="nb-NO" noProof="0" dirty="0" err="1" smtClean="0"/>
              <a:t>level</a:t>
            </a:r>
            <a:endParaRPr lang="nb-NO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27464" y="6392583"/>
            <a:ext cx="1101152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6392583"/>
            <a:ext cx="508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  <a:cs typeface="Trebuchet MS"/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57200" y="6264012"/>
            <a:ext cx="8242300" cy="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noProof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950" y="6425180"/>
            <a:ext cx="706582" cy="249382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8191500" y="6392583"/>
            <a:ext cx="0" cy="360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6268" y="6392583"/>
            <a:ext cx="5571197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smtClean="0"/>
              <a:t>NIBIO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593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  <p:sldLayoutId id="2147484024" r:id="rId9"/>
    <p:sldLayoutId id="2147484025" r:id="rId10"/>
    <p:sldLayoutId id="2147484026" r:id="rId11"/>
    <p:sldLayoutId id="2147484027" r:id="rId12"/>
    <p:sldLayoutId id="2147484028" r:id="rId13"/>
    <p:sldLayoutId id="2147484029" r:id="rId14"/>
    <p:sldLayoutId id="2147484030" r:id="rId15"/>
    <p:sldLayoutId id="2147484031" r:id="rId16"/>
    <p:sldLayoutId id="2147484032" r:id="rId17"/>
    <p:sldLayoutId id="2147484033" r:id="rId18"/>
    <p:sldLayoutId id="2147484034" r:id="rId19"/>
    <p:sldLayoutId id="2147484035" r:id="rId2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l" defTabSz="457200" rtl="0" eaLnBrk="1" latinLnBrk="0" hangingPunct="1">
        <a:lnSpc>
          <a:spcPts val="3400"/>
        </a:lnSpc>
        <a:spcBef>
          <a:spcPct val="0"/>
        </a:spcBef>
        <a:buNone/>
        <a:defRPr sz="2800" kern="1400" cap="all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457200" rtl="0" eaLnBrk="1" latinLnBrk="0" hangingPunct="1">
        <a:spcBef>
          <a:spcPts val="600"/>
        </a:spcBef>
        <a:buFont typeface="Lucida Grande"/>
        <a:buChar char="–"/>
        <a:defRPr sz="20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600"/>
        </a:spcBef>
        <a:buFont typeface="Arial Bold"/>
        <a:buChar char="–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600"/>
        </a:spcBef>
        <a:buFont typeface="Arial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chemeClr val="tx1"/>
          </a:solidFill>
          <a:latin typeface="Georgia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b="0" i="0" kern="1200">
          <a:solidFill>
            <a:schemeClr val="tx1"/>
          </a:solidFill>
          <a:latin typeface="Georgia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Bjorn.Frantzen@NIBIO.no" TargetMode="External"/><Relationship Id="rId2" Type="http://schemas.openxmlformats.org/officeDocument/2006/relationships/hyperlink" Target="mailto:Lars-Ola.Nilsson@NIBIO.no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8.jpg"/><Relationship Id="rId5" Type="http://schemas.openxmlformats.org/officeDocument/2006/relationships/image" Target="../media/image37.jpeg"/><Relationship Id="rId4" Type="http://schemas.openxmlformats.org/officeDocument/2006/relationships/image" Target="../media/image3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mailto:Bjorn.Frantzen@NIBIO.no" TargetMode="External"/><Relationship Id="rId5" Type="http://schemas.openxmlformats.org/officeDocument/2006/relationships/hyperlink" Target="mailto:Lars-Ola.Nilsson@NIBIO.no" TargetMode="External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8.jpe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9.jpeg"/><Relationship Id="rId9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54.emf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6.gif"/><Relationship Id="rId4" Type="http://schemas.openxmlformats.org/officeDocument/2006/relationships/image" Target="../media/image55.jpeg"/><Relationship Id="rId9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68.emf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67.emf"/><Relationship Id="rId4" Type="http://schemas.openxmlformats.org/officeDocument/2006/relationships/oleObject" Target="../embeddings/oleObject2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71.jpeg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0.jpeg"/><Relationship Id="rId5" Type="http://schemas.openxmlformats.org/officeDocument/2006/relationships/image" Target="../media/image69.emf"/><Relationship Id="rId4" Type="http://schemas.openxmlformats.org/officeDocument/2006/relationships/oleObject" Target="../embeddings/oleObject4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ailto:Lars-Ola.Nilsson@NIBIO.no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1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9" Type="http://schemas.openxmlformats.org/officeDocument/2006/relationships/hyperlink" Target="mailto:Bjorn.Frantzen@NIBIO.no" TargetMode="Externa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78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75.png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77.png"/><Relationship Id="rId5" Type="http://schemas.openxmlformats.org/officeDocument/2006/relationships/image" Target="../media/image74.png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7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12" Type="http://schemas.openxmlformats.org/officeDocument/2006/relationships/image" Target="../media/image8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2.jpeg"/><Relationship Id="rId11" Type="http://schemas.openxmlformats.org/officeDocument/2006/relationships/image" Target="../media/image87.jpeg"/><Relationship Id="rId5" Type="http://schemas.openxmlformats.org/officeDocument/2006/relationships/image" Target="../media/image81.jpeg"/><Relationship Id="rId10" Type="http://schemas.openxmlformats.org/officeDocument/2006/relationships/image" Target="../media/image86.jpeg"/><Relationship Id="rId4" Type="http://schemas.openxmlformats.org/officeDocument/2006/relationships/image" Target="../media/image80.jpeg"/><Relationship Id="rId9" Type="http://schemas.openxmlformats.org/officeDocument/2006/relationships/image" Target="../media/image8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0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hyperlink" Target="http://www.sustain.no/" TargetMode="External"/><Relationship Id="rId7" Type="http://schemas.openxmlformats.org/officeDocument/2006/relationships/image" Target="../media/image9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Relationship Id="rId6" Type="http://schemas.microsoft.com/office/2007/relationships/hdphoto" Target="../media/hdphoto1.wdp"/><Relationship Id="rId11" Type="http://schemas.openxmlformats.org/officeDocument/2006/relationships/image" Target="../media/image96.jpeg"/><Relationship Id="rId5" Type="http://schemas.openxmlformats.org/officeDocument/2006/relationships/image" Target="../media/image92.png"/><Relationship Id="rId10" Type="http://schemas.openxmlformats.org/officeDocument/2006/relationships/image" Target="../media/image95.jpeg"/><Relationship Id="rId4" Type="http://schemas.openxmlformats.org/officeDocument/2006/relationships/image" Target="../media/image91.jpeg"/><Relationship Id="rId9" Type="http://schemas.microsoft.com/office/2007/relationships/hdphoto" Target="../media/hdphoto2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mailto:Lars-Ola.Nilsson@NIBIO.no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Relationship Id="rId4" Type="http://schemas.openxmlformats.org/officeDocument/2006/relationships/hyperlink" Target="mailto:Bjorn.Frantzen@NIBIO.no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Lars-Ola.Nilsson@NIBIO.no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Relationship Id="rId4" Type="http://schemas.openxmlformats.org/officeDocument/2006/relationships/hyperlink" Target="mailto:Bjorn.Frantzen@NIBIO.no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Lars-Ola.Nilsson@NIBIO.no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hyperlink" Target="mailto:Bjorn.Frantzen@NIBIO.no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1635183" y="6416647"/>
            <a:ext cx="585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>
                <a:solidFill>
                  <a:schemeClr val="bg1"/>
                </a:solidFill>
                <a:cs typeface="Arial Rounded MT Bold"/>
                <a:hlinkClick r:id="rId2"/>
              </a:rPr>
              <a:t>Lars-Ola.Nilsson@NIBIO.no</a:t>
            </a:r>
            <a:r>
              <a:rPr lang="nb-NO" dirty="0">
                <a:solidFill>
                  <a:schemeClr val="bg1"/>
                </a:solidFill>
                <a:cs typeface="Arial Rounded MT Bold"/>
              </a:rPr>
              <a:t>	</a:t>
            </a:r>
            <a:r>
              <a:rPr lang="nb-NO" dirty="0">
                <a:solidFill>
                  <a:schemeClr val="bg1"/>
                </a:solidFill>
                <a:cs typeface="Arial Rounded MT Bold"/>
                <a:hlinkClick r:id="rId3"/>
              </a:rPr>
              <a:t>Bjorn.Frantzen@NIBIO.no</a:t>
            </a:r>
            <a:endParaRPr lang="nb-N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92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843" y="18289"/>
            <a:ext cx="4294277" cy="68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lassholder for dato 8"/>
          <p:cNvSpPr>
            <a:spLocks noGrp="1"/>
          </p:cNvSpPr>
          <p:nvPr>
            <p:ph type="dt" sz="half" idx="2"/>
          </p:nvPr>
        </p:nvSpPr>
        <p:spPr>
          <a:xfrm>
            <a:off x="412082" y="18288"/>
            <a:ext cx="1416718" cy="329184"/>
          </a:xfrm>
        </p:spPr>
        <p:txBody>
          <a:bodyPr/>
          <a:lstStyle/>
          <a:p>
            <a:fld id="{1977CF0E-9752-E64C-BC08-F8E3003406CE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8" name="Plassholder for lysbildenumm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10</a:t>
            </a:fld>
            <a:endParaRPr lang="en-US"/>
          </a:p>
        </p:txBody>
      </p:sp>
      <p:sp>
        <p:nvSpPr>
          <p:cNvPr id="10" name="Plassholder for bunntekst 9"/>
          <p:cNvSpPr>
            <a:spLocks noGrp="1"/>
          </p:cNvSpPr>
          <p:nvPr>
            <p:ph type="ftr" sz="quarter" idx="3"/>
          </p:nvPr>
        </p:nvSpPr>
        <p:spPr>
          <a:xfrm>
            <a:off x="1693240" y="18288"/>
            <a:ext cx="5850560" cy="329184"/>
          </a:xfrm>
        </p:spPr>
        <p:txBody>
          <a:bodyPr/>
          <a:lstStyle/>
          <a:p>
            <a:r>
              <a:rPr lang="en-US" smtClean="0"/>
              <a:t>NIBIO</a:t>
            </a:r>
            <a:endParaRPr lang="en-US" dirty="0"/>
          </a:p>
        </p:txBody>
      </p:sp>
      <p:sp>
        <p:nvSpPr>
          <p:cNvPr id="13" name="Ellipse 12"/>
          <p:cNvSpPr/>
          <p:nvPr/>
        </p:nvSpPr>
        <p:spPr bwMode="auto">
          <a:xfrm>
            <a:off x="8699500" y="1039737"/>
            <a:ext cx="148480" cy="14401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Lucida Grande" pitchFamily="-16" charset="0"/>
              <a:ea typeface="ヒラギノ角ゴ Pro W3" pitchFamily="-16" charset="-128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5451148" y="3315826"/>
            <a:ext cx="324835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9pPr>
          </a:lstStyle>
          <a:p>
            <a:pPr algn="r"/>
            <a:r>
              <a:rPr lang="nb-NO" sz="2800" dirty="0" smtClean="0"/>
              <a:t>Norway</a:t>
            </a:r>
          </a:p>
          <a:p>
            <a:pPr algn="r"/>
            <a:r>
              <a:rPr lang="nb-NO" sz="2000" dirty="0" smtClean="0"/>
              <a:t>NIBIO </a:t>
            </a:r>
            <a:r>
              <a:rPr lang="nb-NO" sz="2000" dirty="0" err="1" smtClean="0"/>
              <a:t>stations</a:t>
            </a:r>
            <a:endParaRPr lang="nb-NO" sz="2000" dirty="0" smtClean="0"/>
          </a:p>
        </p:txBody>
      </p:sp>
      <p:sp>
        <p:nvSpPr>
          <p:cNvPr id="3" name="Tit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2" name="Tittel 1"/>
          <p:cNvSpPr txBox="1">
            <a:spLocks/>
          </p:cNvSpPr>
          <p:nvPr/>
        </p:nvSpPr>
        <p:spPr>
          <a:xfrm>
            <a:off x="425730" y="512204"/>
            <a:ext cx="8535390" cy="1956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kern="1400" cap="all" spc="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mtClean="0"/>
              <a:t>Svanhovd </a:t>
            </a:r>
            <a:br>
              <a:rPr lang="nb-NO" smtClean="0"/>
            </a:br>
            <a:r>
              <a:rPr lang="nb-NO" sz="2400" b="1" smtClean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  <a:t>a subarctic research station</a:t>
            </a:r>
            <a:r>
              <a:rPr lang="nb-NO" b="1" smtClean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  <a:t/>
            </a:r>
            <a:br>
              <a:rPr lang="nb-NO" b="1" smtClean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</a:br>
            <a:endParaRPr lang="nb-NO" dirty="0"/>
          </a:p>
        </p:txBody>
      </p:sp>
      <p:sp>
        <p:nvSpPr>
          <p:cNvPr id="16" name="Undertittel 2"/>
          <p:cNvSpPr txBox="1">
            <a:spLocks/>
          </p:cNvSpPr>
          <p:nvPr/>
        </p:nvSpPr>
        <p:spPr>
          <a:xfrm>
            <a:off x="288570" y="1855470"/>
            <a:ext cx="7768590" cy="5707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1463" indent="-271463" algn="l" defTabSz="457200" rtl="0" eaLnBrk="1" latinLnBrk="0" hangingPunct="1">
              <a:spcBef>
                <a:spcPts val="600"/>
              </a:spcBef>
              <a:buFont typeface="Lucida Grande"/>
              <a:buChar char="–"/>
              <a:defRPr sz="20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600"/>
              </a:spcBef>
              <a:buFont typeface="Arial Bold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nb-NO" dirty="0" smtClean="0"/>
              <a:t>NE Norway</a:t>
            </a:r>
          </a:p>
          <a:p>
            <a:pPr lvl="1">
              <a:buFontTx/>
              <a:buChar char="-"/>
            </a:pPr>
            <a:r>
              <a:rPr lang="nb-NO" dirty="0" smtClean="0"/>
              <a:t>Norwegian-Russian border</a:t>
            </a:r>
          </a:p>
          <a:p>
            <a:pPr lvl="1">
              <a:buFontTx/>
              <a:buChar char="-"/>
            </a:pPr>
            <a:r>
              <a:rPr lang="nb-NO" dirty="0" smtClean="0"/>
              <a:t>69°N, 30°E</a:t>
            </a:r>
          </a:p>
          <a:p>
            <a:pPr lvl="1">
              <a:buFontTx/>
              <a:buChar char="-"/>
            </a:pPr>
            <a:r>
              <a:rPr lang="nb-NO" dirty="0" smtClean="0"/>
              <a:t>400 km N polar </a:t>
            </a:r>
            <a:r>
              <a:rPr lang="nb-NO" dirty="0" err="1" smtClean="0"/>
              <a:t>circle</a:t>
            </a:r>
            <a:endParaRPr lang="nb-NO" dirty="0" smtClean="0"/>
          </a:p>
          <a:p>
            <a:pPr lvl="1">
              <a:buFontTx/>
              <a:buChar char="-"/>
            </a:pPr>
            <a:r>
              <a:rPr lang="nb-NO" dirty="0" smtClean="0"/>
              <a:t>Barents region</a:t>
            </a:r>
          </a:p>
          <a:p>
            <a:pPr>
              <a:buFontTx/>
              <a:buChar char="-"/>
            </a:pPr>
            <a:r>
              <a:rPr lang="nb-NO" dirty="0">
                <a:solidFill>
                  <a:schemeClr val="bg1"/>
                </a:solidFill>
              </a:rPr>
              <a:t>Research </a:t>
            </a:r>
            <a:r>
              <a:rPr lang="nb-NO" dirty="0" err="1" smtClean="0">
                <a:solidFill>
                  <a:schemeClr val="bg1"/>
                </a:solidFill>
              </a:rPr>
              <a:t>station</a:t>
            </a:r>
            <a:endParaRPr lang="nb-NO" dirty="0" smtClean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r>
              <a:rPr lang="nb-NO" dirty="0" smtClean="0">
                <a:solidFill>
                  <a:schemeClr val="bg1"/>
                </a:solidFill>
              </a:rPr>
              <a:t>DNA-</a:t>
            </a:r>
            <a:r>
              <a:rPr lang="nb-NO" dirty="0" err="1" smtClean="0">
                <a:solidFill>
                  <a:schemeClr val="bg1"/>
                </a:solidFill>
              </a:rPr>
              <a:t>laboratory</a:t>
            </a:r>
            <a:endParaRPr lang="nb-NO" dirty="0" smtClean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r>
              <a:rPr lang="nb-NO" dirty="0" smtClean="0">
                <a:solidFill>
                  <a:schemeClr val="bg1"/>
                </a:solidFill>
              </a:rPr>
              <a:t>Wildlife </a:t>
            </a:r>
            <a:r>
              <a:rPr lang="nb-NO" dirty="0" err="1" smtClean="0">
                <a:solidFill>
                  <a:schemeClr val="bg1"/>
                </a:solidFill>
              </a:rPr>
              <a:t>population</a:t>
            </a:r>
            <a:r>
              <a:rPr lang="nb-NO" dirty="0" smtClean="0">
                <a:solidFill>
                  <a:schemeClr val="bg1"/>
                </a:solidFill>
              </a:rPr>
              <a:t> </a:t>
            </a:r>
            <a:r>
              <a:rPr lang="nb-NO" dirty="0" err="1" smtClean="0">
                <a:solidFill>
                  <a:schemeClr val="bg1"/>
                </a:solidFill>
              </a:rPr>
              <a:t>genetics</a:t>
            </a:r>
            <a:endParaRPr lang="nb-NO" dirty="0" smtClean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r>
              <a:rPr lang="nb-NO" dirty="0" err="1" smtClean="0">
                <a:solidFill>
                  <a:schemeClr val="bg1"/>
                </a:solidFill>
              </a:rPr>
              <a:t>Environmental</a:t>
            </a:r>
            <a:r>
              <a:rPr lang="nb-NO" dirty="0" smtClean="0">
                <a:solidFill>
                  <a:schemeClr val="bg1"/>
                </a:solidFill>
              </a:rPr>
              <a:t> and </a:t>
            </a:r>
            <a:r>
              <a:rPr lang="nb-NO" dirty="0" err="1" smtClean="0">
                <a:solidFill>
                  <a:schemeClr val="bg1"/>
                </a:solidFill>
              </a:rPr>
              <a:t>climate</a:t>
            </a:r>
            <a:r>
              <a:rPr lang="nb-NO" dirty="0" smtClean="0">
                <a:solidFill>
                  <a:schemeClr val="bg1"/>
                </a:solidFill>
              </a:rPr>
              <a:t> </a:t>
            </a:r>
            <a:r>
              <a:rPr lang="nb-NO" dirty="0" err="1" smtClean="0">
                <a:solidFill>
                  <a:schemeClr val="bg1"/>
                </a:solidFill>
              </a:rPr>
              <a:t>change</a:t>
            </a:r>
            <a:r>
              <a:rPr lang="nb-NO" dirty="0" smtClean="0">
                <a:solidFill>
                  <a:schemeClr val="bg1"/>
                </a:solidFill>
              </a:rPr>
              <a:t> </a:t>
            </a:r>
            <a:r>
              <a:rPr lang="nb-NO" dirty="0" err="1" smtClean="0">
                <a:solidFill>
                  <a:schemeClr val="bg1"/>
                </a:solidFill>
              </a:rPr>
              <a:t>research</a:t>
            </a:r>
            <a:endParaRPr lang="nb-NO" dirty="0" smtClean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r>
              <a:rPr lang="nb-NO" dirty="0" err="1" smtClean="0">
                <a:solidFill>
                  <a:schemeClr val="bg1"/>
                </a:solidFill>
              </a:rPr>
              <a:t>RnD</a:t>
            </a:r>
            <a:r>
              <a:rPr lang="nb-NO" dirty="0" smtClean="0">
                <a:solidFill>
                  <a:schemeClr val="bg1"/>
                </a:solidFill>
              </a:rPr>
              <a:t> - </a:t>
            </a:r>
            <a:r>
              <a:rPr lang="nb-NO" dirty="0" err="1" smtClean="0">
                <a:solidFill>
                  <a:schemeClr val="bg1"/>
                </a:solidFill>
              </a:rPr>
              <a:t>Tourism</a:t>
            </a:r>
            <a:r>
              <a:rPr lang="nb-NO" dirty="0" smtClean="0">
                <a:solidFill>
                  <a:schemeClr val="bg1"/>
                </a:solidFill>
              </a:rPr>
              <a:t>, </a:t>
            </a:r>
            <a:r>
              <a:rPr lang="nb-NO" dirty="0" err="1" smtClean="0">
                <a:solidFill>
                  <a:schemeClr val="bg1"/>
                </a:solidFill>
              </a:rPr>
              <a:t>Traditional</a:t>
            </a:r>
            <a:r>
              <a:rPr lang="nb-NO" dirty="0" smtClean="0">
                <a:solidFill>
                  <a:schemeClr val="bg1"/>
                </a:solidFill>
              </a:rPr>
              <a:t> plant </a:t>
            </a:r>
            <a:r>
              <a:rPr lang="nb-NO" dirty="0" err="1" smtClean="0">
                <a:solidFill>
                  <a:schemeClr val="bg1"/>
                </a:solidFill>
              </a:rPr>
              <a:t>use</a:t>
            </a:r>
            <a:endParaRPr lang="nb-NO" dirty="0" smtClean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r>
              <a:rPr lang="nb-NO" dirty="0" smtClean="0">
                <a:solidFill>
                  <a:schemeClr val="bg1"/>
                </a:solidFill>
              </a:rPr>
              <a:t>Conference Center</a:t>
            </a:r>
          </a:p>
          <a:p>
            <a:pPr lvl="1">
              <a:buFontTx/>
              <a:buChar char="-"/>
            </a:pPr>
            <a:r>
              <a:rPr lang="nb-NO" dirty="0" smtClean="0">
                <a:solidFill>
                  <a:schemeClr val="bg1"/>
                </a:solidFill>
              </a:rPr>
              <a:t>National Park Visitor Center</a:t>
            </a:r>
          </a:p>
          <a:p>
            <a:pPr lvl="1">
              <a:buFontTx/>
              <a:buChar char="-"/>
            </a:pPr>
            <a:r>
              <a:rPr lang="nb-NO" dirty="0" err="1" smtClean="0">
                <a:solidFill>
                  <a:schemeClr val="bg1"/>
                </a:solidFill>
              </a:rPr>
              <a:t>Botanical</a:t>
            </a:r>
            <a:r>
              <a:rPr lang="nb-NO" dirty="0" smtClean="0">
                <a:solidFill>
                  <a:schemeClr val="bg1"/>
                </a:solidFill>
              </a:rPr>
              <a:t> Garden</a:t>
            </a:r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/>
          </a:p>
          <a:p>
            <a:pPr lvl="1">
              <a:buFontTx/>
              <a:buChar char="-"/>
            </a:pPr>
            <a:endParaRPr lang="nb-NO" dirty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/>
          </a:p>
          <a:p>
            <a:pPr marL="457200" lvl="1" indent="0">
              <a:buNone/>
            </a:pPr>
            <a:endParaRPr lang="nb-NO" dirty="0" smtClean="0"/>
          </a:p>
          <a:p>
            <a:pPr>
              <a:buFontTx/>
              <a:buChar char="-"/>
            </a:pPr>
            <a:endParaRPr lang="nb-NO" dirty="0" smtClean="0"/>
          </a:p>
          <a:p>
            <a:pPr>
              <a:buFontTx/>
              <a:buChar char="-"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</p:txBody>
      </p:sp>
    </p:spTree>
    <p:extLst>
      <p:ext uri="{BB962C8B-B14F-4D97-AF65-F5344CB8AC3E}">
        <p14:creationId xmlns:p14="http://schemas.microsoft.com/office/powerpoint/2010/main" val="36210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638" y="1538723"/>
            <a:ext cx="5053222" cy="5297203"/>
          </a:xfrm>
          <a:prstGeom prst="rect">
            <a:avLst/>
          </a:prstGeom>
        </p:spPr>
      </p:pic>
      <p:sp>
        <p:nvSpPr>
          <p:cNvPr id="9" name="Plassholder for dato 8"/>
          <p:cNvSpPr>
            <a:spLocks noGrp="1"/>
          </p:cNvSpPr>
          <p:nvPr>
            <p:ph type="dt" sz="half" idx="2"/>
          </p:nvPr>
        </p:nvSpPr>
        <p:spPr>
          <a:xfrm>
            <a:off x="412082" y="18288"/>
            <a:ext cx="1416718" cy="329184"/>
          </a:xfrm>
        </p:spPr>
        <p:txBody>
          <a:bodyPr/>
          <a:lstStyle/>
          <a:p>
            <a:fld id="{1977CF0E-9752-E64C-BC08-F8E3003406CE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8" name="Plassholder for lysbildenumm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11</a:t>
            </a:fld>
            <a:endParaRPr lang="en-US"/>
          </a:p>
        </p:txBody>
      </p:sp>
      <p:sp>
        <p:nvSpPr>
          <p:cNvPr id="10" name="Plassholder for bunntekst 9"/>
          <p:cNvSpPr>
            <a:spLocks noGrp="1"/>
          </p:cNvSpPr>
          <p:nvPr>
            <p:ph type="ftr" sz="quarter" idx="3"/>
          </p:nvPr>
        </p:nvSpPr>
        <p:spPr>
          <a:xfrm>
            <a:off x="1693240" y="18288"/>
            <a:ext cx="5850560" cy="329184"/>
          </a:xfrm>
        </p:spPr>
        <p:txBody>
          <a:bodyPr/>
          <a:lstStyle/>
          <a:p>
            <a:r>
              <a:rPr lang="en-US" smtClean="0"/>
              <a:t>NIBIO</a:t>
            </a:r>
            <a:endParaRPr lang="en-US" dirty="0"/>
          </a:p>
        </p:txBody>
      </p:sp>
      <p:sp>
        <p:nvSpPr>
          <p:cNvPr id="13" name="Ellipse 12"/>
          <p:cNvSpPr/>
          <p:nvPr/>
        </p:nvSpPr>
        <p:spPr bwMode="auto">
          <a:xfrm>
            <a:off x="7413546" y="4091111"/>
            <a:ext cx="148480" cy="14401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Lucida Grande" pitchFamily="-16" charset="0"/>
              <a:ea typeface="ヒラギノ角ゴ Pro W3" pitchFamily="-16" charset="-128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6208068" y="559390"/>
            <a:ext cx="324835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9pPr>
          </a:lstStyle>
          <a:p>
            <a:pPr algn="ctr"/>
            <a:r>
              <a:rPr lang="nb-NO" sz="2000" dirty="0" smtClean="0"/>
              <a:t>The Pasvik </a:t>
            </a:r>
            <a:r>
              <a:rPr lang="nb-NO" sz="2000" dirty="0" err="1" smtClean="0"/>
              <a:t>valley</a:t>
            </a:r>
            <a:endParaRPr lang="nb-NO" sz="2000" dirty="0" smtClean="0"/>
          </a:p>
        </p:txBody>
      </p:sp>
      <p:sp>
        <p:nvSpPr>
          <p:cNvPr id="3" name="Tit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4" name="Tittel 1"/>
          <p:cNvSpPr txBox="1">
            <a:spLocks/>
          </p:cNvSpPr>
          <p:nvPr/>
        </p:nvSpPr>
        <p:spPr>
          <a:xfrm>
            <a:off x="425730" y="512204"/>
            <a:ext cx="8535390" cy="1956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kern="1400" cap="all" spc="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mtClean="0"/>
              <a:t>Svanhovd </a:t>
            </a:r>
            <a:br>
              <a:rPr lang="nb-NO" smtClean="0"/>
            </a:br>
            <a:r>
              <a:rPr lang="nb-NO" sz="2400" b="1" smtClean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  <a:t>a subarctic research station</a:t>
            </a:r>
            <a:r>
              <a:rPr lang="nb-NO" b="1" smtClean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  <a:t/>
            </a:r>
            <a:br>
              <a:rPr lang="nb-NO" b="1" smtClean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</a:br>
            <a:endParaRPr lang="nb-NO" dirty="0"/>
          </a:p>
        </p:txBody>
      </p:sp>
      <p:sp>
        <p:nvSpPr>
          <p:cNvPr id="15" name="Undertittel 2"/>
          <p:cNvSpPr txBox="1">
            <a:spLocks/>
          </p:cNvSpPr>
          <p:nvPr/>
        </p:nvSpPr>
        <p:spPr>
          <a:xfrm>
            <a:off x="288570" y="1855470"/>
            <a:ext cx="7768590" cy="5707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1463" indent="-271463" algn="l" defTabSz="457200" rtl="0" eaLnBrk="1" latinLnBrk="0" hangingPunct="1">
              <a:spcBef>
                <a:spcPts val="600"/>
              </a:spcBef>
              <a:buFont typeface="Lucida Grande"/>
              <a:buChar char="–"/>
              <a:defRPr sz="20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600"/>
              </a:spcBef>
              <a:buFont typeface="Arial Bold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nb-NO" dirty="0" smtClean="0"/>
              <a:t>NE Norway</a:t>
            </a:r>
          </a:p>
          <a:p>
            <a:pPr lvl="1">
              <a:buFontTx/>
              <a:buChar char="-"/>
            </a:pPr>
            <a:r>
              <a:rPr lang="nb-NO" dirty="0" smtClean="0"/>
              <a:t>Norwegian-Russian border</a:t>
            </a:r>
          </a:p>
          <a:p>
            <a:pPr lvl="1">
              <a:buFontTx/>
              <a:buChar char="-"/>
            </a:pPr>
            <a:r>
              <a:rPr lang="nb-NO" dirty="0" smtClean="0"/>
              <a:t>69°N, 30°E</a:t>
            </a:r>
          </a:p>
          <a:p>
            <a:pPr lvl="1">
              <a:buFontTx/>
              <a:buChar char="-"/>
            </a:pPr>
            <a:r>
              <a:rPr lang="nb-NO" dirty="0" smtClean="0"/>
              <a:t>400 km N polar </a:t>
            </a:r>
            <a:r>
              <a:rPr lang="nb-NO" dirty="0" err="1" smtClean="0"/>
              <a:t>circle</a:t>
            </a:r>
            <a:endParaRPr lang="nb-NO" dirty="0" smtClean="0"/>
          </a:p>
          <a:p>
            <a:pPr lvl="1">
              <a:buFontTx/>
              <a:buChar char="-"/>
            </a:pPr>
            <a:r>
              <a:rPr lang="nb-NO" dirty="0" smtClean="0"/>
              <a:t>Barents region</a:t>
            </a:r>
          </a:p>
          <a:p>
            <a:pPr>
              <a:buFontTx/>
              <a:buChar char="-"/>
            </a:pPr>
            <a:r>
              <a:rPr lang="nb-NO" dirty="0">
                <a:solidFill>
                  <a:schemeClr val="bg1"/>
                </a:solidFill>
              </a:rPr>
              <a:t>Research </a:t>
            </a:r>
            <a:r>
              <a:rPr lang="nb-NO" dirty="0" err="1" smtClean="0">
                <a:solidFill>
                  <a:schemeClr val="bg1"/>
                </a:solidFill>
              </a:rPr>
              <a:t>station</a:t>
            </a:r>
            <a:endParaRPr lang="nb-NO" dirty="0" smtClean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r>
              <a:rPr lang="nb-NO" dirty="0" smtClean="0">
                <a:solidFill>
                  <a:schemeClr val="bg1"/>
                </a:solidFill>
              </a:rPr>
              <a:t>DNA-</a:t>
            </a:r>
            <a:r>
              <a:rPr lang="nb-NO" dirty="0" err="1" smtClean="0">
                <a:solidFill>
                  <a:schemeClr val="bg1"/>
                </a:solidFill>
              </a:rPr>
              <a:t>laboratory</a:t>
            </a:r>
            <a:endParaRPr lang="nb-NO" dirty="0" smtClean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r>
              <a:rPr lang="nb-NO" dirty="0" smtClean="0">
                <a:solidFill>
                  <a:schemeClr val="bg1"/>
                </a:solidFill>
              </a:rPr>
              <a:t>Wildlife </a:t>
            </a:r>
            <a:r>
              <a:rPr lang="nb-NO" dirty="0" err="1" smtClean="0">
                <a:solidFill>
                  <a:schemeClr val="bg1"/>
                </a:solidFill>
              </a:rPr>
              <a:t>population</a:t>
            </a:r>
            <a:r>
              <a:rPr lang="nb-NO" dirty="0" smtClean="0">
                <a:solidFill>
                  <a:schemeClr val="bg1"/>
                </a:solidFill>
              </a:rPr>
              <a:t> </a:t>
            </a:r>
            <a:r>
              <a:rPr lang="nb-NO" dirty="0" err="1" smtClean="0">
                <a:solidFill>
                  <a:schemeClr val="bg1"/>
                </a:solidFill>
              </a:rPr>
              <a:t>genetics</a:t>
            </a:r>
            <a:endParaRPr lang="nb-NO" dirty="0" smtClean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r>
              <a:rPr lang="nb-NO" dirty="0" err="1" smtClean="0">
                <a:solidFill>
                  <a:schemeClr val="bg1"/>
                </a:solidFill>
              </a:rPr>
              <a:t>Environmental</a:t>
            </a:r>
            <a:r>
              <a:rPr lang="nb-NO" dirty="0" smtClean="0">
                <a:solidFill>
                  <a:schemeClr val="bg1"/>
                </a:solidFill>
              </a:rPr>
              <a:t> and </a:t>
            </a:r>
            <a:r>
              <a:rPr lang="nb-NO" dirty="0" err="1" smtClean="0">
                <a:solidFill>
                  <a:schemeClr val="bg1"/>
                </a:solidFill>
              </a:rPr>
              <a:t>climate</a:t>
            </a:r>
            <a:r>
              <a:rPr lang="nb-NO" dirty="0" smtClean="0">
                <a:solidFill>
                  <a:schemeClr val="bg1"/>
                </a:solidFill>
              </a:rPr>
              <a:t> </a:t>
            </a:r>
            <a:r>
              <a:rPr lang="nb-NO" dirty="0" err="1" smtClean="0">
                <a:solidFill>
                  <a:schemeClr val="bg1"/>
                </a:solidFill>
              </a:rPr>
              <a:t>change</a:t>
            </a:r>
            <a:r>
              <a:rPr lang="nb-NO" dirty="0" smtClean="0">
                <a:solidFill>
                  <a:schemeClr val="bg1"/>
                </a:solidFill>
              </a:rPr>
              <a:t> </a:t>
            </a:r>
            <a:r>
              <a:rPr lang="nb-NO" dirty="0" err="1" smtClean="0">
                <a:solidFill>
                  <a:schemeClr val="bg1"/>
                </a:solidFill>
              </a:rPr>
              <a:t>research</a:t>
            </a:r>
            <a:endParaRPr lang="nb-NO" dirty="0" smtClean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r>
              <a:rPr lang="nb-NO" dirty="0" err="1" smtClean="0">
                <a:solidFill>
                  <a:schemeClr val="bg1"/>
                </a:solidFill>
              </a:rPr>
              <a:t>RnD</a:t>
            </a:r>
            <a:r>
              <a:rPr lang="nb-NO" dirty="0" smtClean="0">
                <a:solidFill>
                  <a:schemeClr val="bg1"/>
                </a:solidFill>
              </a:rPr>
              <a:t> - </a:t>
            </a:r>
            <a:r>
              <a:rPr lang="nb-NO" dirty="0" err="1" smtClean="0">
                <a:solidFill>
                  <a:schemeClr val="bg1"/>
                </a:solidFill>
              </a:rPr>
              <a:t>Tourism</a:t>
            </a:r>
            <a:r>
              <a:rPr lang="nb-NO" dirty="0" smtClean="0">
                <a:solidFill>
                  <a:schemeClr val="bg1"/>
                </a:solidFill>
              </a:rPr>
              <a:t>, </a:t>
            </a:r>
            <a:r>
              <a:rPr lang="nb-NO" dirty="0" err="1" smtClean="0">
                <a:solidFill>
                  <a:schemeClr val="bg1"/>
                </a:solidFill>
              </a:rPr>
              <a:t>Traditional</a:t>
            </a:r>
            <a:r>
              <a:rPr lang="nb-NO" dirty="0" smtClean="0">
                <a:solidFill>
                  <a:schemeClr val="bg1"/>
                </a:solidFill>
              </a:rPr>
              <a:t> plant </a:t>
            </a:r>
            <a:r>
              <a:rPr lang="nb-NO" dirty="0" err="1" smtClean="0">
                <a:solidFill>
                  <a:schemeClr val="bg1"/>
                </a:solidFill>
              </a:rPr>
              <a:t>use</a:t>
            </a:r>
            <a:endParaRPr lang="nb-NO" dirty="0" smtClean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r>
              <a:rPr lang="nb-NO" dirty="0" smtClean="0">
                <a:solidFill>
                  <a:schemeClr val="bg1"/>
                </a:solidFill>
              </a:rPr>
              <a:t>Conference Center</a:t>
            </a:r>
          </a:p>
          <a:p>
            <a:pPr lvl="1">
              <a:buFontTx/>
              <a:buChar char="-"/>
            </a:pPr>
            <a:r>
              <a:rPr lang="nb-NO" dirty="0" smtClean="0">
                <a:solidFill>
                  <a:schemeClr val="bg1"/>
                </a:solidFill>
              </a:rPr>
              <a:t>National Park Visitor Center</a:t>
            </a:r>
          </a:p>
          <a:p>
            <a:pPr lvl="1">
              <a:buFontTx/>
              <a:buChar char="-"/>
            </a:pPr>
            <a:r>
              <a:rPr lang="nb-NO" dirty="0" err="1" smtClean="0">
                <a:solidFill>
                  <a:schemeClr val="bg1"/>
                </a:solidFill>
              </a:rPr>
              <a:t>Botanical</a:t>
            </a:r>
            <a:r>
              <a:rPr lang="nb-NO" dirty="0" smtClean="0">
                <a:solidFill>
                  <a:schemeClr val="bg1"/>
                </a:solidFill>
              </a:rPr>
              <a:t> Garden</a:t>
            </a:r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/>
          </a:p>
          <a:p>
            <a:pPr lvl="1">
              <a:buFontTx/>
              <a:buChar char="-"/>
            </a:pPr>
            <a:endParaRPr lang="nb-NO" dirty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/>
          </a:p>
          <a:p>
            <a:pPr marL="457200" lvl="1" indent="0">
              <a:buNone/>
            </a:pPr>
            <a:endParaRPr lang="nb-NO" dirty="0" smtClean="0"/>
          </a:p>
          <a:p>
            <a:pPr>
              <a:buFontTx/>
              <a:buChar char="-"/>
            </a:pPr>
            <a:endParaRPr lang="nb-NO" dirty="0" smtClean="0"/>
          </a:p>
          <a:p>
            <a:pPr>
              <a:buFontTx/>
              <a:buChar char="-"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</p:txBody>
      </p:sp>
    </p:spTree>
    <p:extLst>
      <p:ext uri="{BB962C8B-B14F-4D97-AF65-F5344CB8AC3E}">
        <p14:creationId xmlns:p14="http://schemas.microsoft.com/office/powerpoint/2010/main" val="428378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638" y="1538723"/>
            <a:ext cx="5053222" cy="5297203"/>
          </a:xfrm>
          <a:prstGeom prst="rect">
            <a:avLst/>
          </a:prstGeom>
        </p:spPr>
      </p:pic>
      <p:sp>
        <p:nvSpPr>
          <p:cNvPr id="9" name="Plassholder for dato 8"/>
          <p:cNvSpPr>
            <a:spLocks noGrp="1"/>
          </p:cNvSpPr>
          <p:nvPr>
            <p:ph type="dt" sz="half" idx="2"/>
          </p:nvPr>
        </p:nvSpPr>
        <p:spPr>
          <a:xfrm>
            <a:off x="412082" y="18288"/>
            <a:ext cx="1416718" cy="329184"/>
          </a:xfrm>
        </p:spPr>
        <p:txBody>
          <a:bodyPr/>
          <a:lstStyle/>
          <a:p>
            <a:fld id="{1977CF0E-9752-E64C-BC08-F8E3003406CE}" type="datetime1">
              <a:rPr lang="nb-NO" smtClean="0"/>
              <a:t>12.01.2016</a:t>
            </a:fld>
            <a:endParaRPr lang="en-US" dirty="0"/>
          </a:p>
        </p:txBody>
      </p:sp>
      <p:sp>
        <p:nvSpPr>
          <p:cNvPr id="8" name="Plassholder for lysbildenumm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12</a:t>
            </a:fld>
            <a:endParaRPr lang="en-US"/>
          </a:p>
        </p:txBody>
      </p:sp>
      <p:sp>
        <p:nvSpPr>
          <p:cNvPr id="10" name="Plassholder for bunntekst 9"/>
          <p:cNvSpPr>
            <a:spLocks noGrp="1"/>
          </p:cNvSpPr>
          <p:nvPr>
            <p:ph type="ftr" sz="quarter" idx="3"/>
          </p:nvPr>
        </p:nvSpPr>
        <p:spPr>
          <a:xfrm>
            <a:off x="1693240" y="18288"/>
            <a:ext cx="5850560" cy="329184"/>
          </a:xfrm>
        </p:spPr>
        <p:txBody>
          <a:bodyPr/>
          <a:lstStyle/>
          <a:p>
            <a:r>
              <a:rPr lang="en-US" smtClean="0"/>
              <a:t>NIBIO</a:t>
            </a:r>
            <a:endParaRPr lang="en-US" dirty="0"/>
          </a:p>
        </p:txBody>
      </p:sp>
      <p:sp>
        <p:nvSpPr>
          <p:cNvPr id="13" name="Ellipse 12"/>
          <p:cNvSpPr/>
          <p:nvPr/>
        </p:nvSpPr>
        <p:spPr bwMode="auto">
          <a:xfrm>
            <a:off x="7413546" y="4091111"/>
            <a:ext cx="148480" cy="14401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Lucida Grande" pitchFamily="-16" charset="0"/>
              <a:ea typeface="ヒラギノ角ゴ Pro W3" pitchFamily="-16" charset="-128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6208068" y="559390"/>
            <a:ext cx="324835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9pPr>
          </a:lstStyle>
          <a:p>
            <a:pPr algn="ctr"/>
            <a:r>
              <a:rPr lang="nb-NO" sz="2000" dirty="0" smtClean="0"/>
              <a:t>The Pasvik </a:t>
            </a:r>
            <a:r>
              <a:rPr lang="nb-NO" sz="2000" dirty="0" err="1" smtClean="0"/>
              <a:t>valley</a:t>
            </a:r>
            <a:endParaRPr lang="nb-NO" sz="2000" dirty="0" smtClean="0"/>
          </a:p>
        </p:txBody>
      </p:sp>
      <p:sp>
        <p:nvSpPr>
          <p:cNvPr id="3" name="Tit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4" name="Tittel 1"/>
          <p:cNvSpPr txBox="1">
            <a:spLocks/>
          </p:cNvSpPr>
          <p:nvPr/>
        </p:nvSpPr>
        <p:spPr>
          <a:xfrm>
            <a:off x="425730" y="512204"/>
            <a:ext cx="8535390" cy="1956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kern="1400" cap="all" spc="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mtClean="0"/>
              <a:t>Svanhovd </a:t>
            </a:r>
            <a:br>
              <a:rPr lang="nb-NO" smtClean="0"/>
            </a:br>
            <a:r>
              <a:rPr lang="nb-NO" sz="2400" b="1" smtClean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  <a:t>a subarctic research station</a:t>
            </a:r>
            <a:r>
              <a:rPr lang="nb-NO" b="1" smtClean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  <a:t/>
            </a:r>
            <a:br>
              <a:rPr lang="nb-NO" b="1" smtClean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</a:br>
            <a:endParaRPr lang="nb-NO" dirty="0"/>
          </a:p>
        </p:txBody>
      </p:sp>
      <p:sp>
        <p:nvSpPr>
          <p:cNvPr id="15" name="Undertittel 2"/>
          <p:cNvSpPr txBox="1">
            <a:spLocks/>
          </p:cNvSpPr>
          <p:nvPr/>
        </p:nvSpPr>
        <p:spPr>
          <a:xfrm>
            <a:off x="288570" y="1855470"/>
            <a:ext cx="7768590" cy="5707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1463" indent="-271463" algn="l" defTabSz="457200" rtl="0" eaLnBrk="1" latinLnBrk="0" hangingPunct="1">
              <a:spcBef>
                <a:spcPts val="600"/>
              </a:spcBef>
              <a:buFont typeface="Lucida Grande"/>
              <a:buChar char="–"/>
              <a:defRPr sz="20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600"/>
              </a:spcBef>
              <a:buFont typeface="Arial Bold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nb-NO" dirty="0" smtClean="0"/>
              <a:t>NE Norway</a:t>
            </a:r>
          </a:p>
          <a:p>
            <a:pPr lvl="1">
              <a:buFontTx/>
              <a:buChar char="-"/>
            </a:pPr>
            <a:r>
              <a:rPr lang="nb-NO" dirty="0" smtClean="0"/>
              <a:t>Norwegian-Russian border</a:t>
            </a:r>
          </a:p>
          <a:p>
            <a:pPr lvl="1">
              <a:buFontTx/>
              <a:buChar char="-"/>
            </a:pPr>
            <a:r>
              <a:rPr lang="nb-NO" dirty="0" smtClean="0"/>
              <a:t>69°N, 30°E</a:t>
            </a:r>
          </a:p>
          <a:p>
            <a:pPr lvl="1">
              <a:buFontTx/>
              <a:buChar char="-"/>
            </a:pPr>
            <a:r>
              <a:rPr lang="nb-NO" dirty="0" smtClean="0"/>
              <a:t>400 km N polar </a:t>
            </a:r>
            <a:r>
              <a:rPr lang="nb-NO" dirty="0" err="1" smtClean="0"/>
              <a:t>circle</a:t>
            </a:r>
            <a:endParaRPr lang="nb-NO" dirty="0" smtClean="0"/>
          </a:p>
          <a:p>
            <a:pPr lvl="1">
              <a:buFontTx/>
              <a:buChar char="-"/>
            </a:pPr>
            <a:r>
              <a:rPr lang="nb-NO" dirty="0" smtClean="0"/>
              <a:t>Barents region</a:t>
            </a:r>
          </a:p>
          <a:p>
            <a:pPr>
              <a:buFontTx/>
              <a:buChar char="-"/>
            </a:pPr>
            <a:r>
              <a:rPr lang="nb-NO" dirty="0"/>
              <a:t>Research </a:t>
            </a:r>
            <a:r>
              <a:rPr lang="nb-NO" dirty="0" err="1" smtClean="0"/>
              <a:t>station</a:t>
            </a:r>
            <a:endParaRPr lang="nb-NO" dirty="0" smtClean="0"/>
          </a:p>
          <a:p>
            <a:pPr lvl="1">
              <a:buFontTx/>
              <a:buChar char="-"/>
            </a:pPr>
            <a:r>
              <a:rPr lang="nb-NO" dirty="0" smtClean="0"/>
              <a:t>DNA-</a:t>
            </a:r>
            <a:r>
              <a:rPr lang="nb-NO" dirty="0" err="1" smtClean="0"/>
              <a:t>laboratory</a:t>
            </a:r>
            <a:endParaRPr lang="nb-NO" dirty="0" smtClean="0"/>
          </a:p>
          <a:p>
            <a:pPr lvl="1">
              <a:buFontTx/>
              <a:buChar char="-"/>
            </a:pPr>
            <a:r>
              <a:rPr lang="nb-NO" dirty="0" smtClean="0"/>
              <a:t>Wildlife </a:t>
            </a:r>
            <a:r>
              <a:rPr lang="nb-NO" dirty="0" err="1" smtClean="0"/>
              <a:t>population</a:t>
            </a:r>
            <a:r>
              <a:rPr lang="nb-NO" dirty="0" smtClean="0"/>
              <a:t> </a:t>
            </a:r>
            <a:r>
              <a:rPr lang="nb-NO" dirty="0" err="1" smtClean="0"/>
              <a:t>genetics</a:t>
            </a:r>
            <a:r>
              <a:rPr lang="nb-NO" dirty="0" smtClean="0"/>
              <a:t> (</a:t>
            </a:r>
            <a:r>
              <a:rPr lang="nb-NO" dirty="0" err="1" smtClean="0"/>
              <a:t>brown</a:t>
            </a:r>
            <a:r>
              <a:rPr lang="nb-NO" dirty="0" smtClean="0"/>
              <a:t> </a:t>
            </a:r>
            <a:r>
              <a:rPr lang="nb-NO" dirty="0" err="1" smtClean="0"/>
              <a:t>bear</a:t>
            </a:r>
            <a:r>
              <a:rPr lang="nb-NO" dirty="0"/>
              <a:t>)</a:t>
            </a:r>
            <a:endParaRPr lang="nb-NO" dirty="0" smtClean="0"/>
          </a:p>
          <a:p>
            <a:pPr lvl="1">
              <a:buFontTx/>
              <a:buChar char="-"/>
            </a:pPr>
            <a:r>
              <a:rPr lang="nb-NO" dirty="0" err="1" smtClean="0"/>
              <a:t>Environmental</a:t>
            </a:r>
            <a:r>
              <a:rPr lang="nb-NO" dirty="0" smtClean="0"/>
              <a:t> and </a:t>
            </a:r>
            <a:r>
              <a:rPr lang="nb-NO" dirty="0" err="1" smtClean="0"/>
              <a:t>climate</a:t>
            </a:r>
            <a:r>
              <a:rPr lang="nb-NO" dirty="0" smtClean="0"/>
              <a:t> </a:t>
            </a:r>
            <a:r>
              <a:rPr lang="nb-NO" dirty="0" err="1" smtClean="0"/>
              <a:t>change</a:t>
            </a:r>
            <a:r>
              <a:rPr lang="nb-NO" dirty="0" smtClean="0"/>
              <a:t> </a:t>
            </a:r>
            <a:r>
              <a:rPr lang="nb-NO" dirty="0" err="1" smtClean="0"/>
              <a:t>research</a:t>
            </a:r>
            <a:r>
              <a:rPr lang="nb-NO" dirty="0" smtClean="0"/>
              <a:t> and </a:t>
            </a:r>
            <a:r>
              <a:rPr lang="nb-NO" dirty="0" err="1" smtClean="0"/>
              <a:t>monitoring</a:t>
            </a:r>
            <a:endParaRPr lang="nb-NO" dirty="0" smtClean="0"/>
          </a:p>
          <a:p>
            <a:pPr lvl="1">
              <a:buFontTx/>
              <a:buChar char="-"/>
            </a:pPr>
            <a:r>
              <a:rPr lang="nb-NO" dirty="0" err="1" smtClean="0"/>
              <a:t>RnD</a:t>
            </a:r>
            <a:r>
              <a:rPr lang="nb-NO" dirty="0" smtClean="0"/>
              <a:t> - </a:t>
            </a:r>
            <a:r>
              <a:rPr lang="nb-NO" dirty="0" err="1" smtClean="0"/>
              <a:t>Tourism</a:t>
            </a:r>
            <a:r>
              <a:rPr lang="nb-NO" dirty="0" smtClean="0"/>
              <a:t>, </a:t>
            </a:r>
            <a:r>
              <a:rPr lang="nb-NO" dirty="0" err="1" smtClean="0"/>
              <a:t>Ethnobiology</a:t>
            </a:r>
            <a:r>
              <a:rPr lang="nb-NO" dirty="0" smtClean="0"/>
              <a:t> (</a:t>
            </a:r>
            <a:r>
              <a:rPr lang="nb-NO" dirty="0" err="1" smtClean="0"/>
              <a:t>traditional</a:t>
            </a:r>
            <a:r>
              <a:rPr lang="nb-NO" dirty="0" smtClean="0"/>
              <a:t> </a:t>
            </a:r>
            <a:r>
              <a:rPr lang="nb-NO" dirty="0" err="1" smtClean="0"/>
              <a:t>use</a:t>
            </a:r>
            <a:r>
              <a:rPr lang="nb-NO" dirty="0" smtClean="0"/>
              <a:t> of plants </a:t>
            </a:r>
            <a:r>
              <a:rPr lang="nb-NO" dirty="0" err="1" smtClean="0"/>
              <a:t>ec</a:t>
            </a:r>
            <a:r>
              <a:rPr lang="nb-NO" dirty="0" smtClean="0"/>
              <a:t>)</a:t>
            </a:r>
          </a:p>
          <a:p>
            <a:pPr lvl="1">
              <a:buFontTx/>
              <a:buChar char="-"/>
            </a:pPr>
            <a:r>
              <a:rPr lang="nb-NO" dirty="0" smtClean="0"/>
              <a:t>Conference Center</a:t>
            </a:r>
          </a:p>
          <a:p>
            <a:pPr lvl="1">
              <a:buFontTx/>
              <a:buChar char="-"/>
            </a:pPr>
            <a:r>
              <a:rPr lang="nb-NO" dirty="0" err="1" smtClean="0"/>
              <a:t>Botanical</a:t>
            </a:r>
            <a:r>
              <a:rPr lang="nb-NO" dirty="0" smtClean="0"/>
              <a:t> </a:t>
            </a:r>
            <a:r>
              <a:rPr lang="nb-NO" dirty="0" smtClean="0"/>
              <a:t>Garden</a:t>
            </a:r>
          </a:p>
          <a:p>
            <a:pPr lvl="1">
              <a:buFontTx/>
              <a:buChar char="-"/>
            </a:pPr>
            <a:r>
              <a:rPr lang="nb-NO" dirty="0" err="1"/>
              <a:t>Environmental</a:t>
            </a:r>
            <a:r>
              <a:rPr lang="nb-NO" dirty="0"/>
              <a:t> </a:t>
            </a:r>
            <a:r>
              <a:rPr lang="nb-NO" dirty="0" err="1"/>
              <a:t>education</a:t>
            </a:r>
            <a:endParaRPr lang="nb-NO" dirty="0"/>
          </a:p>
          <a:p>
            <a:pPr lvl="1">
              <a:buFontTx/>
              <a:buChar char="-"/>
            </a:pPr>
            <a:r>
              <a:rPr lang="nb-NO" dirty="0" smtClean="0"/>
              <a:t>National </a:t>
            </a:r>
            <a:r>
              <a:rPr lang="nb-NO" dirty="0"/>
              <a:t>Park Visitor </a:t>
            </a:r>
            <a:r>
              <a:rPr lang="nb-NO" dirty="0" smtClean="0"/>
              <a:t>Center</a:t>
            </a:r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/>
          </a:p>
          <a:p>
            <a:pPr lvl="1">
              <a:buFontTx/>
              <a:buChar char="-"/>
            </a:pPr>
            <a:endParaRPr lang="nb-NO" dirty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/>
          </a:p>
          <a:p>
            <a:pPr marL="457200" lvl="1" indent="0">
              <a:buNone/>
            </a:pPr>
            <a:endParaRPr lang="nb-NO" dirty="0" smtClean="0"/>
          </a:p>
          <a:p>
            <a:pPr>
              <a:buFontTx/>
              <a:buChar char="-"/>
            </a:pPr>
            <a:endParaRPr lang="nb-NO" dirty="0" smtClean="0"/>
          </a:p>
          <a:p>
            <a:pPr>
              <a:buFontTx/>
              <a:buChar char="-"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</p:txBody>
      </p:sp>
    </p:spTree>
    <p:extLst>
      <p:ext uri="{BB962C8B-B14F-4D97-AF65-F5344CB8AC3E}">
        <p14:creationId xmlns:p14="http://schemas.microsoft.com/office/powerpoint/2010/main" val="36822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pic>
        <p:nvPicPr>
          <p:cNvPr id="5122" name="Picture 2" descr="http://www.pasvik-inari.net/neu/images/Paatsjoki1202new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926914" cy="326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Sylinder 4"/>
          <p:cNvSpPr txBox="1"/>
          <p:nvPr/>
        </p:nvSpPr>
        <p:spPr>
          <a:xfrm>
            <a:off x="472440" y="4251960"/>
            <a:ext cx="5151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b-NO" dirty="0" smtClean="0"/>
          </a:p>
          <a:p>
            <a:r>
              <a:rPr lang="nb-NO" dirty="0" smtClean="0"/>
              <a:t>www.pasvik-inari.net</a:t>
            </a:r>
            <a:r>
              <a:rPr lang="nb-NO" dirty="0"/>
              <a:t>/</a:t>
            </a:r>
          </a:p>
        </p:txBody>
      </p:sp>
      <p:pic>
        <p:nvPicPr>
          <p:cNvPr id="6146" name="Picture 2" descr="http://www.pasvik-inari.net/neu/images/maptest-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938879"/>
            <a:ext cx="5405683" cy="3919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05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pic>
        <p:nvPicPr>
          <p:cNvPr id="5" name="Bilde 5" descr="DSC_0146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195638"/>
            <a:ext cx="5508625" cy="366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Bilde 3" descr="DSC_0054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5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Bilde 4" descr="DSC_0053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165" y="0"/>
            <a:ext cx="5005387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lassholder for lysbildenummer 4"/>
          <p:cNvSpPr txBox="1">
            <a:spLocks/>
          </p:cNvSpPr>
          <p:nvPr/>
        </p:nvSpPr>
        <p:spPr>
          <a:xfrm>
            <a:off x="8191500" y="6352816"/>
            <a:ext cx="508000" cy="3720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Trebuchet M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FB0036-210A-0943-BE10-F8F2163522A6}" type="slidenum">
              <a:rPr lang="nb-NO" smtClean="0"/>
              <a:pPr/>
              <a:t>14</a:t>
            </a:fld>
            <a:endParaRPr lang="nb-NO"/>
          </a:p>
        </p:txBody>
      </p:sp>
      <p:sp>
        <p:nvSpPr>
          <p:cNvPr id="9" name="Undertittel 2"/>
          <p:cNvSpPr txBox="1">
            <a:spLocks/>
          </p:cNvSpPr>
          <p:nvPr/>
        </p:nvSpPr>
        <p:spPr>
          <a:xfrm>
            <a:off x="422910" y="499110"/>
            <a:ext cx="8412480" cy="5707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1463" indent="-271463" algn="l" defTabSz="457200" rtl="0" eaLnBrk="1" latinLnBrk="0" hangingPunct="1">
              <a:spcBef>
                <a:spcPts val="600"/>
              </a:spcBef>
              <a:buFont typeface="Lucida Grande"/>
              <a:buChar char="–"/>
              <a:defRPr sz="20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600"/>
              </a:spcBef>
              <a:buFont typeface="Arial Bold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b-NO" dirty="0" smtClean="0"/>
          </a:p>
        </p:txBody>
      </p:sp>
      <p:sp>
        <p:nvSpPr>
          <p:cNvPr id="10" name="Plassholder for dato 3"/>
          <p:cNvSpPr txBox="1">
            <a:spLocks/>
          </p:cNvSpPr>
          <p:nvPr/>
        </p:nvSpPr>
        <p:spPr>
          <a:xfrm>
            <a:off x="7027464" y="6352816"/>
            <a:ext cx="1101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Trebuchet M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mtClean="0"/>
              <a:t>08.09.2015</a:t>
            </a:r>
            <a:endParaRPr lang="nb-NO" dirty="0"/>
          </a:p>
        </p:txBody>
      </p:sp>
      <p:sp>
        <p:nvSpPr>
          <p:cNvPr id="11" name="Plassholder for bunntekst 5"/>
          <p:cNvSpPr txBox="1">
            <a:spLocks/>
          </p:cNvSpPr>
          <p:nvPr/>
        </p:nvSpPr>
        <p:spPr>
          <a:xfrm>
            <a:off x="462711" y="6483203"/>
            <a:ext cx="7311574" cy="3725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mtClean="0">
                <a:solidFill>
                  <a:schemeClr val="tx1"/>
                </a:solidFill>
              </a:rPr>
              <a:t>Lars Ola Nilsson, Svanhovd Norway</a:t>
            </a:r>
          </a:p>
          <a:p>
            <a:endParaRPr lang="nb-NO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26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pic>
        <p:nvPicPr>
          <p:cNvPr id="5" name="Plassholder for innhold 3" descr="Bilde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Bilde 3" descr="DSC_0029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34899" y="4588042"/>
            <a:ext cx="1509102" cy="226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340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pic>
        <p:nvPicPr>
          <p:cNvPr id="5" name="Bilde 3" descr="Elvemusling, komp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57"/>
            <a:ext cx="9148464" cy="686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Paul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266" y="-99392"/>
            <a:ext cx="5256246" cy="394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Bilde 2" descr="Mifdtfjordvannørret3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4499992" cy="337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972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8145" y="-54822"/>
            <a:ext cx="10580849" cy="6912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Undertittel 2"/>
          <p:cNvSpPr txBox="1">
            <a:spLocks/>
          </p:cNvSpPr>
          <p:nvPr/>
        </p:nvSpPr>
        <p:spPr>
          <a:xfrm>
            <a:off x="422910" y="444288"/>
            <a:ext cx="8412480" cy="5707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1463" indent="-271463" algn="l" defTabSz="457200" rtl="0" eaLnBrk="1" latinLnBrk="0" hangingPunct="1">
              <a:spcBef>
                <a:spcPts val="600"/>
              </a:spcBef>
              <a:buFont typeface="Lucida Grande"/>
              <a:buChar char="–"/>
              <a:defRPr sz="20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600"/>
              </a:spcBef>
              <a:buFont typeface="Arial Bold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Tx/>
              <a:buChar char="-"/>
            </a:pPr>
            <a:endParaRPr lang="nb-NO" dirty="0" smtClean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			</a:t>
            </a:r>
            <a:r>
              <a:rPr lang="en-US" sz="4000" dirty="0" smtClean="0">
                <a:solidFill>
                  <a:schemeClr val="bg1"/>
                </a:solidFill>
              </a:rPr>
              <a:t>Cultural history</a:t>
            </a:r>
          </a:p>
          <a:p>
            <a:pPr marL="457200" lvl="1" indent="0">
              <a:buNone/>
            </a:pPr>
            <a:endParaRPr lang="en-US" sz="4000" dirty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endParaRPr lang="en-US" sz="4000" dirty="0" smtClean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r>
              <a:rPr lang="en-US" sz="2800" dirty="0" smtClean="0">
                <a:solidFill>
                  <a:schemeClr val="bg1"/>
                </a:solidFill>
              </a:rPr>
              <a:t>Humans </a:t>
            </a:r>
            <a:r>
              <a:rPr lang="en-US" sz="2800" dirty="0">
                <a:solidFill>
                  <a:schemeClr val="bg1"/>
                </a:solidFill>
              </a:rPr>
              <a:t>in North Calotte 	10.000 </a:t>
            </a:r>
            <a:r>
              <a:rPr lang="en-US" sz="2800" dirty="0" smtClean="0">
                <a:solidFill>
                  <a:schemeClr val="bg1"/>
                </a:solidFill>
              </a:rPr>
              <a:t>years</a:t>
            </a:r>
            <a:endParaRPr lang="en-US" sz="2800" dirty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r>
              <a:rPr lang="en-US" sz="2800" dirty="0">
                <a:solidFill>
                  <a:schemeClr val="bg1"/>
                </a:solidFill>
              </a:rPr>
              <a:t>Sami </a:t>
            </a:r>
            <a:r>
              <a:rPr lang="en-US" sz="2800" dirty="0" smtClean="0">
                <a:solidFill>
                  <a:schemeClr val="bg1"/>
                </a:solidFill>
              </a:rPr>
              <a:t>people (nomads)	      &gt;</a:t>
            </a:r>
            <a:r>
              <a:rPr lang="en-US" sz="2800" dirty="0">
                <a:solidFill>
                  <a:schemeClr val="bg1"/>
                </a:solidFill>
              </a:rPr>
              <a:t>1.000 years</a:t>
            </a:r>
          </a:p>
          <a:p>
            <a:pPr lvl="1">
              <a:buFontTx/>
              <a:buChar char="-"/>
            </a:pPr>
            <a:r>
              <a:rPr lang="en-US" sz="2800" dirty="0">
                <a:solidFill>
                  <a:schemeClr val="bg1"/>
                </a:solidFill>
              </a:rPr>
              <a:t>Settlers from Finland, Norway and Russia  </a:t>
            </a:r>
            <a:r>
              <a:rPr lang="en-US" sz="2800" dirty="0" smtClean="0">
                <a:solidFill>
                  <a:schemeClr val="bg1"/>
                </a:solidFill>
              </a:rPr>
              <a:t>  			                                                 </a:t>
            </a:r>
            <a:r>
              <a:rPr lang="en-US" sz="3400" dirty="0" smtClean="0">
                <a:solidFill>
                  <a:schemeClr val="bg1"/>
                </a:solidFill>
              </a:rPr>
              <a:t>&gt;</a:t>
            </a:r>
            <a:r>
              <a:rPr lang="en-US" sz="3400" dirty="0">
                <a:solidFill>
                  <a:schemeClr val="bg1"/>
                </a:solidFill>
              </a:rPr>
              <a:t>100 years</a:t>
            </a:r>
          </a:p>
          <a:p>
            <a:pPr lvl="1">
              <a:buFontTx/>
              <a:buChar char="-"/>
            </a:pPr>
            <a:r>
              <a:rPr lang="en-US" sz="2800" dirty="0">
                <a:solidFill>
                  <a:schemeClr val="bg1"/>
                </a:solidFill>
              </a:rPr>
              <a:t>National borders 			</a:t>
            </a:r>
            <a:r>
              <a:rPr lang="en-US" sz="2800" dirty="0" smtClean="0">
                <a:solidFill>
                  <a:schemeClr val="bg1"/>
                </a:solidFill>
              </a:rPr>
              <a:t>	1828</a:t>
            </a:r>
            <a:endParaRPr lang="en-US" sz="2800" dirty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r>
              <a:rPr lang="en-US" sz="2800" dirty="0">
                <a:solidFill>
                  <a:schemeClr val="bg1"/>
                </a:solidFill>
              </a:rPr>
              <a:t>Industry: Mining, Forestry 	</a:t>
            </a:r>
            <a:r>
              <a:rPr lang="en-US" sz="2800" dirty="0" smtClean="0">
                <a:solidFill>
                  <a:schemeClr val="bg1"/>
                </a:solidFill>
              </a:rPr>
              <a:t>1895-</a:t>
            </a:r>
            <a:endParaRPr lang="nb-NO" dirty="0"/>
          </a:p>
          <a:p>
            <a:pPr lvl="1">
              <a:buFontTx/>
              <a:buChar char="-"/>
            </a:pPr>
            <a:endParaRPr lang="nb-NO" dirty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/>
          </a:p>
          <a:p>
            <a:pPr marL="457200" lvl="1" indent="0">
              <a:buNone/>
            </a:pPr>
            <a:endParaRPr lang="nb-NO" dirty="0" smtClean="0"/>
          </a:p>
          <a:p>
            <a:pPr>
              <a:buFontTx/>
              <a:buChar char="-"/>
            </a:pPr>
            <a:endParaRPr lang="nb-NO" dirty="0" smtClean="0"/>
          </a:p>
          <a:p>
            <a:pPr>
              <a:buFontTx/>
              <a:buChar char="-"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</p:txBody>
      </p:sp>
    </p:spTree>
    <p:extLst>
      <p:ext uri="{BB962C8B-B14F-4D97-AF65-F5344CB8AC3E}">
        <p14:creationId xmlns:p14="http://schemas.microsoft.com/office/powerpoint/2010/main" val="320682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216" y="3541992"/>
            <a:ext cx="4751784" cy="3313744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85" y="3541992"/>
            <a:ext cx="4983072" cy="3316008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254" y="0"/>
            <a:ext cx="4966632" cy="3541992"/>
          </a:xfrm>
          <a:prstGeom prst="rect">
            <a:avLst/>
          </a:prstGeom>
        </p:spPr>
      </p:pic>
      <p:pic>
        <p:nvPicPr>
          <p:cNvPr id="8" name="Bild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35562" cy="3541992"/>
          </a:xfrm>
          <a:prstGeom prst="rect">
            <a:avLst/>
          </a:prstGeom>
        </p:spPr>
      </p:pic>
      <p:sp>
        <p:nvSpPr>
          <p:cNvPr id="9" name="Undertittel 2"/>
          <p:cNvSpPr txBox="1">
            <a:spLocks/>
          </p:cNvSpPr>
          <p:nvPr/>
        </p:nvSpPr>
        <p:spPr>
          <a:xfrm>
            <a:off x="422910" y="444288"/>
            <a:ext cx="8412480" cy="57073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71463" indent="-271463" algn="l" defTabSz="457200" rtl="0" eaLnBrk="1" latinLnBrk="0" hangingPunct="1">
              <a:spcBef>
                <a:spcPts val="600"/>
              </a:spcBef>
              <a:buFont typeface="Lucida Grande"/>
              <a:buChar char="–"/>
              <a:defRPr sz="20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600"/>
              </a:spcBef>
              <a:buFont typeface="Arial Bold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Tx/>
              <a:buChar char="-"/>
            </a:pPr>
            <a:endParaRPr lang="nb-NO" dirty="0" smtClean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r>
              <a:rPr lang="en-US" sz="4000" dirty="0">
                <a:solidFill>
                  <a:schemeClr val="bg1"/>
                </a:solidFill>
              </a:rPr>
              <a:t>			Cultural history</a:t>
            </a:r>
          </a:p>
          <a:p>
            <a:pPr marL="457200" lvl="1" indent="0">
              <a:buNone/>
            </a:pPr>
            <a:endParaRPr lang="en-US" sz="4000" dirty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endParaRPr lang="en-US" sz="4000" dirty="0" smtClean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r>
              <a:rPr lang="en-US" sz="2800" dirty="0" smtClean="0">
                <a:solidFill>
                  <a:schemeClr val="bg1"/>
                </a:solidFill>
              </a:rPr>
              <a:t>Humans </a:t>
            </a:r>
            <a:r>
              <a:rPr lang="en-US" sz="2800" dirty="0">
                <a:solidFill>
                  <a:schemeClr val="bg1"/>
                </a:solidFill>
              </a:rPr>
              <a:t>in North Calotte 	10.000 </a:t>
            </a:r>
            <a:r>
              <a:rPr lang="en-US" sz="2800" dirty="0" smtClean="0">
                <a:solidFill>
                  <a:schemeClr val="bg1"/>
                </a:solidFill>
              </a:rPr>
              <a:t>years</a:t>
            </a:r>
            <a:endParaRPr lang="en-US" sz="2800" dirty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r>
              <a:rPr lang="en-US" sz="2800" dirty="0"/>
              <a:t>Sami </a:t>
            </a:r>
            <a:r>
              <a:rPr lang="en-US" sz="2800" dirty="0" smtClean="0"/>
              <a:t>people (nomads)	      &gt;</a:t>
            </a:r>
            <a:r>
              <a:rPr lang="en-US" sz="2800" dirty="0"/>
              <a:t>1.000 years</a:t>
            </a:r>
          </a:p>
          <a:p>
            <a:pPr lvl="1">
              <a:buFontTx/>
              <a:buChar char="-"/>
            </a:pPr>
            <a:r>
              <a:rPr lang="en-US" sz="2800" dirty="0"/>
              <a:t>Settlers from Finland, Norway and Russia  </a:t>
            </a:r>
            <a:r>
              <a:rPr lang="en-US" sz="2800" dirty="0" smtClean="0"/>
              <a:t>  			                                                 </a:t>
            </a:r>
            <a:r>
              <a:rPr lang="en-US" sz="3400" dirty="0" smtClean="0"/>
              <a:t>&gt;</a:t>
            </a:r>
            <a:r>
              <a:rPr lang="en-US" sz="3400" dirty="0"/>
              <a:t>100 years</a:t>
            </a:r>
          </a:p>
          <a:p>
            <a:pPr lvl="1">
              <a:buFontTx/>
              <a:buChar char="-"/>
            </a:pPr>
            <a:r>
              <a:rPr lang="en-US" sz="2800" dirty="0">
                <a:solidFill>
                  <a:schemeClr val="bg1"/>
                </a:solidFill>
              </a:rPr>
              <a:t>National borders 			</a:t>
            </a:r>
            <a:r>
              <a:rPr lang="en-US" sz="2800" dirty="0" smtClean="0">
                <a:solidFill>
                  <a:schemeClr val="bg1"/>
                </a:solidFill>
              </a:rPr>
              <a:t>	1828</a:t>
            </a:r>
            <a:endParaRPr lang="en-US" sz="2800" dirty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r>
              <a:rPr lang="en-US" sz="2800" dirty="0">
                <a:solidFill>
                  <a:schemeClr val="bg1"/>
                </a:solidFill>
              </a:rPr>
              <a:t>Industry: Mining, Forestry 	</a:t>
            </a:r>
            <a:r>
              <a:rPr lang="en-US" sz="2800" dirty="0" smtClean="0">
                <a:solidFill>
                  <a:schemeClr val="bg1"/>
                </a:solidFill>
              </a:rPr>
              <a:t>1895-</a:t>
            </a:r>
            <a:endParaRPr lang="nb-NO" dirty="0"/>
          </a:p>
          <a:p>
            <a:pPr lvl="1">
              <a:buFontTx/>
              <a:buChar char="-"/>
            </a:pPr>
            <a:endParaRPr lang="nb-NO" dirty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/>
          </a:p>
          <a:p>
            <a:pPr marL="457200" lvl="1" indent="0">
              <a:buNone/>
            </a:pPr>
            <a:endParaRPr lang="nb-NO" dirty="0" smtClean="0"/>
          </a:p>
          <a:p>
            <a:pPr>
              <a:buFontTx/>
              <a:buChar char="-"/>
            </a:pPr>
            <a:endParaRPr lang="nb-NO" dirty="0" smtClean="0"/>
          </a:p>
          <a:p>
            <a:pPr>
              <a:buFontTx/>
              <a:buChar char="-"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</p:txBody>
      </p:sp>
    </p:spTree>
    <p:extLst>
      <p:ext uri="{BB962C8B-B14F-4D97-AF65-F5344CB8AC3E}">
        <p14:creationId xmlns:p14="http://schemas.microsoft.com/office/powerpoint/2010/main" val="248620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82" y="-1410645"/>
            <a:ext cx="11556776" cy="867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39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/>
          <p:cNvPicPr>
            <a:picLocks noChangeAspect="1"/>
          </p:cNvPicPr>
          <p:nvPr/>
        </p:nvPicPr>
        <p:blipFill rotWithShape="1">
          <a:blip r:embed="rId3"/>
          <a:srcRect t="25336"/>
          <a:stretch/>
        </p:blipFill>
        <p:spPr>
          <a:xfrm>
            <a:off x="6072057" y="2805953"/>
            <a:ext cx="3071943" cy="3451411"/>
          </a:xfrm>
          <a:prstGeom prst="rect">
            <a:avLst/>
          </a:prstGeom>
        </p:spPr>
      </p:pic>
      <p:pic>
        <p:nvPicPr>
          <p:cNvPr id="5" name="Bild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88" y="315045"/>
            <a:ext cx="5827059" cy="1706090"/>
          </a:xfrm>
          <a:prstGeom prst="rect">
            <a:avLst/>
          </a:prstGeom>
        </p:spPr>
      </p:pic>
      <p:sp>
        <p:nvSpPr>
          <p:cNvPr id="10" name="TekstSylinder 9"/>
          <p:cNvSpPr txBox="1"/>
          <p:nvPr/>
        </p:nvSpPr>
        <p:spPr>
          <a:xfrm>
            <a:off x="1635183" y="6416647"/>
            <a:ext cx="585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>
                <a:solidFill>
                  <a:srgbClr val="002060"/>
                </a:solidFill>
                <a:cs typeface="Arial Rounded MT Bold"/>
                <a:hlinkClick r:id="rId5"/>
              </a:rPr>
              <a:t>Lars-Ola.Nilsson@NIBIO.no</a:t>
            </a:r>
            <a:r>
              <a:rPr lang="nb-NO" dirty="0">
                <a:solidFill>
                  <a:srgbClr val="002060"/>
                </a:solidFill>
                <a:cs typeface="Arial Rounded MT Bold"/>
              </a:rPr>
              <a:t>	</a:t>
            </a:r>
            <a:r>
              <a:rPr lang="nb-NO" dirty="0">
                <a:solidFill>
                  <a:srgbClr val="002060"/>
                </a:solidFill>
                <a:cs typeface="Arial Rounded MT Bold"/>
                <a:hlinkClick r:id="rId6"/>
              </a:rPr>
              <a:t>Bjorn.Frantzen@NIBIO.no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16034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pic>
        <p:nvPicPr>
          <p:cNvPr id="5" name="Picture 2" descr="DSC_033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3"/>
            <a:ext cx="9217361" cy="617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893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sp>
        <p:nvSpPr>
          <p:cNvPr id="5" name="Plassholder for lysbildenummer 4"/>
          <p:cNvSpPr txBox="1">
            <a:spLocks/>
          </p:cNvSpPr>
          <p:nvPr/>
        </p:nvSpPr>
        <p:spPr>
          <a:xfrm>
            <a:off x="8191500" y="6352816"/>
            <a:ext cx="508000" cy="3720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Trebuchet M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FB0036-210A-0943-BE10-F8F2163522A6}" type="slidenum">
              <a:rPr lang="nb-NO" smtClean="0"/>
              <a:pPr/>
              <a:t>21</a:t>
            </a:fld>
            <a:endParaRPr lang="nb-NO"/>
          </a:p>
        </p:txBody>
      </p:sp>
      <p:sp>
        <p:nvSpPr>
          <p:cNvPr id="6" name="Undertittel 2"/>
          <p:cNvSpPr txBox="1">
            <a:spLocks/>
          </p:cNvSpPr>
          <p:nvPr/>
        </p:nvSpPr>
        <p:spPr>
          <a:xfrm>
            <a:off x="422910" y="499110"/>
            <a:ext cx="8412480" cy="5707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1463" indent="-271463" algn="l" defTabSz="457200" rtl="0" eaLnBrk="1" latinLnBrk="0" hangingPunct="1">
              <a:spcBef>
                <a:spcPts val="600"/>
              </a:spcBef>
              <a:buFont typeface="Lucida Grande"/>
              <a:buChar char="–"/>
              <a:defRPr sz="20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600"/>
              </a:spcBef>
              <a:buFont typeface="Arial Bold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b-NO" dirty="0" smtClean="0"/>
          </a:p>
        </p:txBody>
      </p:sp>
      <p:sp>
        <p:nvSpPr>
          <p:cNvPr id="7" name="Plassholder for dato 3"/>
          <p:cNvSpPr txBox="1">
            <a:spLocks/>
          </p:cNvSpPr>
          <p:nvPr/>
        </p:nvSpPr>
        <p:spPr>
          <a:xfrm>
            <a:off x="7027464" y="6352816"/>
            <a:ext cx="1101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Trebuchet M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mtClean="0"/>
              <a:t>08.09.2015</a:t>
            </a:r>
            <a:endParaRPr lang="nb-NO" dirty="0"/>
          </a:p>
        </p:txBody>
      </p:sp>
      <p:sp>
        <p:nvSpPr>
          <p:cNvPr id="8" name="Plassholder for bunntekst 5"/>
          <p:cNvSpPr txBox="1">
            <a:spLocks/>
          </p:cNvSpPr>
          <p:nvPr/>
        </p:nvSpPr>
        <p:spPr>
          <a:xfrm>
            <a:off x="462711" y="6483203"/>
            <a:ext cx="7311574" cy="3725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 smtClean="0">
                <a:solidFill>
                  <a:schemeClr val="tx1"/>
                </a:solidFill>
              </a:rPr>
              <a:t>Lars Ola Nilsson, Svanhovd Norway</a:t>
            </a:r>
          </a:p>
          <a:p>
            <a:endParaRPr lang="nb-NO" sz="1400" b="1" dirty="0">
              <a:solidFill>
                <a:schemeClr val="tx1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0" y="-243408"/>
            <a:ext cx="914400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9pPr>
          </a:lstStyle>
          <a:p>
            <a:r>
              <a:rPr lang="nb-NO" sz="1400" dirty="0" smtClean="0">
                <a:solidFill>
                  <a:schemeClr val="tx1"/>
                </a:solidFill>
                <a:latin typeface="Cambria" pitchFamily="18" charset="0"/>
              </a:rPr>
              <a:t>EEA Norway </a:t>
            </a:r>
            <a:r>
              <a:rPr lang="nb-NO" sz="1400" dirty="0" err="1" smtClean="0">
                <a:solidFill>
                  <a:schemeClr val="tx1"/>
                </a:solidFill>
                <a:latin typeface="Cambria" pitchFamily="18" charset="0"/>
              </a:rPr>
              <a:t>Grants</a:t>
            </a:r>
            <a:r>
              <a:rPr lang="nb-NO" sz="1400" dirty="0" smtClean="0">
                <a:solidFill>
                  <a:schemeClr val="tx1"/>
                </a:solidFill>
                <a:latin typeface="Cambria" pitchFamily="18" charset="0"/>
              </a:rPr>
              <a:t> Research Project 2014-2017</a:t>
            </a:r>
            <a:endParaRPr lang="nb-NO" sz="2400" dirty="0" smtClean="0">
              <a:solidFill>
                <a:schemeClr val="bg1">
                  <a:lumMod val="65000"/>
                </a:schemeClr>
              </a:solidFill>
              <a:latin typeface="Cambria" pitchFamily="18" charset="0"/>
            </a:endParaRPr>
          </a:p>
          <a:p>
            <a:r>
              <a:rPr lang="en-US" sz="2000" b="1" kern="1400" dirty="0" smtClean="0">
                <a:solidFill>
                  <a:schemeClr val="tx1"/>
                </a:solidFill>
                <a:latin typeface="Cambria"/>
              </a:rPr>
              <a:t>ISOFIN - </a:t>
            </a:r>
            <a:r>
              <a:rPr lang="en-US" sz="1800" b="1" kern="1400" dirty="0" smtClean="0">
                <a:solidFill>
                  <a:schemeClr val="tx1"/>
                </a:solidFill>
                <a:latin typeface="Cambria"/>
              </a:rPr>
              <a:t>A </a:t>
            </a:r>
            <a:r>
              <a:rPr lang="en-US" sz="1800" b="1" kern="1400" dirty="0">
                <a:solidFill>
                  <a:schemeClr val="tx1"/>
                </a:solidFill>
                <a:latin typeface="Cambria"/>
              </a:rPr>
              <a:t>new methodological approach for identification of industrial pollution</a:t>
            </a:r>
            <a:r>
              <a:rPr lang="en-US" sz="2000" kern="1400" dirty="0">
                <a:solidFill>
                  <a:schemeClr val="tx1"/>
                </a:solidFill>
                <a:latin typeface="Cambria"/>
              </a:rPr>
              <a:t>:  </a:t>
            </a:r>
            <a:r>
              <a:rPr lang="en-US" sz="2000" kern="1400" dirty="0" smtClean="0">
                <a:solidFill>
                  <a:schemeClr val="tx1"/>
                </a:solidFill>
                <a:latin typeface="Cambria"/>
              </a:rPr>
              <a:t/>
            </a:r>
            <a:br>
              <a:rPr lang="en-US" sz="2000" kern="1400" dirty="0" smtClean="0">
                <a:solidFill>
                  <a:schemeClr val="tx1"/>
                </a:solidFill>
                <a:latin typeface="Cambria"/>
              </a:rPr>
            </a:br>
            <a:r>
              <a:rPr lang="en-US" sz="2000" kern="1400" dirty="0" smtClean="0">
                <a:solidFill>
                  <a:schemeClr val="tx1"/>
                </a:solidFill>
                <a:latin typeface="Cambria"/>
              </a:rPr>
              <a:t>Isotope </a:t>
            </a:r>
            <a:r>
              <a:rPr lang="en-US" sz="2000" kern="1400" dirty="0">
                <a:solidFill>
                  <a:schemeClr val="tx1"/>
                </a:solidFill>
                <a:latin typeface="Cambria"/>
              </a:rPr>
              <a:t>fingerprinting and bacterial community changes. </a:t>
            </a:r>
            <a:endParaRPr lang="nb-NO" sz="2000" dirty="0" smtClean="0">
              <a:solidFill>
                <a:schemeClr val="tx1"/>
              </a:solidFill>
            </a:endParaRPr>
          </a:p>
        </p:txBody>
      </p:sp>
      <p:pic>
        <p:nvPicPr>
          <p:cNvPr id="10" name="Picture 5" descr="http://www.lifebeyondtourism.org/img/puntidiinteresse/chechuofcls_logo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571" y="1111535"/>
            <a:ext cx="1348756" cy="89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Bilde 6" descr="ngu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77593" y="2276872"/>
            <a:ext cx="1297734" cy="509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571" y="3118270"/>
            <a:ext cx="1485844" cy="536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6512" y="1268760"/>
            <a:ext cx="3547542" cy="2657233"/>
          </a:xfrm>
          <a:prstGeom prst="rect">
            <a:avLst/>
          </a:prstGeom>
        </p:spPr>
      </p:pic>
      <p:pic>
        <p:nvPicPr>
          <p:cNvPr id="14" name="Picture 2" descr="n_mine1_7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030" y="1279769"/>
            <a:ext cx="3528298" cy="2646224"/>
          </a:xfrm>
          <a:prstGeom prst="rect">
            <a:avLst/>
          </a:prstGeom>
        </p:spPr>
      </p:pic>
      <p:pic>
        <p:nvPicPr>
          <p:cNvPr id="15" name="Picture 6" descr="Macintosh HD:Users:michaelkomarek:Dropbox:Granty:Norway Funds:CZE-Poland.jpg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9" r="11036" b="4796"/>
          <a:stretch>
            <a:fillRect/>
          </a:stretch>
        </p:blipFill>
        <p:spPr bwMode="auto">
          <a:xfrm>
            <a:off x="3851920" y="3933056"/>
            <a:ext cx="3168352" cy="2448272"/>
          </a:xfrm>
          <a:prstGeom prst="rect">
            <a:avLst/>
          </a:prstGeom>
          <a:noFill/>
          <a:ln>
            <a:solidFill>
              <a:srgbClr val="008654"/>
            </a:solidFill>
          </a:ln>
        </p:spPr>
      </p:pic>
      <p:grpSp>
        <p:nvGrpSpPr>
          <p:cNvPr id="16" name="Skupina 34"/>
          <p:cNvGrpSpPr/>
          <p:nvPr/>
        </p:nvGrpSpPr>
        <p:grpSpPr>
          <a:xfrm>
            <a:off x="323528" y="3861048"/>
            <a:ext cx="3547543" cy="2538928"/>
            <a:chOff x="323528" y="3861048"/>
            <a:chExt cx="3547543" cy="2538928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82" t="34687" r="31376" b="19688"/>
            <a:stretch/>
          </p:blipFill>
          <p:spPr bwMode="auto">
            <a:xfrm>
              <a:off x="323528" y="3861048"/>
              <a:ext cx="3547543" cy="2538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8" name="Přímá spojnice 21"/>
            <p:cNvCxnSpPr/>
            <p:nvPr/>
          </p:nvCxnSpPr>
          <p:spPr>
            <a:xfrm flipV="1">
              <a:off x="2267744" y="3861048"/>
              <a:ext cx="576064" cy="136815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Přímá spojnice 27"/>
            <p:cNvCxnSpPr/>
            <p:nvPr/>
          </p:nvCxnSpPr>
          <p:spPr>
            <a:xfrm flipV="1">
              <a:off x="395536" y="5229200"/>
              <a:ext cx="1872208" cy="115212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Přímá spojnice 32"/>
            <p:cNvCxnSpPr/>
            <p:nvPr/>
          </p:nvCxnSpPr>
          <p:spPr>
            <a:xfrm>
              <a:off x="395536" y="3861048"/>
              <a:ext cx="1872208" cy="136815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Nadpis 6"/>
          <p:cNvSpPr txBox="1">
            <a:spLocks/>
          </p:cNvSpPr>
          <p:nvPr/>
        </p:nvSpPr>
        <p:spPr>
          <a:xfrm>
            <a:off x="947900" y="1238016"/>
            <a:ext cx="6000364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 err="1" smtClean="0"/>
              <a:t>Pasvik</a:t>
            </a:r>
            <a:r>
              <a:rPr lang="en-GB" dirty="0" smtClean="0"/>
              <a:t>                      Ostrava</a:t>
            </a:r>
            <a:endParaRPr lang="en-GB" cap="all" dirty="0"/>
          </a:p>
        </p:txBody>
      </p:sp>
    </p:spTree>
    <p:extLst>
      <p:ext uri="{BB962C8B-B14F-4D97-AF65-F5344CB8AC3E}">
        <p14:creationId xmlns:p14="http://schemas.microsoft.com/office/powerpoint/2010/main" val="236527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644" y="1107151"/>
            <a:ext cx="3600400" cy="27003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982" y="1642647"/>
            <a:ext cx="4283968" cy="3212976"/>
          </a:xfrm>
          <a:prstGeom prst="rect">
            <a:avLst/>
          </a:prstGeom>
        </p:spPr>
      </p:pic>
      <p:pic>
        <p:nvPicPr>
          <p:cNvPr id="7" name="Picture 5" descr="http://www.lifebeyondtourism.org/img/puntidiinteresse/chechuofcls_logo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571" y="1111535"/>
            <a:ext cx="1348756" cy="89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e 6" descr="nguLog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77593" y="2276872"/>
            <a:ext cx="1297734" cy="509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571" y="3118270"/>
            <a:ext cx="1485844" cy="536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6"/>
          <p:cNvSpPr txBox="1">
            <a:spLocks/>
          </p:cNvSpPr>
          <p:nvPr/>
        </p:nvSpPr>
        <p:spPr>
          <a:xfrm>
            <a:off x="-1188640" y="4869160"/>
            <a:ext cx="1944216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dirty="0" smtClean="0"/>
              <a:t>M</a:t>
            </a:r>
          </a:p>
          <a:p>
            <a:pPr algn="l"/>
            <a:r>
              <a:rPr lang="en-GB" sz="2000" b="0" dirty="0" smtClean="0"/>
              <a:t>S</a:t>
            </a:r>
            <a:endParaRPr lang="en-GB" sz="2000" cap="all" dirty="0"/>
          </a:p>
        </p:txBody>
      </p:sp>
      <p:sp>
        <p:nvSpPr>
          <p:cNvPr id="11" name="Nadpis 6"/>
          <p:cNvSpPr txBox="1">
            <a:spLocks/>
          </p:cNvSpPr>
          <p:nvPr/>
        </p:nvSpPr>
        <p:spPr>
          <a:xfrm>
            <a:off x="947900" y="1238016"/>
            <a:ext cx="6000364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 err="1" smtClean="0"/>
              <a:t>Pasvik</a:t>
            </a:r>
            <a:endParaRPr lang="en-GB" cap="all" dirty="0"/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830" y="3807451"/>
            <a:ext cx="4215585" cy="3161689"/>
          </a:xfrm>
          <a:prstGeom prst="rect">
            <a:avLst/>
          </a:prstGeom>
        </p:spPr>
      </p:pic>
      <p:pic>
        <p:nvPicPr>
          <p:cNvPr id="13" name="Bilde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167" y="4766920"/>
            <a:ext cx="3120947" cy="2340710"/>
          </a:xfrm>
          <a:prstGeom prst="rect">
            <a:avLst/>
          </a:prstGeom>
        </p:spPr>
      </p:pic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0" y="-243408"/>
            <a:ext cx="914400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9pPr>
          </a:lstStyle>
          <a:p>
            <a:r>
              <a:rPr lang="nb-NO" sz="1400" dirty="0" smtClean="0">
                <a:solidFill>
                  <a:schemeClr val="tx1"/>
                </a:solidFill>
                <a:latin typeface="Cambria" pitchFamily="18" charset="0"/>
              </a:rPr>
              <a:t>EEA Norway </a:t>
            </a:r>
            <a:r>
              <a:rPr lang="nb-NO" sz="1400" dirty="0" err="1" smtClean="0">
                <a:solidFill>
                  <a:schemeClr val="tx1"/>
                </a:solidFill>
                <a:latin typeface="Cambria" pitchFamily="18" charset="0"/>
              </a:rPr>
              <a:t>Grants</a:t>
            </a:r>
            <a:r>
              <a:rPr lang="nb-NO" sz="1400" dirty="0" smtClean="0">
                <a:solidFill>
                  <a:schemeClr val="tx1"/>
                </a:solidFill>
                <a:latin typeface="Cambria" pitchFamily="18" charset="0"/>
              </a:rPr>
              <a:t> Research Project 2014-2017</a:t>
            </a:r>
            <a:endParaRPr lang="nb-NO" sz="2400" dirty="0" smtClean="0">
              <a:solidFill>
                <a:schemeClr val="bg1">
                  <a:lumMod val="65000"/>
                </a:schemeClr>
              </a:solidFill>
              <a:latin typeface="Cambria" pitchFamily="18" charset="0"/>
            </a:endParaRPr>
          </a:p>
          <a:p>
            <a:r>
              <a:rPr lang="en-US" sz="2000" b="1" kern="1400" dirty="0" smtClean="0">
                <a:solidFill>
                  <a:schemeClr val="tx1"/>
                </a:solidFill>
                <a:latin typeface="Cambria"/>
              </a:rPr>
              <a:t>ISOFIN - </a:t>
            </a:r>
            <a:r>
              <a:rPr lang="en-US" sz="1800" b="1" kern="1400" dirty="0" smtClean="0">
                <a:solidFill>
                  <a:schemeClr val="tx1"/>
                </a:solidFill>
                <a:latin typeface="Cambria"/>
              </a:rPr>
              <a:t>A </a:t>
            </a:r>
            <a:r>
              <a:rPr lang="en-US" sz="1800" b="1" kern="1400" dirty="0">
                <a:solidFill>
                  <a:schemeClr val="tx1"/>
                </a:solidFill>
                <a:latin typeface="Cambria"/>
              </a:rPr>
              <a:t>new methodological approach for identification of industrial pollution</a:t>
            </a:r>
            <a:r>
              <a:rPr lang="en-US" sz="2000" kern="1400" dirty="0">
                <a:solidFill>
                  <a:schemeClr val="tx1"/>
                </a:solidFill>
                <a:latin typeface="Cambria"/>
              </a:rPr>
              <a:t>:  </a:t>
            </a:r>
            <a:r>
              <a:rPr lang="en-US" sz="2000" kern="1400" dirty="0" smtClean="0">
                <a:solidFill>
                  <a:schemeClr val="tx1"/>
                </a:solidFill>
                <a:latin typeface="Cambria"/>
              </a:rPr>
              <a:t/>
            </a:r>
            <a:br>
              <a:rPr lang="en-US" sz="2000" kern="1400" dirty="0" smtClean="0">
                <a:solidFill>
                  <a:schemeClr val="tx1"/>
                </a:solidFill>
                <a:latin typeface="Cambria"/>
              </a:rPr>
            </a:br>
            <a:r>
              <a:rPr lang="en-US" sz="2000" kern="1400" dirty="0" smtClean="0">
                <a:solidFill>
                  <a:schemeClr val="tx1"/>
                </a:solidFill>
                <a:latin typeface="Cambria"/>
              </a:rPr>
              <a:t>Isotope </a:t>
            </a:r>
            <a:r>
              <a:rPr lang="en-US" sz="2000" kern="1400" dirty="0">
                <a:solidFill>
                  <a:schemeClr val="tx1"/>
                </a:solidFill>
                <a:latin typeface="Cambria"/>
              </a:rPr>
              <a:t>fingerprinting and bacterial community changes. </a:t>
            </a:r>
            <a:endParaRPr lang="nb-NO" sz="2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70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pic>
        <p:nvPicPr>
          <p:cNvPr id="5" name="Bild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7700" y="0"/>
            <a:ext cx="10245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44463" y="5084763"/>
            <a:ext cx="5311775" cy="76676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Trebuchet MS" pitchFamily="34" charset="0"/>
                <a:ea typeface="+mn-ea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Trebuchet MS" pitchFamily="34" charset="0"/>
                <a:ea typeface="+mn-ea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chemeClr val="tx1"/>
                </a:solidFill>
                <a:latin typeface="Trebuchet MS" pitchFamily="34" charset="0"/>
                <a:ea typeface="+mn-ea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chemeClr val="tx1"/>
                </a:solidFill>
                <a:latin typeface="Trebuchet MS" pitchFamily="34" charset="0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l">
              <a:defRPr/>
            </a:pPr>
            <a:r>
              <a:rPr lang="nb-NO" kern="0" dirty="0" smtClean="0"/>
              <a:t>Northern areas:</a:t>
            </a:r>
          </a:p>
          <a:p>
            <a:pPr marL="342900" indent="-342900" algn="l">
              <a:buFontTx/>
              <a:buChar char="-"/>
              <a:defRPr/>
            </a:pPr>
            <a:r>
              <a:rPr lang="nb-NO" kern="0" dirty="0" smtClean="0"/>
              <a:t>More </a:t>
            </a:r>
            <a:r>
              <a:rPr lang="nb-NO" kern="0" dirty="0" err="1" smtClean="0"/>
              <a:t>temperature</a:t>
            </a:r>
            <a:r>
              <a:rPr lang="nb-NO" kern="0" dirty="0" smtClean="0"/>
              <a:t> </a:t>
            </a:r>
            <a:r>
              <a:rPr lang="nb-NO" kern="0" dirty="0" err="1" smtClean="0"/>
              <a:t>increase</a:t>
            </a:r>
            <a:endParaRPr lang="nb-NO" kern="0" dirty="0" smtClean="0"/>
          </a:p>
          <a:p>
            <a:pPr marL="342900" indent="-342900" algn="l">
              <a:buFontTx/>
              <a:buChar char="-"/>
              <a:defRPr/>
            </a:pPr>
            <a:r>
              <a:rPr lang="nb-NO" kern="0" dirty="0" err="1" smtClean="0"/>
              <a:t>Much</a:t>
            </a:r>
            <a:r>
              <a:rPr lang="nb-NO" kern="0" dirty="0" smtClean="0"/>
              <a:t> </a:t>
            </a:r>
            <a:r>
              <a:rPr lang="nb-NO" kern="0" dirty="0" err="1" smtClean="0"/>
              <a:t>carbon</a:t>
            </a:r>
            <a:r>
              <a:rPr lang="nb-NO" kern="0" dirty="0" smtClean="0"/>
              <a:t> (C) in </a:t>
            </a:r>
            <a:r>
              <a:rPr lang="nb-NO" kern="0" dirty="0" err="1" smtClean="0"/>
              <a:t>soils</a:t>
            </a:r>
            <a:endParaRPr lang="nb-NO" kern="0" dirty="0" smtClean="0"/>
          </a:p>
          <a:p>
            <a:pPr algn="l">
              <a:defRPr/>
            </a:pPr>
            <a:endParaRPr lang="nb-NO" kern="0" dirty="0" smtClean="0"/>
          </a:p>
        </p:txBody>
      </p:sp>
      <p:sp>
        <p:nvSpPr>
          <p:cNvPr id="7" name="TekstSylinder 6"/>
          <p:cNvSpPr txBox="1"/>
          <p:nvPr/>
        </p:nvSpPr>
        <p:spPr>
          <a:xfrm>
            <a:off x="5467350" y="4105275"/>
            <a:ext cx="3455988" cy="2493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nb-NO" dirty="0" err="1">
                <a:latin typeface="Lucida Grande" pitchFamily="-16" charset="0"/>
              </a:rPr>
              <a:t>MeadoWarm</a:t>
            </a:r>
            <a:endParaRPr lang="nb-NO" dirty="0">
              <a:latin typeface="Lucida Grande" pitchFamily="-16" charset="0"/>
            </a:endParaRPr>
          </a:p>
          <a:p>
            <a:pPr eaLnBrk="0" hangingPunct="0">
              <a:defRPr/>
            </a:pPr>
            <a:r>
              <a:rPr lang="nb-NO" sz="1800" dirty="0">
                <a:latin typeface="Lucida Grande" pitchFamily="-16" charset="0"/>
              </a:rPr>
              <a:t/>
            </a:r>
            <a:br>
              <a:rPr lang="nb-NO" sz="1800" dirty="0">
                <a:latin typeface="Lucida Grande" pitchFamily="-16" charset="0"/>
              </a:rPr>
            </a:br>
            <a:r>
              <a:rPr lang="nb-NO" sz="1400" dirty="0">
                <a:latin typeface="Lucida Grande" pitchFamily="-16" charset="0"/>
              </a:rPr>
              <a:t>TREATMENTS </a:t>
            </a:r>
            <a:r>
              <a:rPr lang="nb-NO" sz="1400" dirty="0">
                <a:latin typeface="Lucida Grande" pitchFamily="-16" charset="0"/>
                <a:sym typeface="Wingdings" panose="05000000000000000000" pitchFamily="2" charset="2"/>
              </a:rPr>
              <a:t></a:t>
            </a:r>
            <a:endParaRPr lang="nb-NO" sz="1400" dirty="0">
              <a:latin typeface="Lucida Grande" pitchFamily="-16" charset="0"/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  <a:defRPr/>
            </a:pPr>
            <a:r>
              <a:rPr lang="nb-NO" sz="1800" dirty="0" err="1">
                <a:latin typeface="Lucida Grande" pitchFamily="-16" charset="0"/>
              </a:rPr>
              <a:t>Elevated</a:t>
            </a:r>
            <a:r>
              <a:rPr lang="nb-NO" sz="1800" dirty="0">
                <a:latin typeface="Lucida Grande" pitchFamily="-16" charset="0"/>
              </a:rPr>
              <a:t> </a:t>
            </a:r>
            <a:r>
              <a:rPr lang="nb-NO" sz="1800" dirty="0" err="1">
                <a:latin typeface="Lucida Grande" pitchFamily="-16" charset="0"/>
              </a:rPr>
              <a:t>temperature</a:t>
            </a:r>
            <a:endParaRPr lang="nb-NO" sz="1800" dirty="0">
              <a:latin typeface="Lucida Grande" pitchFamily="-16" charset="0"/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  <a:defRPr/>
            </a:pPr>
            <a:r>
              <a:rPr lang="nb-NO" sz="1800" dirty="0" err="1">
                <a:latin typeface="Lucida Grande" pitchFamily="-16" charset="0"/>
              </a:rPr>
              <a:t>Bio-char</a:t>
            </a:r>
            <a:endParaRPr lang="nb-NO" sz="1800" dirty="0">
              <a:latin typeface="Lucida Grande" pitchFamily="-16" charset="0"/>
            </a:endParaRPr>
          </a:p>
          <a:p>
            <a:pPr eaLnBrk="0" hangingPunct="0">
              <a:defRPr/>
            </a:pPr>
            <a:endParaRPr lang="nb-NO" sz="1400" dirty="0">
              <a:latin typeface="Lucida Grande" pitchFamily="-16" charset="0"/>
            </a:endParaRPr>
          </a:p>
          <a:p>
            <a:pPr eaLnBrk="0" hangingPunct="0">
              <a:defRPr/>
            </a:pPr>
            <a:r>
              <a:rPr lang="nb-NO" sz="1400" dirty="0">
                <a:latin typeface="Lucida Grande" pitchFamily="-16" charset="0"/>
                <a:sym typeface="Wingdings" panose="05000000000000000000" pitchFamily="2" charset="2"/>
              </a:rPr>
              <a:t> </a:t>
            </a:r>
            <a:r>
              <a:rPr lang="nb-NO" sz="1400" dirty="0">
                <a:latin typeface="Lucida Grande" pitchFamily="-16" charset="0"/>
              </a:rPr>
              <a:t>EFFECTS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  <a:defRPr/>
            </a:pPr>
            <a:r>
              <a:rPr lang="nb-NO" sz="1800" dirty="0" err="1">
                <a:latin typeface="Lucida Grande" pitchFamily="-16" charset="0"/>
              </a:rPr>
              <a:t>Greenhous</a:t>
            </a:r>
            <a:r>
              <a:rPr lang="nb-NO" sz="1800" dirty="0">
                <a:latin typeface="Lucida Grande" pitchFamily="-16" charset="0"/>
              </a:rPr>
              <a:t> Gas </a:t>
            </a:r>
            <a:r>
              <a:rPr lang="nb-NO" sz="1800" dirty="0" err="1">
                <a:latin typeface="Lucida Grande" pitchFamily="-16" charset="0"/>
              </a:rPr>
              <a:t>balance</a:t>
            </a:r>
            <a:r>
              <a:rPr lang="nb-NO" sz="1800" dirty="0">
                <a:latin typeface="Lucida Grande" pitchFamily="-16" charset="0"/>
              </a:rPr>
              <a:t>  ? 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  <a:defRPr/>
            </a:pPr>
            <a:r>
              <a:rPr lang="nb-NO" sz="1800" dirty="0">
                <a:latin typeface="Lucida Grande" pitchFamily="-16" charset="0"/>
              </a:rPr>
              <a:t>Heavy metal turnover  ?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44463" y="-100013"/>
            <a:ext cx="7812087" cy="1143001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9pPr>
          </a:lstStyle>
          <a:p>
            <a:pPr>
              <a:defRPr/>
            </a:pPr>
            <a:r>
              <a:rPr lang="nb-NO" kern="0" dirty="0" err="1" smtClean="0">
                <a:solidFill>
                  <a:schemeClr val="tx1"/>
                </a:solidFill>
              </a:rPr>
              <a:t>Climate</a:t>
            </a:r>
            <a:r>
              <a:rPr lang="nb-NO" kern="0" dirty="0" smtClean="0">
                <a:solidFill>
                  <a:schemeClr val="tx1"/>
                </a:solidFill>
              </a:rPr>
              <a:t> </a:t>
            </a:r>
            <a:r>
              <a:rPr lang="nb-NO" kern="0" dirty="0" err="1" smtClean="0">
                <a:solidFill>
                  <a:schemeClr val="tx1"/>
                </a:solidFill>
              </a:rPr>
              <a:t>experiment</a:t>
            </a:r>
            <a:r>
              <a:rPr lang="nb-NO" kern="0" dirty="0" smtClean="0">
                <a:solidFill>
                  <a:schemeClr val="tx1"/>
                </a:solidFill>
              </a:rPr>
              <a:t> Svanhovd 2014-2016</a:t>
            </a:r>
          </a:p>
        </p:txBody>
      </p:sp>
      <p:pic>
        <p:nvPicPr>
          <p:cNvPr id="9" name="Picture 2" descr="http://www.forskningsradet.no/servlet/Satellite?blobcol=urldata&amp;blobheader=image%2Fpng&amp;blobheadername1=Content-Disposition%3A&amp;blobheadervalue1=+attachment%3B+filename%3D%22FRlogoEngrgb-farger%2C0.png%22&amp;blobkey=id&amp;blobtable=MungoBlobs&amp;blobwhere=1274482528497&amp;ssbinary=tru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836613"/>
            <a:ext cx="224631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064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sp>
        <p:nvSpPr>
          <p:cNvPr id="5" name="Plassholder for bunntekst 5"/>
          <p:cNvSpPr txBox="1">
            <a:spLocks/>
          </p:cNvSpPr>
          <p:nvPr/>
        </p:nvSpPr>
        <p:spPr>
          <a:xfrm>
            <a:off x="462711" y="6483203"/>
            <a:ext cx="7311574" cy="3725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mtClean="0">
                <a:solidFill>
                  <a:schemeClr val="tx1"/>
                </a:solidFill>
              </a:rPr>
              <a:t>Lars Ola Nilsson, Svanhovd Norway</a:t>
            </a:r>
          </a:p>
          <a:p>
            <a:endParaRPr lang="nb-NO" sz="1400" b="1" dirty="0">
              <a:solidFill>
                <a:schemeClr val="tx1"/>
              </a:solidFill>
            </a:endParaRPr>
          </a:p>
        </p:txBody>
      </p:sp>
      <p:pic>
        <p:nvPicPr>
          <p:cNvPr id="6" name="Picture 4" descr="D:\Bjørnebæsjbrosjyre\Apr6-05 13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591050"/>
            <a:ext cx="1655763" cy="1512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Documents and Settings\hans\Skrivebord\dna25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567238"/>
            <a:ext cx="576262" cy="155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Objekt 1"/>
          <p:cNvGraphicFramePr>
            <a:graphicFrameLocks noChangeAspect="1"/>
          </p:cNvGraphicFramePr>
          <p:nvPr/>
        </p:nvGraphicFramePr>
        <p:xfrm>
          <a:off x="4356100" y="68263"/>
          <a:ext cx="4716463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Acrobat Document" r:id="rId6" imgW="7557840" imgH="10695960" progId="AcroExch.Document.7">
                  <p:embed/>
                </p:oleObj>
              </mc:Choice>
              <mc:Fallback>
                <p:oleObj name="Acrobat Document" r:id="rId6" imgW="7557840" imgH="10695960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68263"/>
                        <a:ext cx="4716463" cy="667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6" descr="C:\Documents and Settings\hans.000\Skrivebord\Bjørnemøkk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213" y="4595813"/>
            <a:ext cx="1835150" cy="1497012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http://0701.static.prezi.com/preview/hg362onughxxwpf57brptbihemadw6rhlm5vs2oll757hbaoaxlq_0_0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99"/>
          <a:stretch>
            <a:fillRect/>
          </a:stretch>
        </p:blipFill>
        <p:spPr bwMode="auto">
          <a:xfrm>
            <a:off x="144463" y="3860800"/>
            <a:ext cx="46609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ktangel 10"/>
          <p:cNvSpPr/>
          <p:nvPr/>
        </p:nvSpPr>
        <p:spPr>
          <a:xfrm>
            <a:off x="422532" y="836712"/>
            <a:ext cx="4102405" cy="286232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nb-NO" altLang="nb-NO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Has a </a:t>
            </a:r>
            <a:r>
              <a:rPr lang="nb-NO" altLang="nb-NO" sz="3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</a:t>
            </a:r>
            <a:r>
              <a:rPr lang="nb-NO" altLang="nb-NO" sz="3600" b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ational</a:t>
            </a:r>
            <a:r>
              <a:rPr lang="nb-NO" altLang="nb-NO" sz="36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nb-NO" altLang="nb-NO" sz="3600" b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reponsibility</a:t>
            </a:r>
            <a:r>
              <a:rPr lang="nb-NO" altLang="nb-NO" sz="36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nb-NO" altLang="nb-NO" sz="36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for </a:t>
            </a:r>
            <a:r>
              <a:rPr lang="nb-NO" altLang="nb-NO" sz="3600" b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</a:t>
            </a:r>
            <a:r>
              <a:rPr lang="nb-NO" altLang="nb-NO" sz="36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DNA-</a:t>
            </a:r>
            <a:r>
              <a:rPr lang="nb-NO" altLang="nb-NO" sz="3600" b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based</a:t>
            </a:r>
            <a:r>
              <a:rPr lang="nb-NO" altLang="nb-NO" sz="36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nb-NO" altLang="nb-NO" sz="3600" b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monitoring</a:t>
            </a:r>
            <a:r>
              <a:rPr lang="nb-NO" altLang="nb-NO" sz="36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nb-NO" altLang="nb-NO" sz="3600" b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of</a:t>
            </a:r>
            <a:r>
              <a:rPr lang="nb-NO" altLang="nb-NO" sz="36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nb-NO" altLang="nb-NO" sz="3600" b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bears</a:t>
            </a:r>
            <a:r>
              <a:rPr lang="nb-NO" altLang="nb-NO" sz="36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in Norway</a:t>
            </a:r>
            <a:endParaRPr lang="nb-NO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Rektangel 11"/>
          <p:cNvSpPr/>
          <p:nvPr/>
        </p:nvSpPr>
        <p:spPr>
          <a:xfrm>
            <a:off x="2246526" y="169476"/>
            <a:ext cx="4091376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Svanhovd DNA-laboratory</a:t>
            </a:r>
            <a:endParaRPr lang="nb-NO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366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pic>
        <p:nvPicPr>
          <p:cNvPr id="5" name="Picture 3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107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pic>
        <p:nvPicPr>
          <p:cNvPr id="5" name="Picture 1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457200"/>
            <a:ext cx="914400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29313"/>
            <a:ext cx="9144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0413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" name="Picture 7"/>
          <p:cNvPicPr>
            <a:picLocks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0" y="-26988"/>
            <a:ext cx="4603750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" name="Rectangle 5"/>
          <p:cNvSpPr>
            <a:spLocks/>
          </p:cNvSpPr>
          <p:nvPr/>
        </p:nvSpPr>
        <p:spPr bwMode="auto">
          <a:xfrm>
            <a:off x="49213" y="6669088"/>
            <a:ext cx="27940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39199" bIns="0"/>
          <a:lstStyle>
            <a:lvl1pPr marL="38100" eaLnBrk="0" hangingPunct="0">
              <a:spcBef>
                <a:spcPct val="20000"/>
              </a:spcBef>
              <a:buChar char="•"/>
              <a:tabLst>
                <a:tab pos="38100" algn="l"/>
                <a:tab pos="952500" algn="l"/>
                <a:tab pos="1866900" algn="l"/>
                <a:tab pos="2781300" algn="l"/>
                <a:tab pos="3695700" algn="l"/>
                <a:tab pos="4610100" algn="l"/>
                <a:tab pos="5524500" algn="l"/>
                <a:tab pos="6438900" algn="l"/>
                <a:tab pos="7353300" algn="l"/>
                <a:tab pos="8267700" algn="l"/>
                <a:tab pos="9182100" algn="l"/>
                <a:tab pos="10096500" algn="l"/>
                <a:tab pos="10375900" algn="l"/>
                <a:tab pos="10972800" algn="l"/>
              </a:tabLst>
              <a:defRPr sz="2400"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38100" algn="l"/>
                <a:tab pos="952500" algn="l"/>
                <a:tab pos="1866900" algn="l"/>
                <a:tab pos="2781300" algn="l"/>
                <a:tab pos="3695700" algn="l"/>
                <a:tab pos="4610100" algn="l"/>
                <a:tab pos="5524500" algn="l"/>
                <a:tab pos="6438900" algn="l"/>
                <a:tab pos="7353300" algn="l"/>
                <a:tab pos="8267700" algn="l"/>
                <a:tab pos="9182100" algn="l"/>
                <a:tab pos="10096500" algn="l"/>
                <a:tab pos="10375900" algn="l"/>
                <a:tab pos="10972800" algn="l"/>
              </a:tabLst>
              <a:defRPr sz="2400"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38100" algn="l"/>
                <a:tab pos="952500" algn="l"/>
                <a:tab pos="1866900" algn="l"/>
                <a:tab pos="2781300" algn="l"/>
                <a:tab pos="3695700" algn="l"/>
                <a:tab pos="4610100" algn="l"/>
                <a:tab pos="5524500" algn="l"/>
                <a:tab pos="6438900" algn="l"/>
                <a:tab pos="7353300" algn="l"/>
                <a:tab pos="8267700" algn="l"/>
                <a:tab pos="9182100" algn="l"/>
                <a:tab pos="10096500" algn="l"/>
                <a:tab pos="10375900" algn="l"/>
                <a:tab pos="10972800" algn="l"/>
              </a:tabLst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38100" algn="l"/>
                <a:tab pos="952500" algn="l"/>
                <a:tab pos="1866900" algn="l"/>
                <a:tab pos="2781300" algn="l"/>
                <a:tab pos="3695700" algn="l"/>
                <a:tab pos="4610100" algn="l"/>
                <a:tab pos="5524500" algn="l"/>
                <a:tab pos="6438900" algn="l"/>
                <a:tab pos="7353300" algn="l"/>
                <a:tab pos="8267700" algn="l"/>
                <a:tab pos="9182100" algn="l"/>
                <a:tab pos="10096500" algn="l"/>
                <a:tab pos="10375900" algn="l"/>
                <a:tab pos="10972800" algn="l"/>
              </a:tabLst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38100" algn="l"/>
                <a:tab pos="952500" algn="l"/>
                <a:tab pos="1866900" algn="l"/>
                <a:tab pos="2781300" algn="l"/>
                <a:tab pos="3695700" algn="l"/>
                <a:tab pos="4610100" algn="l"/>
                <a:tab pos="5524500" algn="l"/>
                <a:tab pos="6438900" algn="l"/>
                <a:tab pos="7353300" algn="l"/>
                <a:tab pos="8267700" algn="l"/>
                <a:tab pos="9182100" algn="l"/>
                <a:tab pos="10096500" algn="l"/>
                <a:tab pos="10375900" algn="l"/>
                <a:tab pos="10972800" algn="l"/>
              </a:tabLst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" algn="l"/>
                <a:tab pos="952500" algn="l"/>
                <a:tab pos="1866900" algn="l"/>
                <a:tab pos="2781300" algn="l"/>
                <a:tab pos="3695700" algn="l"/>
                <a:tab pos="4610100" algn="l"/>
                <a:tab pos="5524500" algn="l"/>
                <a:tab pos="6438900" algn="l"/>
                <a:tab pos="7353300" algn="l"/>
                <a:tab pos="8267700" algn="l"/>
                <a:tab pos="9182100" algn="l"/>
                <a:tab pos="10096500" algn="l"/>
                <a:tab pos="10375900" algn="l"/>
                <a:tab pos="10972800" algn="l"/>
              </a:tabLst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" algn="l"/>
                <a:tab pos="952500" algn="l"/>
                <a:tab pos="1866900" algn="l"/>
                <a:tab pos="2781300" algn="l"/>
                <a:tab pos="3695700" algn="l"/>
                <a:tab pos="4610100" algn="l"/>
                <a:tab pos="5524500" algn="l"/>
                <a:tab pos="6438900" algn="l"/>
                <a:tab pos="7353300" algn="l"/>
                <a:tab pos="8267700" algn="l"/>
                <a:tab pos="9182100" algn="l"/>
                <a:tab pos="10096500" algn="l"/>
                <a:tab pos="10375900" algn="l"/>
                <a:tab pos="10972800" algn="l"/>
              </a:tabLst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" algn="l"/>
                <a:tab pos="952500" algn="l"/>
                <a:tab pos="1866900" algn="l"/>
                <a:tab pos="2781300" algn="l"/>
                <a:tab pos="3695700" algn="l"/>
                <a:tab pos="4610100" algn="l"/>
                <a:tab pos="5524500" algn="l"/>
                <a:tab pos="6438900" algn="l"/>
                <a:tab pos="7353300" algn="l"/>
                <a:tab pos="8267700" algn="l"/>
                <a:tab pos="9182100" algn="l"/>
                <a:tab pos="10096500" algn="l"/>
                <a:tab pos="10375900" algn="l"/>
                <a:tab pos="10972800" algn="l"/>
              </a:tabLst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" algn="l"/>
                <a:tab pos="952500" algn="l"/>
                <a:tab pos="1866900" algn="l"/>
                <a:tab pos="2781300" algn="l"/>
                <a:tab pos="3695700" algn="l"/>
                <a:tab pos="4610100" algn="l"/>
                <a:tab pos="5524500" algn="l"/>
                <a:tab pos="6438900" algn="l"/>
                <a:tab pos="7353300" algn="l"/>
                <a:tab pos="8267700" algn="l"/>
                <a:tab pos="9182100" algn="l"/>
                <a:tab pos="10096500" algn="l"/>
                <a:tab pos="10375900" algn="l"/>
                <a:tab pos="10972800" algn="l"/>
              </a:tabLst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000">
                <a:solidFill>
                  <a:srgbClr val="FFFFFF"/>
                </a:solidFill>
                <a:ea typeface="Lucida Grande"/>
                <a:cs typeface="Lucida Grande"/>
              </a:rPr>
              <a:t>Photos: Alexander Kopatz</a:t>
            </a:r>
          </a:p>
        </p:txBody>
      </p:sp>
      <p:pic>
        <p:nvPicPr>
          <p:cNvPr id="12" name="Picture 3"/>
          <p:cNvPicPr>
            <a:picLocks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-26988"/>
            <a:ext cx="4537075" cy="3543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323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graphicFrame>
        <p:nvGraphicFramePr>
          <p:cNvPr id="5" name="Objekt 1"/>
          <p:cNvGraphicFramePr>
            <a:graphicFrameLocks noChangeAspect="1"/>
          </p:cNvGraphicFramePr>
          <p:nvPr/>
        </p:nvGraphicFramePr>
        <p:xfrm>
          <a:off x="34925" y="173038"/>
          <a:ext cx="4572000" cy="649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8" name="Acrobat Document" r:id="rId4" imgW="6338520" imgH="9006480" progId="AcroExch.Document.7">
                  <p:embed/>
                </p:oleObj>
              </mc:Choice>
              <mc:Fallback>
                <p:oleObj name="Acrobat Document" r:id="rId4" imgW="6338520" imgH="9006480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" y="173038"/>
                        <a:ext cx="4572000" cy="6496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4716463" y="549275"/>
          <a:ext cx="4427537" cy="572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" name="Acrobat Document" r:id="rId6" imgW="7773840" imgH="10047960" progId="AcroExch.Document.7">
                  <p:embed/>
                </p:oleObj>
              </mc:Choice>
              <mc:Fallback>
                <p:oleObj name="Acrobat Document" r:id="rId6" imgW="7773840" imgH="10047960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549275"/>
                        <a:ext cx="4427537" cy="5721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91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sp>
        <p:nvSpPr>
          <p:cNvPr id="5" name="Tittel 1"/>
          <p:cNvSpPr txBox="1">
            <a:spLocks/>
          </p:cNvSpPr>
          <p:nvPr/>
        </p:nvSpPr>
        <p:spPr>
          <a:xfrm>
            <a:off x="457200" y="188913"/>
            <a:ext cx="3008313" cy="5984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kern="1400" cap="all" spc="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altLang="nb-NO" sz="2400" smtClean="0"/>
              <a:t>Julia Schregel</a:t>
            </a:r>
          </a:p>
        </p:txBody>
      </p:sp>
      <p:sp>
        <p:nvSpPr>
          <p:cNvPr id="6" name="Plassholder for tekst 3"/>
          <p:cNvSpPr txBox="1">
            <a:spLocks/>
          </p:cNvSpPr>
          <p:nvPr/>
        </p:nvSpPr>
        <p:spPr>
          <a:xfrm>
            <a:off x="457200" y="692150"/>
            <a:ext cx="3008313" cy="469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Trebuchet M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altLang="nb-NO" sz="1600" smtClean="0"/>
              <a:t>Ph.D-student</a:t>
            </a:r>
          </a:p>
          <a:p>
            <a:endParaRPr lang="nb-NO" altLang="nb-NO" sz="1600" smtClean="0"/>
          </a:p>
        </p:txBody>
      </p:sp>
      <p:graphicFrame>
        <p:nvGraphicFramePr>
          <p:cNvPr id="7" name="Objekt 4"/>
          <p:cNvGraphicFramePr>
            <a:graphicFrameLocks noChangeAspect="1"/>
          </p:cNvGraphicFramePr>
          <p:nvPr/>
        </p:nvGraphicFramePr>
        <p:xfrm>
          <a:off x="4032250" y="115888"/>
          <a:ext cx="5003800" cy="668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Acrobat Document" r:id="rId4" imgW="7557840" imgH="10086120" progId="AcroExch.Document.7">
                  <p:embed/>
                </p:oleObj>
              </mc:Choice>
              <mc:Fallback>
                <p:oleObj name="Acrobat Document" r:id="rId4" imgW="7557840" imgH="10086120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2250" y="115888"/>
                        <a:ext cx="5003800" cy="668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2" descr="http://www.bioforsk.no/ikbViewer/Content/92145/attr=B35521CD1F8874E1E040640A190443DB/Schregel-Julia_w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125538"/>
            <a:ext cx="2160588" cy="249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ktangel 2"/>
          <p:cNvSpPr>
            <a:spLocks noChangeArrowheads="1"/>
          </p:cNvSpPr>
          <p:nvPr/>
        </p:nvSpPr>
        <p:spPr bwMode="auto">
          <a:xfrm>
            <a:off x="614363" y="3644900"/>
            <a:ext cx="2009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2500">
                <a:solidFill>
                  <a:schemeClr val="bg2"/>
                </a:solidFill>
              </a:rPr>
              <a:t>Will defend in 2015</a:t>
            </a:r>
          </a:p>
        </p:txBody>
      </p:sp>
      <p:pic>
        <p:nvPicPr>
          <p:cNvPr id="10" name="Picture 3" descr="brown bear banner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" y="5470525"/>
            <a:ext cx="4391025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kstSylinder 5"/>
          <p:cNvSpPr txBox="1">
            <a:spLocks noChangeArrowheads="1"/>
          </p:cNvSpPr>
          <p:nvPr/>
        </p:nvSpPr>
        <p:spPr bwMode="auto">
          <a:xfrm>
            <a:off x="179388" y="4652963"/>
            <a:ext cx="4392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2500">
                <a:solidFill>
                  <a:schemeClr val="tx2"/>
                </a:solidFill>
              </a:rPr>
              <a:t>The Scandinavian brown bear project</a:t>
            </a:r>
          </a:p>
        </p:txBody>
      </p:sp>
    </p:spTree>
    <p:extLst>
      <p:ext uri="{BB962C8B-B14F-4D97-AF65-F5344CB8AC3E}">
        <p14:creationId xmlns:p14="http://schemas.microsoft.com/office/powerpoint/2010/main" val="321054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pic>
        <p:nvPicPr>
          <p:cNvPr id="5" name="Picture 2" descr="C:\Users\svasbh\Desktop\RSPB_282_1807_Thumbnails.t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4392613" cy="658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svasbh\Desktop\Hagen 2015 Proceedings B_Side_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4450"/>
            <a:ext cx="4811713" cy="680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175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/>
          <p:cNvPicPr>
            <a:picLocks noChangeAspect="1"/>
          </p:cNvPicPr>
          <p:nvPr/>
        </p:nvPicPr>
        <p:blipFill rotWithShape="1">
          <a:blip r:embed="rId3"/>
          <a:srcRect t="25336"/>
          <a:stretch/>
        </p:blipFill>
        <p:spPr>
          <a:xfrm>
            <a:off x="6072057" y="2805953"/>
            <a:ext cx="3071943" cy="3451411"/>
          </a:xfrm>
          <a:prstGeom prst="rect">
            <a:avLst/>
          </a:prstGeom>
        </p:spPr>
      </p:pic>
      <p:pic>
        <p:nvPicPr>
          <p:cNvPr id="5" name="Bild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88" y="315045"/>
            <a:ext cx="5827059" cy="1706090"/>
          </a:xfrm>
          <a:prstGeom prst="rect">
            <a:avLst/>
          </a:prstGeom>
        </p:spPr>
      </p:pic>
      <p:pic>
        <p:nvPicPr>
          <p:cNvPr id="9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12" y="3043412"/>
            <a:ext cx="2061503" cy="1202544"/>
          </a:xfrm>
          <a:prstGeom prst="rect">
            <a:avLst/>
          </a:prstGeom>
        </p:spPr>
      </p:pic>
      <p:pic>
        <p:nvPicPr>
          <p:cNvPr id="11" name="Picture 8" descr="01.-logo_logo---farger_logo-pa-transparent-bakgrunn-til-bruk-pa_1192x1499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312" r="12512" b="9003"/>
          <a:stretch/>
        </p:blipFill>
        <p:spPr>
          <a:xfrm>
            <a:off x="2614291" y="3043412"/>
            <a:ext cx="1563315" cy="1835543"/>
          </a:xfrm>
          <a:prstGeom prst="rect">
            <a:avLst/>
          </a:prstGeom>
        </p:spPr>
      </p:pic>
      <p:pic>
        <p:nvPicPr>
          <p:cNvPr id="12" name="Picture 10" descr="nilf_farger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2101" y="3324288"/>
            <a:ext cx="3205927" cy="940943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358771" y="2456996"/>
            <a:ext cx="4511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dirty="0" err="1" smtClean="0"/>
              <a:t>Fomed</a:t>
            </a:r>
            <a:r>
              <a:rPr lang="nb-NO" sz="2400" dirty="0" smtClean="0"/>
              <a:t> </a:t>
            </a:r>
            <a:r>
              <a:rPr lang="nb-NO" sz="2400" dirty="0" err="1" smtClean="0"/>
              <a:t>July</a:t>
            </a:r>
            <a:r>
              <a:rPr lang="nb-NO" sz="2400" dirty="0" smtClean="0"/>
              <a:t> </a:t>
            </a:r>
            <a:r>
              <a:rPr lang="nb-NO" sz="2400" dirty="0" err="1" smtClean="0"/>
              <a:t>the</a:t>
            </a:r>
            <a:r>
              <a:rPr lang="nb-NO" sz="2400" dirty="0" smtClean="0"/>
              <a:t> 1st 2015</a:t>
            </a:r>
            <a:endParaRPr lang="nb-NO" sz="2400" dirty="0"/>
          </a:p>
        </p:txBody>
      </p:sp>
      <p:sp>
        <p:nvSpPr>
          <p:cNvPr id="10" name="TekstSylinder 9"/>
          <p:cNvSpPr txBox="1"/>
          <p:nvPr/>
        </p:nvSpPr>
        <p:spPr>
          <a:xfrm>
            <a:off x="1635183" y="6416647"/>
            <a:ext cx="585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>
                <a:solidFill>
                  <a:srgbClr val="002060"/>
                </a:solidFill>
                <a:cs typeface="Arial Rounded MT Bold"/>
                <a:hlinkClick r:id="rId8"/>
              </a:rPr>
              <a:t>Lars-Ola.Nilsson@NIBIO.no</a:t>
            </a:r>
            <a:r>
              <a:rPr lang="nb-NO" dirty="0">
                <a:solidFill>
                  <a:srgbClr val="002060"/>
                </a:solidFill>
                <a:cs typeface="Arial Rounded MT Bold"/>
              </a:rPr>
              <a:t>	</a:t>
            </a:r>
            <a:r>
              <a:rPr lang="nb-NO" dirty="0">
                <a:solidFill>
                  <a:srgbClr val="002060"/>
                </a:solidFill>
                <a:cs typeface="Arial Rounded MT Bold"/>
                <a:hlinkClick r:id="rId9"/>
              </a:rPr>
              <a:t>Bjorn.Frantzen@NIBIO.no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02442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sp>
        <p:nvSpPr>
          <p:cNvPr id="5" name="Plassholder for bunntekst 5"/>
          <p:cNvSpPr txBox="1">
            <a:spLocks/>
          </p:cNvSpPr>
          <p:nvPr/>
        </p:nvSpPr>
        <p:spPr>
          <a:xfrm>
            <a:off x="462711" y="6483203"/>
            <a:ext cx="7311574" cy="3725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mtClean="0">
                <a:solidFill>
                  <a:schemeClr val="tx1"/>
                </a:solidFill>
              </a:rPr>
              <a:t>Lars Ola Nilsson, Svanhovd Norway</a:t>
            </a:r>
          </a:p>
          <a:p>
            <a:endParaRPr lang="nb-NO" sz="1400" b="1" dirty="0">
              <a:solidFill>
                <a:schemeClr val="tx1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kern="1400" cap="all" spc="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nb-NO" smtClean="0"/>
              <a:t>International Cooperation</a:t>
            </a:r>
            <a:endParaRPr lang="en-GB" altLang="nb-NO" sz="160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48443" y="1783347"/>
            <a:ext cx="8785225" cy="4114800"/>
          </a:xfrm>
          <a:prstGeom prst="rect">
            <a:avLst/>
          </a:prstGeom>
        </p:spPr>
        <p:txBody>
          <a:bodyPr/>
          <a:lstStyle>
            <a:lvl1pPr marL="271463" indent="-271463" algn="l" defTabSz="457200" rtl="0" eaLnBrk="1" latinLnBrk="0" hangingPunct="1">
              <a:spcBef>
                <a:spcPts val="600"/>
              </a:spcBef>
              <a:buFont typeface="Lucida Grande"/>
              <a:buChar char="–"/>
              <a:defRPr sz="20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600"/>
              </a:spcBef>
              <a:buFont typeface="Arial Bold"/>
              <a:buChar char="–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nb-NO" sz="1600" smtClean="0"/>
              <a:t>Meeting place Svanhovd</a:t>
            </a:r>
          </a:p>
          <a:p>
            <a:r>
              <a:rPr lang="en-GB" altLang="nb-NO" sz="1600" smtClean="0"/>
              <a:t>The Norwegian-Russian Environmental Cooperation</a:t>
            </a:r>
          </a:p>
          <a:p>
            <a:pPr lvl="2"/>
            <a:r>
              <a:rPr lang="en-GB" altLang="nb-NO" sz="1600" smtClean="0"/>
              <a:t>Annual bird registrations</a:t>
            </a:r>
          </a:p>
          <a:p>
            <a:endParaRPr lang="en-GB" altLang="nb-NO" sz="1600" smtClean="0"/>
          </a:p>
          <a:p>
            <a:r>
              <a:rPr lang="en-GB" altLang="nb-NO" sz="1600" smtClean="0"/>
              <a:t>INTERACT – EU-infrastructure project – network &gt; 50 arctic and alpine field stations</a:t>
            </a:r>
          </a:p>
          <a:p>
            <a:endParaRPr lang="en-GB" altLang="nb-NO" sz="1600" dirty="0" smtClean="0"/>
          </a:p>
        </p:txBody>
      </p:sp>
      <p:grpSp>
        <p:nvGrpSpPr>
          <p:cNvPr id="8" name="Group 15"/>
          <p:cNvGrpSpPr>
            <a:grpSpLocks/>
          </p:cNvGrpSpPr>
          <p:nvPr/>
        </p:nvGrpSpPr>
        <p:grpSpPr bwMode="auto">
          <a:xfrm>
            <a:off x="304800" y="4572000"/>
            <a:ext cx="8610600" cy="1200150"/>
            <a:chOff x="432" y="3228"/>
            <a:chExt cx="5424" cy="756"/>
          </a:xfrm>
        </p:grpSpPr>
        <p:graphicFrame>
          <p:nvGraphicFramePr>
            <p:cNvPr id="9" name="Object 6"/>
            <p:cNvGraphicFramePr>
              <a:graphicFrameLocks noChangeAspect="1"/>
            </p:cNvGraphicFramePr>
            <p:nvPr/>
          </p:nvGraphicFramePr>
          <p:xfrm>
            <a:off x="4848" y="3229"/>
            <a:ext cx="1008" cy="7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68" name="Image" r:id="rId4" imgW="1599887" imgH="1198815" progId="Photoshop.Image.8">
                    <p:embed/>
                  </p:oleObj>
                </mc:Choice>
                <mc:Fallback>
                  <p:oleObj name="Image" r:id="rId4" imgW="1599887" imgH="1198815" progId="Photoshop.Image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48" y="3229"/>
                          <a:ext cx="1008" cy="7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7"/>
            <p:cNvGraphicFramePr>
              <a:graphicFrameLocks noChangeAspect="1"/>
            </p:cNvGraphicFramePr>
            <p:nvPr/>
          </p:nvGraphicFramePr>
          <p:xfrm>
            <a:off x="432" y="3230"/>
            <a:ext cx="1152" cy="7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69" name="Image" r:id="rId6" imgW="1828804" imgH="1197765" progId="Photoshop.Image.8">
                    <p:embed/>
                  </p:oleObj>
                </mc:Choice>
                <mc:Fallback>
                  <p:oleObj name="Image" r:id="rId6" imgW="1828804" imgH="1197765" progId="Photoshop.Image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" y="3230"/>
                          <a:ext cx="1152" cy="7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8"/>
            <p:cNvGraphicFramePr>
              <a:graphicFrameLocks noChangeAspect="1"/>
            </p:cNvGraphicFramePr>
            <p:nvPr/>
          </p:nvGraphicFramePr>
          <p:xfrm>
            <a:off x="1584" y="3229"/>
            <a:ext cx="1008" cy="7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70" name="Image" r:id="rId8" imgW="1599887" imgH="1198815" progId="Photoshop.Image.8">
                    <p:embed/>
                  </p:oleObj>
                </mc:Choice>
                <mc:Fallback>
                  <p:oleObj name="Image" r:id="rId8" imgW="1599887" imgH="1198815" progId="Photoshop.Image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84" y="3229"/>
                          <a:ext cx="1008" cy="7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3"/>
            <p:cNvGraphicFramePr>
              <a:graphicFrameLocks noChangeAspect="1"/>
            </p:cNvGraphicFramePr>
            <p:nvPr/>
          </p:nvGraphicFramePr>
          <p:xfrm>
            <a:off x="3711" y="3230"/>
            <a:ext cx="1137" cy="7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71" name="Image" r:id="rId10" imgW="1804267" imgH="1197765" progId="Photoshop.Image.8">
                    <p:embed/>
                  </p:oleObj>
                </mc:Choice>
                <mc:Fallback>
                  <p:oleObj name="Image" r:id="rId10" imgW="1804267" imgH="1197765" progId="Photoshop.Image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11" y="3230"/>
                          <a:ext cx="1137" cy="7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4"/>
            <p:cNvGraphicFramePr>
              <a:graphicFrameLocks noChangeAspect="1"/>
            </p:cNvGraphicFramePr>
            <p:nvPr/>
          </p:nvGraphicFramePr>
          <p:xfrm>
            <a:off x="2592" y="3228"/>
            <a:ext cx="1143" cy="7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72" name="Image" r:id="rId12" imgW="1814473" imgH="1200235" progId="Photoshop.Image.8">
                    <p:embed/>
                  </p:oleObj>
                </mc:Choice>
                <mc:Fallback>
                  <p:oleObj name="Image" r:id="rId12" imgW="1814473" imgH="1200235" progId="Photoshop.Image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92" y="3228"/>
                          <a:ext cx="1143" cy="7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83919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pic>
        <p:nvPicPr>
          <p:cNvPr id="5" name="Picture 8" descr="C:\Documents and Settings\svamgo\Skrivebord\Fugleturesme\Bilder\Espen\Lappmeis,Varanger Espen Aarne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1799392"/>
            <a:ext cx="1476375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C:\Documents and Settings\svamgo\Skrivebord\Fugleturesme\Bilder\Espen\Blåstrupe,Varanger Foto Espen Aarnes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221667"/>
            <a:ext cx="1655762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Documents and Settings\svamgo\Skrivebord\Fugleturesme\Bilder\Espen\Smålom, Indre Posangerfjord, Espen Aarnes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2150230"/>
            <a:ext cx="19573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Documents and Settings\svamgo\Skrivebord\Fugleturesme\Bilder\Espen\Fjellvåk Tanamunningen, Espen Aarnes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883405"/>
            <a:ext cx="1957388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Documents and Settings\svamgo\Skrivebord\Fugleturesme\Bilder\Espen\Lappfiskand, Espen Aarnes Indre Posangerfjord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923217"/>
            <a:ext cx="1957387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C:\Documents and Settings\svamgo\Skrivebord\Fugleturesme\Bilder\Espen\Lappsove,Indre Posangerfjord, Espen Aarnes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088" y="1943855"/>
            <a:ext cx="1957387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C:\Documents and Settings\svamgo\Skrivebord\Fugleturesme\Bilder\Espen\Lirype, Varanger Espen Aarnes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888" y="924680"/>
            <a:ext cx="1957387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 descr="C:\Documents and Settings\svamgo\Skrivebord\Fugleturesme\Bilder\Espen\Polarsissik, Indre Posangerfjord, Espen Aarnes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4267"/>
            <a:ext cx="1957388" cy="129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 descr="C:\Documents and Settings\svamgo\Skrivebord\Fugleturesme\Bilder\Espen\Laksand hann Tanamunningen, Espen Aarnes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172330"/>
            <a:ext cx="1800225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ktangel 13"/>
          <p:cNvSpPr/>
          <p:nvPr/>
        </p:nvSpPr>
        <p:spPr>
          <a:xfrm>
            <a:off x="788272" y="148354"/>
            <a:ext cx="651813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4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Bird watching tourism</a:t>
            </a:r>
            <a:endParaRPr lang="nb-NO" sz="4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29225"/>
            <a:ext cx="9144000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Plassholder for innhold 2"/>
          <p:cNvSpPr txBox="1">
            <a:spLocks/>
          </p:cNvSpPr>
          <p:nvPr/>
        </p:nvSpPr>
        <p:spPr>
          <a:xfrm>
            <a:off x="0" y="3211474"/>
            <a:ext cx="9143999" cy="173037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71463" indent="-271463" algn="l" defTabSz="457200" rtl="0" eaLnBrk="1" latinLnBrk="0" hangingPunct="1">
              <a:spcBef>
                <a:spcPts val="600"/>
              </a:spcBef>
              <a:buFont typeface="Lucida Grande"/>
              <a:buChar char="–"/>
              <a:defRPr sz="20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600"/>
              </a:spcBef>
              <a:buFont typeface="Arial Bold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nb-NO" sz="2400" dirty="0" smtClean="0"/>
              <a:t>	</a:t>
            </a:r>
            <a:r>
              <a:rPr lang="en-US" altLang="nb-NO" sz="2400" dirty="0" err="1" smtClean="0"/>
              <a:t>Finnmark</a:t>
            </a:r>
            <a:r>
              <a:rPr lang="en-US" altLang="nb-NO" sz="2400" dirty="0" smtClean="0"/>
              <a:t>: Attractive for bird watchers. </a:t>
            </a:r>
          </a:p>
          <a:p>
            <a:pPr>
              <a:buFontTx/>
              <a:buNone/>
            </a:pPr>
            <a:r>
              <a:rPr lang="en-US" altLang="nb-NO" sz="2400" dirty="0" smtClean="0"/>
              <a:t>     Attracts tourists from all over Europe.</a:t>
            </a:r>
          </a:p>
          <a:p>
            <a:pPr>
              <a:buFontTx/>
              <a:buNone/>
            </a:pPr>
            <a:r>
              <a:rPr lang="en-US" altLang="nb-NO" sz="2400" dirty="0" smtClean="0"/>
              <a:t>     An unexploited potential for business in the field of ecotourism </a:t>
            </a:r>
          </a:p>
          <a:p>
            <a:pPr>
              <a:buFontTx/>
              <a:buNone/>
            </a:pPr>
            <a:r>
              <a:rPr lang="en-US" altLang="nb-NO" sz="2400" dirty="0" smtClean="0"/>
              <a:t>     Bird watchers - a demanding customer group - difficult to satisfy for </a:t>
            </a:r>
            <a:r>
              <a:rPr lang="en-US" altLang="nb-NO" sz="2400" dirty="0" err="1" smtClean="0"/>
              <a:t>ordninary</a:t>
            </a:r>
            <a:r>
              <a:rPr lang="en-US" altLang="nb-NO" sz="2400" dirty="0" smtClean="0"/>
              <a:t> tourist operators</a:t>
            </a:r>
          </a:p>
          <a:p>
            <a:pPr>
              <a:buFontTx/>
              <a:buNone/>
            </a:pPr>
            <a:endParaRPr lang="en-US" altLang="nb-NO" sz="2400" dirty="0" smtClean="0"/>
          </a:p>
          <a:p>
            <a:pPr>
              <a:buFontTx/>
              <a:buNone/>
            </a:pPr>
            <a:endParaRPr lang="en-US" altLang="nb-NO" sz="2400" dirty="0" smtClean="0"/>
          </a:p>
          <a:p>
            <a:pPr>
              <a:buFontTx/>
              <a:buNone/>
            </a:pPr>
            <a:endParaRPr lang="en-US" altLang="nb-NO" sz="2400" dirty="0" smtClean="0"/>
          </a:p>
          <a:p>
            <a:endParaRPr lang="nb-NO" altLang="nb-NO" sz="2400" dirty="0" smtClean="0"/>
          </a:p>
        </p:txBody>
      </p:sp>
    </p:spTree>
    <p:extLst>
      <p:ext uri="{BB962C8B-B14F-4D97-AF65-F5344CB8AC3E}">
        <p14:creationId xmlns:p14="http://schemas.microsoft.com/office/powerpoint/2010/main" val="306093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sp>
        <p:nvSpPr>
          <p:cNvPr id="5" name="Nadpis 6"/>
          <p:cNvSpPr txBox="1">
            <a:spLocks/>
          </p:cNvSpPr>
          <p:nvPr/>
        </p:nvSpPr>
        <p:spPr>
          <a:xfrm>
            <a:off x="-1188640" y="4869160"/>
            <a:ext cx="1944216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dirty="0" smtClean="0"/>
              <a:t>M</a:t>
            </a:r>
          </a:p>
          <a:p>
            <a:pPr algn="l"/>
            <a:r>
              <a:rPr lang="en-GB" sz="2000" b="0" dirty="0" smtClean="0"/>
              <a:t>S</a:t>
            </a:r>
            <a:endParaRPr lang="en-GB" sz="2000" cap="all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-243408"/>
            <a:ext cx="914400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9pPr>
          </a:lstStyle>
          <a:p>
            <a:endParaRPr lang="nb-NO" sz="2000" dirty="0" smtClean="0">
              <a:solidFill>
                <a:schemeClr val="tx1"/>
              </a:solidFill>
            </a:endParaRPr>
          </a:p>
        </p:txBody>
      </p:sp>
      <p:sp>
        <p:nvSpPr>
          <p:cNvPr id="7" name="Plassholder for bunntekst 5"/>
          <p:cNvSpPr txBox="1">
            <a:spLocks/>
          </p:cNvSpPr>
          <p:nvPr/>
        </p:nvSpPr>
        <p:spPr>
          <a:xfrm>
            <a:off x="462711" y="6483203"/>
            <a:ext cx="7311574" cy="3725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mtClean="0">
                <a:solidFill>
                  <a:schemeClr val="tx1"/>
                </a:solidFill>
              </a:rPr>
              <a:t>Lars Ola Nilsson, Svanhovd Norway</a:t>
            </a:r>
          </a:p>
          <a:p>
            <a:endParaRPr lang="nb-NO" sz="1400" b="1" dirty="0">
              <a:solidFill>
                <a:schemeClr val="tx1"/>
              </a:solidFill>
            </a:endParaRPr>
          </a:p>
        </p:txBody>
      </p:sp>
      <p:pic>
        <p:nvPicPr>
          <p:cNvPr id="8" name="Picture 3" descr="I:\botanisk hage\bot_hage_jenter_dam_IW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763" y="1588"/>
            <a:ext cx="92059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kstSylinder 8"/>
          <p:cNvSpPr txBox="1"/>
          <p:nvPr/>
        </p:nvSpPr>
        <p:spPr>
          <a:xfrm>
            <a:off x="3563888" y="44624"/>
            <a:ext cx="54006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nb-NO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Svanhovd </a:t>
            </a:r>
            <a:r>
              <a:rPr lang="nb-NO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botanical</a:t>
            </a:r>
            <a:r>
              <a:rPr lang="nb-NO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garden </a:t>
            </a:r>
          </a:p>
          <a:p>
            <a:pPr>
              <a:defRPr/>
            </a:pPr>
            <a:r>
              <a:rPr lang="en-GB" sz="1600" dirty="0">
                <a:solidFill>
                  <a:schemeClr val="bg1"/>
                </a:solidFill>
              </a:rPr>
              <a:t>450 species and types of northern and alpine plants </a:t>
            </a:r>
            <a:endParaRPr lang="nb-NO" sz="2000" dirty="0">
              <a:solidFill>
                <a:schemeClr val="bg1"/>
              </a:solidFill>
            </a:endParaRPr>
          </a:p>
        </p:txBody>
      </p:sp>
      <p:pic>
        <p:nvPicPr>
          <p:cNvPr id="10" name="Picture 4" descr="R:\presentasjoner_powerpoint\Photos Svanhovd 1\Bioforsk Svanhovd Ovre Pasvik National Park Center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775" y="0"/>
            <a:ext cx="3271838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9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sp>
        <p:nvSpPr>
          <p:cNvPr id="5" name="Plassholder for dato 3"/>
          <p:cNvSpPr txBox="1">
            <a:spLocks/>
          </p:cNvSpPr>
          <p:nvPr/>
        </p:nvSpPr>
        <p:spPr>
          <a:xfrm>
            <a:off x="7027464" y="6352816"/>
            <a:ext cx="1101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Trebuchet M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mtClean="0"/>
              <a:t>01.06.2015</a:t>
            </a:r>
            <a:endParaRPr lang="nb-NO" dirty="0"/>
          </a:p>
        </p:txBody>
      </p:sp>
      <p:sp>
        <p:nvSpPr>
          <p:cNvPr id="6" name="Plassholder for lysbildenummer 4"/>
          <p:cNvSpPr txBox="1">
            <a:spLocks/>
          </p:cNvSpPr>
          <p:nvPr/>
        </p:nvSpPr>
        <p:spPr>
          <a:xfrm>
            <a:off x="8191500" y="6352816"/>
            <a:ext cx="508000" cy="3720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Trebuchet M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FB0036-210A-0943-BE10-F8F2163522A6}" type="slidenum">
              <a:rPr lang="nb-NO" smtClean="0"/>
              <a:pPr/>
              <a:t>33</a:t>
            </a:fld>
            <a:endParaRPr lang="nb-NO"/>
          </a:p>
        </p:txBody>
      </p:sp>
      <p:sp>
        <p:nvSpPr>
          <p:cNvPr id="7" name="Undertittel 2"/>
          <p:cNvSpPr txBox="1">
            <a:spLocks/>
          </p:cNvSpPr>
          <p:nvPr/>
        </p:nvSpPr>
        <p:spPr>
          <a:xfrm>
            <a:off x="182280" y="499110"/>
            <a:ext cx="7768590" cy="5707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1463" indent="-271463" algn="l" defTabSz="457200" rtl="0" eaLnBrk="1" latinLnBrk="0" hangingPunct="1">
              <a:spcBef>
                <a:spcPts val="600"/>
              </a:spcBef>
              <a:buFont typeface="Lucida Grande"/>
              <a:buChar char="–"/>
              <a:defRPr sz="20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600"/>
              </a:spcBef>
              <a:buFont typeface="Arial Bold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200" dirty="0" smtClean="0"/>
              <a:t>SVANHOVD</a:t>
            </a:r>
          </a:p>
          <a:p>
            <a:pPr>
              <a:buFontTx/>
              <a:buChar char="-"/>
            </a:pPr>
            <a:r>
              <a:rPr lang="nb-NO" dirty="0" smtClean="0"/>
              <a:t>NE Norway</a:t>
            </a:r>
          </a:p>
          <a:p>
            <a:pPr lvl="1">
              <a:buFontTx/>
              <a:buChar char="-"/>
            </a:pPr>
            <a:r>
              <a:rPr lang="nb-NO" dirty="0" smtClean="0"/>
              <a:t>Norwegian-Russian border</a:t>
            </a:r>
          </a:p>
          <a:p>
            <a:pPr lvl="1">
              <a:buFontTx/>
              <a:buChar char="-"/>
            </a:pPr>
            <a:r>
              <a:rPr lang="nb-NO" dirty="0" smtClean="0"/>
              <a:t>400 km N polar </a:t>
            </a:r>
            <a:r>
              <a:rPr lang="nb-NO" dirty="0" err="1" smtClean="0"/>
              <a:t>circle</a:t>
            </a:r>
            <a:endParaRPr lang="nb-NO" dirty="0" smtClean="0"/>
          </a:p>
          <a:p>
            <a:pPr lvl="1">
              <a:buFontTx/>
              <a:buChar char="-"/>
            </a:pPr>
            <a:r>
              <a:rPr lang="nb-NO" dirty="0" smtClean="0"/>
              <a:t>Barents region</a:t>
            </a:r>
          </a:p>
          <a:p>
            <a:pPr>
              <a:buFontTx/>
              <a:buChar char="-"/>
            </a:pPr>
            <a:r>
              <a:rPr lang="nb-NO" dirty="0"/>
              <a:t>Research </a:t>
            </a:r>
            <a:r>
              <a:rPr lang="nb-NO" dirty="0" err="1" smtClean="0"/>
              <a:t>station</a:t>
            </a:r>
            <a:endParaRPr lang="nb-NO" dirty="0" smtClean="0"/>
          </a:p>
          <a:p>
            <a:pPr lvl="1">
              <a:buFontTx/>
              <a:buChar char="-"/>
            </a:pPr>
            <a:r>
              <a:rPr lang="nb-NO" dirty="0" smtClean="0"/>
              <a:t>Conference Center</a:t>
            </a:r>
          </a:p>
          <a:p>
            <a:pPr>
              <a:buFontTx/>
              <a:buChar char="-"/>
            </a:pPr>
            <a:r>
              <a:rPr lang="nb-NO" sz="1800" dirty="0" err="1" smtClean="0"/>
              <a:t>Environmental</a:t>
            </a:r>
            <a:r>
              <a:rPr lang="nb-NO" sz="1800" dirty="0" smtClean="0"/>
              <a:t> </a:t>
            </a:r>
            <a:r>
              <a:rPr lang="nb-NO" sz="1800" dirty="0" err="1" smtClean="0"/>
              <a:t>education</a:t>
            </a:r>
            <a:endParaRPr lang="nb-NO" sz="1800" dirty="0"/>
          </a:p>
          <a:p>
            <a:pPr lvl="1">
              <a:buFontTx/>
              <a:buChar char="-"/>
            </a:pPr>
            <a:r>
              <a:rPr lang="nb-NO" sz="2000" b="1" dirty="0" err="1" smtClean="0"/>
              <a:t>Phenology</a:t>
            </a:r>
            <a:r>
              <a:rPr lang="nb-NO" sz="2000" b="1" dirty="0" smtClean="0"/>
              <a:t> of </a:t>
            </a:r>
            <a:r>
              <a:rPr lang="nb-NO" sz="2000" b="1" dirty="0" err="1" smtClean="0"/>
              <a:t>the</a:t>
            </a:r>
            <a:r>
              <a:rPr lang="nb-NO" sz="2000" b="1" dirty="0" smtClean="0"/>
              <a:t> North </a:t>
            </a:r>
            <a:r>
              <a:rPr lang="nb-NO" sz="2000" b="1" dirty="0" err="1" smtClean="0"/>
              <a:t>Calotte</a:t>
            </a:r>
            <a:r>
              <a:rPr lang="nb-NO" sz="2000" b="1" dirty="0" smtClean="0"/>
              <a:t/>
            </a:r>
            <a:br>
              <a:rPr lang="nb-NO" sz="2000" b="1" dirty="0" smtClean="0"/>
            </a:br>
            <a:endParaRPr lang="nb-NO" sz="2000" b="1" dirty="0" smtClean="0"/>
          </a:p>
          <a:p>
            <a:pPr lvl="1">
              <a:buFontTx/>
              <a:buChar char="-"/>
            </a:pPr>
            <a:r>
              <a:rPr lang="nb-NO" sz="1800" dirty="0" smtClean="0"/>
              <a:t>Border-</a:t>
            </a:r>
            <a:r>
              <a:rPr lang="nb-NO" sz="1800" dirty="0" err="1" smtClean="0"/>
              <a:t>crossing</a:t>
            </a:r>
            <a:r>
              <a:rPr lang="nb-NO" sz="1800" dirty="0" smtClean="0"/>
              <a:t> Norway-</a:t>
            </a:r>
            <a:r>
              <a:rPr lang="nb-NO" sz="1800" dirty="0" err="1" smtClean="0"/>
              <a:t>Russia</a:t>
            </a:r>
            <a:r>
              <a:rPr lang="nb-NO" sz="1800" dirty="0" smtClean="0"/>
              <a:t> (2001- )</a:t>
            </a:r>
          </a:p>
          <a:p>
            <a:pPr lvl="1">
              <a:buFontTx/>
              <a:buChar char="-"/>
            </a:pPr>
            <a:r>
              <a:rPr lang="nb-NO" sz="1800" dirty="0" smtClean="0"/>
              <a:t>Norway-</a:t>
            </a:r>
            <a:r>
              <a:rPr lang="nb-NO" sz="1800" dirty="0" err="1" smtClean="0"/>
              <a:t>Russia</a:t>
            </a:r>
            <a:r>
              <a:rPr lang="nb-NO" sz="1800" dirty="0" smtClean="0"/>
              <a:t>-Finland (2013 - )</a:t>
            </a:r>
          </a:p>
          <a:p>
            <a:pPr lvl="1">
              <a:buFontTx/>
              <a:buChar char="-"/>
            </a:pPr>
            <a:r>
              <a:rPr lang="nb-NO" sz="1800" dirty="0" err="1" smtClean="0"/>
              <a:t>Phenology</a:t>
            </a:r>
            <a:r>
              <a:rPr lang="nb-NO" sz="1800" dirty="0" smtClean="0"/>
              <a:t>, </a:t>
            </a:r>
            <a:r>
              <a:rPr lang="nb-NO" sz="1800" dirty="0" err="1" smtClean="0"/>
              <a:t>phenological</a:t>
            </a:r>
            <a:r>
              <a:rPr lang="nb-NO" sz="1800" dirty="0" smtClean="0"/>
              <a:t> </a:t>
            </a:r>
            <a:r>
              <a:rPr lang="nb-NO" sz="1800" dirty="0" err="1" smtClean="0"/>
              <a:t>trails</a:t>
            </a:r>
            <a:r>
              <a:rPr lang="nb-NO" sz="1800" dirty="0" smtClean="0"/>
              <a:t> and </a:t>
            </a:r>
            <a:r>
              <a:rPr lang="nb-NO" sz="1800" dirty="0" err="1" smtClean="0"/>
              <a:t>recordings</a:t>
            </a:r>
            <a:endParaRPr lang="nb-NO" sz="1800" dirty="0" smtClean="0"/>
          </a:p>
          <a:p>
            <a:pPr lvl="1">
              <a:buFontTx/>
              <a:buChar char="-"/>
            </a:pPr>
            <a:r>
              <a:rPr lang="nb-NO" sz="1800" dirty="0" err="1" smtClean="0"/>
              <a:t>Annual</a:t>
            </a:r>
            <a:r>
              <a:rPr lang="nb-NO" sz="1800" dirty="0" smtClean="0"/>
              <a:t> </a:t>
            </a:r>
            <a:r>
              <a:rPr lang="nb-NO" sz="1800" dirty="0" err="1" smtClean="0"/>
              <a:t>gatherings</a:t>
            </a:r>
            <a:r>
              <a:rPr lang="nb-NO" sz="1800" dirty="0" smtClean="0"/>
              <a:t> for </a:t>
            </a:r>
            <a:r>
              <a:rPr lang="nb-NO" sz="1800" dirty="0" err="1" smtClean="0"/>
              <a:t>teachers</a:t>
            </a:r>
            <a:r>
              <a:rPr lang="nb-NO" sz="1800" dirty="0" smtClean="0"/>
              <a:t>, for </a:t>
            </a:r>
            <a:r>
              <a:rPr lang="nb-NO" sz="1800" dirty="0" err="1" smtClean="0"/>
              <a:t>pupils</a:t>
            </a:r>
            <a:endParaRPr lang="nb-NO" sz="1800" dirty="0"/>
          </a:p>
          <a:p>
            <a:pPr lvl="1">
              <a:buFontTx/>
              <a:buChar char="-"/>
            </a:pPr>
            <a:r>
              <a:rPr lang="nb-NO" sz="1800" dirty="0" smtClean="0">
                <a:hlinkClick r:id="rId3"/>
              </a:rPr>
              <a:t>www.sustain.no</a:t>
            </a:r>
            <a:endParaRPr lang="nb-NO" sz="1800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/>
          </a:p>
          <a:p>
            <a:pPr lvl="1">
              <a:buFontTx/>
              <a:buChar char="-"/>
            </a:pPr>
            <a:endParaRPr lang="nb-NO" dirty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/>
          </a:p>
          <a:p>
            <a:pPr marL="457200" lvl="1" indent="0">
              <a:buNone/>
            </a:pPr>
            <a:endParaRPr lang="nb-NO" dirty="0" smtClean="0"/>
          </a:p>
          <a:p>
            <a:pPr>
              <a:buFontTx/>
              <a:buChar char="-"/>
            </a:pPr>
            <a:endParaRPr lang="nb-NO" dirty="0" smtClean="0"/>
          </a:p>
          <a:p>
            <a:pPr>
              <a:buFontTx/>
              <a:buChar char="-"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</p:txBody>
      </p:sp>
      <p:pic>
        <p:nvPicPr>
          <p:cNvPr id="8" name="Bild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096" y="5363271"/>
            <a:ext cx="3525253" cy="1979089"/>
          </a:xfrm>
          <a:prstGeom prst="rect">
            <a:avLst/>
          </a:prstGeom>
        </p:spPr>
      </p:pic>
      <p:pic>
        <p:nvPicPr>
          <p:cNvPr id="9" name="Bilde 8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9000"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096" y="-525984"/>
            <a:ext cx="3525904" cy="1979455"/>
          </a:xfrm>
          <a:prstGeom prst="rect">
            <a:avLst/>
          </a:prstGeom>
        </p:spPr>
      </p:pic>
      <p:pic>
        <p:nvPicPr>
          <p:cNvPr id="10" name="Bilde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096" y="3384547"/>
            <a:ext cx="3524603" cy="1978724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2000"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746" y="1453472"/>
            <a:ext cx="3525254" cy="1979090"/>
          </a:xfrm>
          <a:prstGeom prst="rect">
            <a:avLst/>
          </a:prstGeom>
        </p:spPr>
      </p:pic>
      <p:pic>
        <p:nvPicPr>
          <p:cNvPr id="12" name="Picture 3" descr="E:\Bilder\2006\Vår_2006\2006_05_12\DSC_0053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6713"/>
            <a:ext cx="4030142" cy="2679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E:\Bilder\2008\Vår 2008\20080527\DSC_0012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422" y="269869"/>
            <a:ext cx="1790413" cy="2693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Plassholder for bunntekst 5"/>
          <p:cNvSpPr txBox="1">
            <a:spLocks/>
          </p:cNvSpPr>
          <p:nvPr/>
        </p:nvSpPr>
        <p:spPr>
          <a:xfrm>
            <a:off x="462711" y="6483203"/>
            <a:ext cx="7311574" cy="3725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mtClean="0">
                <a:solidFill>
                  <a:schemeClr val="tx1"/>
                </a:solidFill>
              </a:rPr>
              <a:t>Lars Ola Nilsson, Svanhovd Norway</a:t>
            </a:r>
          </a:p>
          <a:p>
            <a:endParaRPr lang="nb-NO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24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pic>
        <p:nvPicPr>
          <p:cNvPr id="5" name="Picture 9" descr="Okt3-05 031j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7151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>
            <a:outerShdw blurRad="3048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6143625" y="1282700"/>
            <a:ext cx="23574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rebuchet MS" panose="020B0603020202020204" pitchFamily="34" charset="0"/>
                <a:ea typeface="ヒラギノ角ゴ Pro W3" pitchFamily="-16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3600" b="0"/>
              <a:t>Questions?</a:t>
            </a:r>
          </a:p>
        </p:txBody>
      </p:sp>
      <p:sp>
        <p:nvSpPr>
          <p:cNvPr id="7" name="Plassholder for bunntekst 5"/>
          <p:cNvSpPr txBox="1">
            <a:spLocks/>
          </p:cNvSpPr>
          <p:nvPr/>
        </p:nvSpPr>
        <p:spPr>
          <a:xfrm>
            <a:off x="462711" y="6483203"/>
            <a:ext cx="7311574" cy="3725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 smtClean="0">
                <a:solidFill>
                  <a:schemeClr val="tx1"/>
                </a:solidFill>
              </a:rPr>
              <a:t>Lars Ola Nilsson, </a:t>
            </a:r>
            <a:r>
              <a:rPr lang="en-US" sz="1400" b="1" dirty="0" smtClean="0">
                <a:solidFill>
                  <a:schemeClr val="tx1"/>
                </a:solidFill>
              </a:rPr>
              <a:t>NIBIO Svanhovd </a:t>
            </a:r>
            <a:r>
              <a:rPr lang="en-US" sz="1400" b="1" dirty="0" smtClean="0">
                <a:solidFill>
                  <a:schemeClr val="tx1"/>
                </a:solidFill>
              </a:rPr>
              <a:t>Norway</a:t>
            </a:r>
          </a:p>
          <a:p>
            <a:endParaRPr lang="nb-NO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64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NIBIO</a:t>
            </a:r>
            <a:endParaRPr lang="en-US" dirty="0"/>
          </a:p>
        </p:txBody>
      </p:sp>
      <p:sp>
        <p:nvSpPr>
          <p:cNvPr id="5" name="TekstSylinder 4"/>
          <p:cNvSpPr txBox="1"/>
          <p:nvPr/>
        </p:nvSpPr>
        <p:spPr>
          <a:xfrm>
            <a:off x="1635183" y="6416647"/>
            <a:ext cx="585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>
                <a:solidFill>
                  <a:srgbClr val="002060"/>
                </a:solidFill>
                <a:cs typeface="Arial Rounded MT Bold"/>
                <a:hlinkClick r:id="rId3"/>
              </a:rPr>
              <a:t>Lars-Ola.Nilsson@NIBIO.no</a:t>
            </a:r>
            <a:r>
              <a:rPr lang="nb-NO" dirty="0">
                <a:solidFill>
                  <a:srgbClr val="002060"/>
                </a:solidFill>
                <a:cs typeface="Arial Rounded MT Bold"/>
              </a:rPr>
              <a:t>	</a:t>
            </a:r>
            <a:r>
              <a:rPr lang="nb-NO" dirty="0">
                <a:solidFill>
                  <a:srgbClr val="002060"/>
                </a:solidFill>
                <a:cs typeface="Arial Rounded MT Bold"/>
                <a:hlinkClick r:id="rId4"/>
              </a:rPr>
              <a:t>Bjorn.Frantzen@NIBIO.no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964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AB412D-6349-A447-8578-BE2912271935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Bild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824" y="1165"/>
            <a:ext cx="9574395" cy="6391418"/>
          </a:xfrm>
          <a:prstGeom prst="rect">
            <a:avLst/>
          </a:prstGeom>
        </p:spPr>
      </p:pic>
      <p:sp>
        <p:nvSpPr>
          <p:cNvPr id="7" name="Rektangel 6"/>
          <p:cNvSpPr/>
          <p:nvPr/>
        </p:nvSpPr>
        <p:spPr>
          <a:xfrm>
            <a:off x="182880" y="4418497"/>
            <a:ext cx="928769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94C600"/>
              </a:buClr>
            </a:pPr>
            <a:r>
              <a:rPr lang="nb-NO" sz="2800" b="1" dirty="0" err="1" smtClean="0">
                <a:solidFill>
                  <a:schemeClr val="bg1"/>
                </a:solidFill>
              </a:rPr>
              <a:t>NIBIO’s</a:t>
            </a:r>
            <a:r>
              <a:rPr lang="nb-NO" sz="2800" b="1" dirty="0" smtClean="0">
                <a:solidFill>
                  <a:schemeClr val="bg1"/>
                </a:solidFill>
              </a:rPr>
              <a:t> </a:t>
            </a:r>
            <a:r>
              <a:rPr lang="nb-NO" sz="2800" b="1" dirty="0" err="1">
                <a:solidFill>
                  <a:schemeClr val="bg1"/>
                </a:solidFill>
              </a:rPr>
              <a:t>main</a:t>
            </a:r>
            <a:r>
              <a:rPr lang="nb-NO" sz="2800" b="1" dirty="0">
                <a:solidFill>
                  <a:schemeClr val="bg1"/>
                </a:solidFill>
              </a:rPr>
              <a:t> areas of </a:t>
            </a:r>
            <a:r>
              <a:rPr lang="nb-NO" sz="2800" b="1" dirty="0" err="1" smtClean="0">
                <a:solidFill>
                  <a:schemeClr val="bg1"/>
                </a:solidFill>
              </a:rPr>
              <a:t>expertise</a:t>
            </a:r>
            <a:r>
              <a:rPr lang="nb-NO" sz="2800" b="1" dirty="0" smtClean="0">
                <a:solidFill>
                  <a:schemeClr val="bg1"/>
                </a:solidFill>
              </a:rPr>
              <a:t> and </a:t>
            </a:r>
            <a:r>
              <a:rPr lang="nb-NO" sz="2800" b="1" dirty="0" err="1" smtClean="0">
                <a:solidFill>
                  <a:schemeClr val="bg1"/>
                </a:solidFill>
              </a:rPr>
              <a:t>research</a:t>
            </a:r>
            <a:r>
              <a:rPr lang="nb-NO" sz="2800" b="1" dirty="0" smtClean="0">
                <a:solidFill>
                  <a:schemeClr val="bg1"/>
                </a:solidFill>
              </a:rPr>
              <a:t>: </a:t>
            </a:r>
            <a:endParaRPr lang="nb-NO" sz="2800" b="1" dirty="0" smtClean="0">
              <a:solidFill>
                <a:schemeClr val="bg1"/>
              </a:solidFill>
            </a:endParaRPr>
          </a:p>
          <a:p>
            <a:pPr lvl="0">
              <a:buClr>
                <a:srgbClr val="94C600"/>
              </a:buClr>
            </a:pPr>
            <a:endParaRPr lang="nb-NO" sz="2800" dirty="0">
              <a:solidFill>
                <a:schemeClr val="bg1"/>
              </a:solidFill>
            </a:endParaRPr>
          </a:p>
          <a:p>
            <a:pPr lvl="0">
              <a:buClr>
                <a:srgbClr val="94C600"/>
              </a:buClr>
            </a:pPr>
            <a:r>
              <a:rPr lang="nb-NO" sz="2800" dirty="0" err="1" smtClean="0">
                <a:solidFill>
                  <a:schemeClr val="bg1"/>
                </a:solidFill>
              </a:rPr>
              <a:t>Agriculture</a:t>
            </a:r>
            <a:r>
              <a:rPr lang="nb-NO" sz="2800" dirty="0" smtClean="0">
                <a:solidFill>
                  <a:schemeClr val="bg1"/>
                </a:solidFill>
              </a:rPr>
              <a:t>, plant </a:t>
            </a:r>
            <a:r>
              <a:rPr lang="nb-NO" sz="2800" dirty="0" err="1">
                <a:solidFill>
                  <a:schemeClr val="bg1"/>
                </a:solidFill>
              </a:rPr>
              <a:t>health</a:t>
            </a:r>
            <a:r>
              <a:rPr lang="nb-NO" sz="2800" dirty="0">
                <a:solidFill>
                  <a:schemeClr val="bg1"/>
                </a:solidFill>
              </a:rPr>
              <a:t>, </a:t>
            </a:r>
            <a:r>
              <a:rPr lang="nb-NO" sz="2800" dirty="0" err="1">
                <a:solidFill>
                  <a:schemeClr val="bg1"/>
                </a:solidFill>
              </a:rPr>
              <a:t>environment</a:t>
            </a:r>
            <a:r>
              <a:rPr lang="nb-NO" sz="2800" dirty="0">
                <a:solidFill>
                  <a:schemeClr val="bg1"/>
                </a:solidFill>
              </a:rPr>
              <a:t> and </a:t>
            </a:r>
            <a:r>
              <a:rPr lang="nb-NO" sz="2800" dirty="0" err="1">
                <a:solidFill>
                  <a:schemeClr val="bg1"/>
                </a:solidFill>
              </a:rPr>
              <a:t>climate</a:t>
            </a:r>
            <a:r>
              <a:rPr lang="nb-NO" sz="2800" dirty="0">
                <a:solidFill>
                  <a:schemeClr val="bg1"/>
                </a:solidFill>
              </a:rPr>
              <a:t>, </a:t>
            </a:r>
            <a:r>
              <a:rPr lang="nb-NO" sz="2800" dirty="0" smtClean="0">
                <a:solidFill>
                  <a:schemeClr val="bg1"/>
                </a:solidFill>
              </a:rPr>
              <a:t/>
            </a:r>
            <a:br>
              <a:rPr lang="nb-NO" sz="2800" dirty="0" smtClean="0">
                <a:solidFill>
                  <a:schemeClr val="bg1"/>
                </a:solidFill>
              </a:rPr>
            </a:br>
            <a:r>
              <a:rPr lang="nb-NO" sz="2800" dirty="0" smtClean="0">
                <a:solidFill>
                  <a:schemeClr val="bg1"/>
                </a:solidFill>
              </a:rPr>
              <a:t>land </a:t>
            </a:r>
            <a:r>
              <a:rPr lang="nb-NO" sz="2800" dirty="0" err="1">
                <a:solidFill>
                  <a:schemeClr val="bg1"/>
                </a:solidFill>
              </a:rPr>
              <a:t>use</a:t>
            </a:r>
            <a:r>
              <a:rPr lang="nb-NO" sz="2800" dirty="0">
                <a:solidFill>
                  <a:schemeClr val="bg1"/>
                </a:solidFill>
              </a:rPr>
              <a:t>, </a:t>
            </a:r>
            <a:r>
              <a:rPr lang="nb-NO" sz="2800" dirty="0" err="1">
                <a:solidFill>
                  <a:schemeClr val="bg1"/>
                </a:solidFill>
              </a:rPr>
              <a:t>genetics</a:t>
            </a:r>
            <a:r>
              <a:rPr lang="nb-NO" sz="2800" dirty="0">
                <a:solidFill>
                  <a:schemeClr val="bg1"/>
                </a:solidFill>
              </a:rPr>
              <a:t>, </a:t>
            </a:r>
            <a:r>
              <a:rPr lang="nb-NO" sz="2800" dirty="0" err="1">
                <a:solidFill>
                  <a:schemeClr val="bg1"/>
                </a:solidFill>
              </a:rPr>
              <a:t>forestry</a:t>
            </a:r>
            <a:r>
              <a:rPr lang="nb-NO" sz="2800" dirty="0">
                <a:solidFill>
                  <a:schemeClr val="bg1"/>
                </a:solidFill>
              </a:rPr>
              <a:t>, </a:t>
            </a:r>
            <a:r>
              <a:rPr lang="nb-NO" sz="2800" dirty="0" err="1">
                <a:solidFill>
                  <a:schemeClr val="bg1"/>
                </a:solidFill>
              </a:rPr>
              <a:t>economics</a:t>
            </a:r>
            <a:r>
              <a:rPr lang="nb-NO" sz="2800" dirty="0">
                <a:solidFill>
                  <a:schemeClr val="bg1"/>
                </a:solidFill>
              </a:rPr>
              <a:t> and </a:t>
            </a:r>
            <a:r>
              <a:rPr lang="nb-NO" sz="2800" dirty="0" err="1">
                <a:solidFill>
                  <a:schemeClr val="bg1"/>
                </a:solidFill>
              </a:rPr>
              <a:t>social</a:t>
            </a:r>
            <a:r>
              <a:rPr lang="nb-NO" sz="2800" dirty="0">
                <a:solidFill>
                  <a:schemeClr val="bg1"/>
                </a:solidFill>
              </a:rPr>
              <a:t> </a:t>
            </a:r>
            <a:r>
              <a:rPr lang="nb-NO" sz="2800" dirty="0" err="1">
                <a:solidFill>
                  <a:schemeClr val="bg1"/>
                </a:solidFill>
              </a:rPr>
              <a:t>sciences</a:t>
            </a:r>
            <a:endParaRPr lang="nb-NO" sz="2800" dirty="0">
              <a:solidFill>
                <a:schemeClr val="bg1"/>
              </a:solidFill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1635183" y="6416647"/>
            <a:ext cx="585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>
                <a:solidFill>
                  <a:srgbClr val="002060"/>
                </a:solidFill>
                <a:cs typeface="Arial Rounded MT Bold"/>
                <a:hlinkClick r:id="rId3"/>
              </a:rPr>
              <a:t>Lars-Ola.Nilsson@NIBIO.no</a:t>
            </a:r>
            <a:r>
              <a:rPr lang="nb-NO" dirty="0">
                <a:solidFill>
                  <a:srgbClr val="002060"/>
                </a:solidFill>
                <a:cs typeface="Arial Rounded MT Bold"/>
              </a:rPr>
              <a:t>	</a:t>
            </a:r>
            <a:r>
              <a:rPr lang="nb-NO" dirty="0">
                <a:solidFill>
                  <a:srgbClr val="002060"/>
                </a:solidFill>
                <a:cs typeface="Arial Rounded MT Bold"/>
                <a:hlinkClick r:id="rId4"/>
              </a:rPr>
              <a:t>Bjorn.Frantzen@NIBIO.no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5969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10" y="-87129"/>
            <a:ext cx="4294277" cy="68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Ellipse 13"/>
          <p:cNvSpPr/>
          <p:nvPr/>
        </p:nvSpPr>
        <p:spPr bwMode="auto">
          <a:xfrm>
            <a:off x="4367007" y="871077"/>
            <a:ext cx="148480" cy="14401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Lucida Grande" pitchFamily="-16" charset="0"/>
              <a:ea typeface="ヒラギノ角ゴ Pro W3" pitchFamily="-16" charset="-128"/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975667" y="259870"/>
            <a:ext cx="3960303" cy="1024665"/>
          </a:xfrm>
        </p:spPr>
        <p:txBody>
          <a:bodyPr/>
          <a:lstStyle/>
          <a:p>
            <a:r>
              <a:rPr lang="nb-NO" dirty="0" err="1" smtClean="0">
                <a:cs typeface="Arial" panose="020B0604020202020204" pitchFamily="34" charset="0"/>
              </a:rPr>
              <a:t>Leading</a:t>
            </a:r>
            <a:r>
              <a:rPr lang="nb-NO" dirty="0" smtClean="0">
                <a:cs typeface="Arial" panose="020B0604020202020204" pitchFamily="34" charset="0"/>
              </a:rPr>
              <a:t> </a:t>
            </a:r>
            <a:r>
              <a:rPr lang="nb-NO" dirty="0" err="1" smtClean="0">
                <a:cs typeface="Arial" panose="020B0604020202020204" pitchFamily="34" charset="0"/>
              </a:rPr>
              <a:t>expertise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728477" y="1196933"/>
            <a:ext cx="4454684" cy="2517993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b-NO" dirty="0" err="1">
                <a:solidFill>
                  <a:schemeClr val="tx1"/>
                </a:solidFill>
                <a:cs typeface="Arial" panose="020B0604020202020204" pitchFamily="34" charset="0"/>
              </a:rPr>
              <a:t>Approx</a:t>
            </a:r>
            <a:r>
              <a:rPr lang="nb-NO" dirty="0">
                <a:solidFill>
                  <a:schemeClr val="tx1"/>
                </a:solidFill>
                <a:cs typeface="Arial" panose="020B0604020202020204" pitchFamily="34" charset="0"/>
              </a:rPr>
              <a:t>. 725 </a:t>
            </a:r>
            <a:r>
              <a:rPr lang="nb-NO" dirty="0" err="1">
                <a:solidFill>
                  <a:schemeClr val="tx1"/>
                </a:solidFill>
                <a:cs typeface="Arial" panose="020B0604020202020204" pitchFamily="34" charset="0"/>
              </a:rPr>
              <a:t>employees</a:t>
            </a:r>
            <a:endParaRPr lang="nb-NO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tx1"/>
                </a:solidFill>
                <a:cs typeface="Arial" panose="020B0604020202020204" pitchFamily="34" charset="0"/>
              </a:rPr>
              <a:t>Research </a:t>
            </a:r>
            <a:r>
              <a:rPr lang="nb-NO" dirty="0" err="1">
                <a:solidFill>
                  <a:schemeClr val="tx1"/>
                </a:solidFill>
                <a:cs typeface="Arial" panose="020B0604020202020204" pitchFamily="34" charset="0"/>
              </a:rPr>
              <a:t>stations</a:t>
            </a:r>
            <a:r>
              <a:rPr lang="nb-NO" dirty="0">
                <a:solidFill>
                  <a:schemeClr val="tx1"/>
                </a:solidFill>
                <a:cs typeface="Arial" panose="020B0604020202020204" pitchFamily="34" charset="0"/>
              </a:rPr>
              <a:t> and </a:t>
            </a:r>
            <a:r>
              <a:rPr lang="nb-NO" dirty="0" err="1">
                <a:solidFill>
                  <a:schemeClr val="tx1"/>
                </a:solidFill>
                <a:cs typeface="Arial" panose="020B0604020202020204" pitchFamily="34" charset="0"/>
              </a:rPr>
              <a:t>networks</a:t>
            </a:r>
            <a:r>
              <a:rPr lang="nb-NO" dirty="0">
                <a:solidFill>
                  <a:schemeClr val="tx1"/>
                </a:solidFill>
                <a:cs typeface="Arial" panose="020B0604020202020204" pitchFamily="34" charset="0"/>
              </a:rPr>
              <a:t> in all Norwegian regions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b-NO" dirty="0" err="1">
                <a:solidFill>
                  <a:schemeClr val="tx1"/>
                </a:solidFill>
                <a:cs typeface="Arial" panose="020B0604020202020204" pitchFamily="34" charset="0"/>
              </a:rPr>
              <a:t>Extensive</a:t>
            </a:r>
            <a:r>
              <a:rPr lang="nb-NO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nb-NO" dirty="0" err="1">
                <a:solidFill>
                  <a:schemeClr val="tx1"/>
                </a:solidFill>
                <a:cs typeface="Arial" panose="020B0604020202020204" pitchFamily="34" charset="0"/>
              </a:rPr>
              <a:t>international</a:t>
            </a:r>
            <a:r>
              <a:rPr lang="nb-NO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nb-NO" dirty="0" err="1">
                <a:solidFill>
                  <a:schemeClr val="tx1"/>
                </a:solidFill>
                <a:cs typeface="Arial" panose="020B0604020202020204" pitchFamily="34" charset="0"/>
              </a:rPr>
              <a:t>collaboration</a:t>
            </a:r>
            <a:endParaRPr lang="nb-NO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0" lvl="0" indent="0">
              <a:buClr>
                <a:srgbClr val="94C600"/>
              </a:buClr>
              <a:buNone/>
            </a:pPr>
            <a:endParaRPr lang="nb-NO" dirty="0">
              <a:solidFill>
                <a:prstClr val="black"/>
              </a:solidFill>
              <a:latin typeface="+mn-lt"/>
            </a:endParaRPr>
          </a:p>
          <a:p>
            <a:pPr marL="0" lvl="0" indent="0">
              <a:buClr>
                <a:srgbClr val="94C600"/>
              </a:buClr>
              <a:buNone/>
            </a:pPr>
            <a:endParaRPr lang="nb-NO" dirty="0">
              <a:solidFill>
                <a:prstClr val="black"/>
              </a:solidFill>
            </a:endParaRPr>
          </a:p>
          <a:p>
            <a:pPr lvl="0">
              <a:buClr>
                <a:srgbClr val="94C600"/>
              </a:buClr>
            </a:pPr>
            <a:endParaRPr lang="nb-NO" dirty="0">
              <a:solidFill>
                <a:prstClr val="black"/>
              </a:solidFill>
            </a:endParaRPr>
          </a:p>
          <a:p>
            <a:endParaRPr lang="nb-NO" dirty="0"/>
          </a:p>
        </p:txBody>
      </p:sp>
      <p:sp>
        <p:nvSpPr>
          <p:cNvPr id="9" name="Plassholder for dato 8"/>
          <p:cNvSpPr>
            <a:spLocks noGrp="1"/>
          </p:cNvSpPr>
          <p:nvPr>
            <p:ph type="dt" sz="half" idx="2"/>
          </p:nvPr>
        </p:nvSpPr>
        <p:spPr>
          <a:xfrm>
            <a:off x="412081" y="18288"/>
            <a:ext cx="1300177" cy="329184"/>
          </a:xfrm>
        </p:spPr>
        <p:txBody>
          <a:bodyPr/>
          <a:lstStyle/>
          <a:p>
            <a:fld id="{1977CF0E-9752-E64C-BC08-F8E3003406CE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8" name="Plassholder for lysbildenumm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5</a:t>
            </a:fld>
            <a:endParaRPr lang="en-US"/>
          </a:p>
        </p:txBody>
      </p:sp>
      <p:sp>
        <p:nvSpPr>
          <p:cNvPr id="10" name="Plassholder for bunntekst 9"/>
          <p:cNvSpPr>
            <a:spLocks noGrp="1"/>
          </p:cNvSpPr>
          <p:nvPr>
            <p:ph type="ftr" sz="quarter" idx="3"/>
          </p:nvPr>
        </p:nvSpPr>
        <p:spPr>
          <a:xfrm>
            <a:off x="1810871" y="18288"/>
            <a:ext cx="5732929" cy="329184"/>
          </a:xfrm>
        </p:spPr>
        <p:txBody>
          <a:bodyPr/>
          <a:lstStyle/>
          <a:p>
            <a:r>
              <a:rPr lang="en-US" dirty="0" smtClean="0"/>
              <a:t>NIBIO</a:t>
            </a:r>
            <a:endParaRPr lang="en-US" dirty="0"/>
          </a:p>
        </p:txBody>
      </p:sp>
      <p:pic>
        <p:nvPicPr>
          <p:cNvPr id="6" name="Bild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1" y="4795532"/>
            <a:ext cx="3108960" cy="2110767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5"/>
          <a:srcRect l="2410"/>
          <a:stretch/>
        </p:blipFill>
        <p:spPr>
          <a:xfrm>
            <a:off x="3015960" y="4802486"/>
            <a:ext cx="3019080" cy="2055514"/>
          </a:xfrm>
          <a:prstGeom prst="rect">
            <a:avLst/>
          </a:prstGeom>
        </p:spPr>
      </p:pic>
      <p:pic>
        <p:nvPicPr>
          <p:cNvPr id="1026" name="Picture 2" descr="web India feltarbeid Johannes REddy Krishna RVP_6063.jpg (Brødtekst (BF))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041" y="2727399"/>
            <a:ext cx="3108960" cy="206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313021" y="465061"/>
            <a:ext cx="194063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9pPr>
          </a:lstStyle>
          <a:p>
            <a:pPr algn="r"/>
            <a:r>
              <a:rPr lang="nb-NO" sz="2800" dirty="0" smtClean="0"/>
              <a:t>Norway</a:t>
            </a:r>
          </a:p>
          <a:p>
            <a:pPr algn="r"/>
            <a:r>
              <a:rPr lang="nb-NO" sz="2000" dirty="0" smtClean="0"/>
              <a:t>NIBIO </a:t>
            </a:r>
            <a:r>
              <a:rPr lang="nb-NO" sz="2000" dirty="0" err="1" smtClean="0"/>
              <a:t>stations</a:t>
            </a:r>
            <a:endParaRPr lang="nb-NO" sz="2000" dirty="0" smtClean="0"/>
          </a:p>
        </p:txBody>
      </p:sp>
      <p:sp>
        <p:nvSpPr>
          <p:cNvPr id="15" name="Ellipse 14"/>
          <p:cNvSpPr/>
          <p:nvPr/>
        </p:nvSpPr>
        <p:spPr bwMode="auto">
          <a:xfrm>
            <a:off x="1918348" y="5571813"/>
            <a:ext cx="148480" cy="14401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Lucida Grande" pitchFamily="-16" charset="0"/>
              <a:ea typeface="ヒラギノ角ゴ Pro W3" pitchFamily="-1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482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53438" y="268619"/>
            <a:ext cx="8122120" cy="1024665"/>
          </a:xfrm>
          <a:ln w="1270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nb-NO" sz="2000" dirty="0" smtClean="0"/>
              <a:t>FOOD PRODUCTION</a:t>
            </a:r>
            <a:endParaRPr lang="nb-NO" sz="20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200400" y="23417"/>
            <a:ext cx="5943600" cy="1470332"/>
          </a:xfrm>
        </p:spPr>
        <p:txBody>
          <a:bodyPr/>
          <a:lstStyle/>
          <a:p>
            <a:pPr algn="l"/>
            <a:r>
              <a:rPr lang="nb-NO" sz="1400" dirty="0">
                <a:solidFill>
                  <a:schemeClr val="tx1"/>
                </a:solidFill>
              </a:rPr>
              <a:t>Food </a:t>
            </a:r>
            <a:r>
              <a:rPr lang="nb-NO" sz="1400" dirty="0" err="1">
                <a:solidFill>
                  <a:schemeClr val="tx1"/>
                </a:solidFill>
              </a:rPr>
              <a:t>safety</a:t>
            </a:r>
            <a:r>
              <a:rPr lang="nb-NO" sz="1400" dirty="0">
                <a:solidFill>
                  <a:schemeClr val="tx1"/>
                </a:solidFill>
              </a:rPr>
              <a:t> and </a:t>
            </a:r>
            <a:r>
              <a:rPr lang="nb-NO" sz="1400" dirty="0" err="1" smtClean="0">
                <a:solidFill>
                  <a:schemeClr val="tx1"/>
                </a:solidFill>
              </a:rPr>
              <a:t>security</a:t>
            </a:r>
            <a:r>
              <a:rPr lang="nb-NO" sz="1400" dirty="0" smtClean="0">
                <a:solidFill>
                  <a:schemeClr val="tx1"/>
                </a:solidFill>
              </a:rPr>
              <a:t>, </a:t>
            </a:r>
            <a:r>
              <a:rPr lang="nb-NO" sz="1400" dirty="0" err="1" smtClean="0">
                <a:solidFill>
                  <a:schemeClr val="tx1"/>
                </a:solidFill>
              </a:rPr>
              <a:t>Innovation</a:t>
            </a:r>
            <a:r>
              <a:rPr lang="nb-NO" sz="1400" dirty="0" smtClean="0">
                <a:solidFill>
                  <a:schemeClr val="tx1"/>
                </a:solidFill>
              </a:rPr>
              <a:t> </a:t>
            </a:r>
            <a:r>
              <a:rPr lang="nb-NO" sz="1400" dirty="0">
                <a:solidFill>
                  <a:schemeClr val="tx1"/>
                </a:solidFill>
              </a:rPr>
              <a:t>in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entire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value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 smtClean="0">
                <a:solidFill>
                  <a:schemeClr val="tx1"/>
                </a:solidFill>
              </a:rPr>
              <a:t>chain</a:t>
            </a:r>
            <a:r>
              <a:rPr lang="nb-NO" sz="1400" dirty="0" smtClean="0">
                <a:solidFill>
                  <a:schemeClr val="tx1"/>
                </a:solidFill>
              </a:rPr>
              <a:t>, Environment </a:t>
            </a:r>
            <a:r>
              <a:rPr lang="nb-NO" sz="1400" dirty="0">
                <a:solidFill>
                  <a:schemeClr val="tx1"/>
                </a:solidFill>
              </a:rPr>
              <a:t>and </a:t>
            </a:r>
            <a:r>
              <a:rPr lang="nb-NO" sz="1400" dirty="0" err="1">
                <a:solidFill>
                  <a:schemeClr val="tx1"/>
                </a:solidFill>
              </a:rPr>
              <a:t>climate</a:t>
            </a:r>
            <a:r>
              <a:rPr lang="nb-NO" sz="1400" dirty="0">
                <a:solidFill>
                  <a:schemeClr val="tx1"/>
                </a:solidFill>
              </a:rPr>
              <a:t>-smart </a:t>
            </a:r>
            <a:r>
              <a:rPr lang="nb-NO" sz="1400" dirty="0" err="1">
                <a:solidFill>
                  <a:schemeClr val="tx1"/>
                </a:solidFill>
              </a:rPr>
              <a:t>agriculture</a:t>
            </a:r>
            <a:r>
              <a:rPr lang="nb-NO" sz="1400" dirty="0">
                <a:solidFill>
                  <a:schemeClr val="tx1"/>
                </a:solidFill>
              </a:rPr>
              <a:t> and </a:t>
            </a:r>
            <a:r>
              <a:rPr lang="nb-NO" sz="1400" dirty="0" err="1">
                <a:solidFill>
                  <a:schemeClr val="tx1"/>
                </a:solidFill>
              </a:rPr>
              <a:t>food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 smtClean="0">
                <a:solidFill>
                  <a:schemeClr val="tx1"/>
                </a:solidFill>
              </a:rPr>
              <a:t>production</a:t>
            </a:r>
            <a:r>
              <a:rPr lang="nb-NO" sz="1400" dirty="0" smtClean="0">
                <a:solidFill>
                  <a:schemeClr val="tx1"/>
                </a:solidFill>
              </a:rPr>
              <a:t>, Plant </a:t>
            </a:r>
            <a:r>
              <a:rPr lang="nb-NO" sz="1400" dirty="0" err="1">
                <a:solidFill>
                  <a:schemeClr val="tx1"/>
                </a:solidFill>
              </a:rPr>
              <a:t>production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agronomy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soil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sciences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 smtClean="0">
                <a:solidFill>
                  <a:schemeClr val="tx1"/>
                </a:solidFill>
              </a:rPr>
              <a:t>ecology</a:t>
            </a:r>
            <a:r>
              <a:rPr lang="nb-NO" sz="1400" dirty="0" smtClean="0">
                <a:solidFill>
                  <a:schemeClr val="tx1"/>
                </a:solidFill>
              </a:rPr>
              <a:t>, </a:t>
            </a:r>
            <a:r>
              <a:rPr lang="nb-NO" sz="1400" dirty="0" err="1" smtClean="0">
                <a:solidFill>
                  <a:schemeClr val="tx1"/>
                </a:solidFill>
              </a:rPr>
              <a:t>Economy</a:t>
            </a:r>
            <a:r>
              <a:rPr lang="nb-NO" sz="1400" dirty="0" smtClean="0">
                <a:solidFill>
                  <a:schemeClr val="tx1"/>
                </a:solidFill>
              </a:rPr>
              <a:t> </a:t>
            </a:r>
            <a:r>
              <a:rPr lang="nb-NO" sz="1400" dirty="0">
                <a:solidFill>
                  <a:schemeClr val="tx1"/>
                </a:solidFill>
              </a:rPr>
              <a:t>and </a:t>
            </a:r>
            <a:r>
              <a:rPr lang="nb-NO" sz="1400" dirty="0" err="1">
                <a:solidFill>
                  <a:schemeClr val="tx1"/>
                </a:solidFill>
              </a:rPr>
              <a:t>social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 smtClean="0">
                <a:solidFill>
                  <a:schemeClr val="tx1"/>
                </a:solidFill>
              </a:rPr>
              <a:t>sciences</a:t>
            </a:r>
            <a:r>
              <a:rPr lang="nb-NO" sz="1400" dirty="0" smtClean="0">
                <a:solidFill>
                  <a:schemeClr val="tx1"/>
                </a:solidFill>
              </a:rPr>
              <a:t>, Cultural </a:t>
            </a:r>
            <a:r>
              <a:rPr lang="nb-NO" sz="1400" dirty="0">
                <a:solidFill>
                  <a:schemeClr val="tx1"/>
                </a:solidFill>
              </a:rPr>
              <a:t>landscapes</a:t>
            </a:r>
          </a:p>
        </p:txBody>
      </p:sp>
      <p:sp>
        <p:nvSpPr>
          <p:cNvPr id="9" name="Plassholder for dato 8"/>
          <p:cNvSpPr>
            <a:spLocks noGrp="1"/>
          </p:cNvSpPr>
          <p:nvPr>
            <p:ph type="dt" sz="half" idx="2"/>
          </p:nvPr>
        </p:nvSpPr>
        <p:spPr>
          <a:xfrm>
            <a:off x="412082" y="18288"/>
            <a:ext cx="1204958" cy="329184"/>
          </a:xfrm>
        </p:spPr>
        <p:txBody>
          <a:bodyPr/>
          <a:lstStyle/>
          <a:p>
            <a:fld id="{1977CF0E-9752-E64C-BC08-F8E3003406CE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8" name="Plassholder for lysbildenumm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6</a:t>
            </a:fld>
            <a:endParaRPr lang="en-US"/>
          </a:p>
        </p:txBody>
      </p:sp>
      <p:sp>
        <p:nvSpPr>
          <p:cNvPr id="10" name="Plassholder for bunntekst 9"/>
          <p:cNvSpPr>
            <a:spLocks noGrp="1"/>
          </p:cNvSpPr>
          <p:nvPr>
            <p:ph type="ftr" sz="quarter" idx="3"/>
          </p:nvPr>
        </p:nvSpPr>
        <p:spPr>
          <a:xfrm>
            <a:off x="1693240" y="0"/>
            <a:ext cx="5850560" cy="347472"/>
          </a:xfrm>
        </p:spPr>
        <p:txBody>
          <a:bodyPr/>
          <a:lstStyle/>
          <a:p>
            <a:r>
              <a:rPr lang="en-US" dirty="0" smtClean="0"/>
              <a:t>NIBIO</a:t>
            </a:r>
            <a:endParaRPr lang="en-US" dirty="0"/>
          </a:p>
        </p:txBody>
      </p:sp>
      <p:sp>
        <p:nvSpPr>
          <p:cNvPr id="11" name="TekstSylinder 10"/>
          <p:cNvSpPr txBox="1"/>
          <p:nvPr/>
        </p:nvSpPr>
        <p:spPr>
          <a:xfrm>
            <a:off x="1635183" y="6416647"/>
            <a:ext cx="585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>
                <a:solidFill>
                  <a:srgbClr val="002060"/>
                </a:solidFill>
                <a:cs typeface="Arial Rounded MT Bold"/>
                <a:hlinkClick r:id="rId3"/>
              </a:rPr>
              <a:t>Lars-Ola.Nilsson@NIBIO.no</a:t>
            </a:r>
            <a:r>
              <a:rPr lang="nb-NO" dirty="0">
                <a:solidFill>
                  <a:srgbClr val="002060"/>
                </a:solidFill>
                <a:cs typeface="Arial Rounded MT Bold"/>
              </a:rPr>
              <a:t>	</a:t>
            </a:r>
            <a:r>
              <a:rPr lang="nb-NO" dirty="0">
                <a:solidFill>
                  <a:srgbClr val="002060"/>
                </a:solidFill>
                <a:cs typeface="Arial Rounded MT Bold"/>
                <a:hlinkClick r:id="rId4"/>
              </a:rPr>
              <a:t>Bjorn.Frantzen@NIBIO.no</a:t>
            </a:r>
            <a:endParaRPr lang="nb-NO" dirty="0"/>
          </a:p>
        </p:txBody>
      </p:sp>
      <p:sp>
        <p:nvSpPr>
          <p:cNvPr id="12" name="Tittel 1"/>
          <p:cNvSpPr txBox="1">
            <a:spLocks/>
          </p:cNvSpPr>
          <p:nvPr/>
        </p:nvSpPr>
        <p:spPr>
          <a:xfrm>
            <a:off x="853438" y="1393973"/>
            <a:ext cx="8122120" cy="1156654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kern="1400" cap="all" spc="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z="2000" dirty="0" smtClean="0"/>
              <a:t>PLANT HEALTH</a:t>
            </a:r>
            <a:endParaRPr lang="nb-NO" sz="2000" dirty="0"/>
          </a:p>
        </p:txBody>
      </p:sp>
      <p:sp>
        <p:nvSpPr>
          <p:cNvPr id="13" name="Plassholder for innhold 2"/>
          <p:cNvSpPr txBox="1">
            <a:spLocks/>
          </p:cNvSpPr>
          <p:nvPr/>
        </p:nvSpPr>
        <p:spPr>
          <a:xfrm>
            <a:off x="2712720" y="1264523"/>
            <a:ext cx="6382769" cy="13561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457200" rtl="0" eaLnBrk="1" latinLnBrk="0" hangingPunct="1">
              <a:spcBef>
                <a:spcPts val="600"/>
              </a:spcBef>
              <a:buFont typeface="Lucida Grande"/>
              <a:buNone/>
              <a:defRPr sz="2000" b="0" i="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600"/>
              </a:spcBef>
              <a:buFont typeface="Arial Bold"/>
              <a:buChar char="–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b-NO" sz="1400" dirty="0" smtClean="0">
                <a:solidFill>
                  <a:schemeClr val="tx1"/>
                </a:solidFill>
              </a:rPr>
              <a:t>Plant </a:t>
            </a:r>
            <a:r>
              <a:rPr lang="nb-NO" sz="1400" dirty="0" err="1" smtClean="0">
                <a:solidFill>
                  <a:schemeClr val="tx1"/>
                </a:solidFill>
              </a:rPr>
              <a:t>health</a:t>
            </a:r>
            <a:r>
              <a:rPr lang="nb-NO" sz="1400" dirty="0" smtClean="0">
                <a:solidFill>
                  <a:schemeClr val="tx1"/>
                </a:solidFill>
              </a:rPr>
              <a:t> in </a:t>
            </a:r>
            <a:r>
              <a:rPr lang="nb-NO" sz="1400" dirty="0" err="1" smtClean="0">
                <a:solidFill>
                  <a:schemeClr val="tx1"/>
                </a:solidFill>
              </a:rPr>
              <a:t>agriculture</a:t>
            </a:r>
            <a:r>
              <a:rPr lang="nb-NO" sz="1400" dirty="0" smtClean="0">
                <a:solidFill>
                  <a:schemeClr val="tx1"/>
                </a:solidFill>
              </a:rPr>
              <a:t> and </a:t>
            </a:r>
            <a:r>
              <a:rPr lang="nb-NO" sz="1400" dirty="0" err="1" smtClean="0">
                <a:solidFill>
                  <a:schemeClr val="tx1"/>
                </a:solidFill>
              </a:rPr>
              <a:t>forests</a:t>
            </a:r>
            <a:r>
              <a:rPr lang="nb-NO" sz="1400" dirty="0" smtClean="0">
                <a:solidFill>
                  <a:schemeClr val="tx1"/>
                </a:solidFill>
              </a:rPr>
              <a:t>, Food </a:t>
            </a:r>
            <a:r>
              <a:rPr lang="nb-NO" sz="1400" dirty="0" err="1" smtClean="0">
                <a:solidFill>
                  <a:schemeClr val="tx1"/>
                </a:solidFill>
              </a:rPr>
              <a:t>safety</a:t>
            </a:r>
            <a:r>
              <a:rPr lang="nb-NO" sz="1400" dirty="0" smtClean="0">
                <a:solidFill>
                  <a:schemeClr val="tx1"/>
                </a:solidFill>
              </a:rPr>
              <a:t> - </a:t>
            </a:r>
            <a:r>
              <a:rPr lang="nb-NO" sz="1400" dirty="0" err="1" smtClean="0">
                <a:solidFill>
                  <a:schemeClr val="tx1"/>
                </a:solidFill>
              </a:rPr>
              <a:t>national</a:t>
            </a:r>
            <a:r>
              <a:rPr lang="nb-NO" sz="1400" dirty="0" smtClean="0">
                <a:solidFill>
                  <a:schemeClr val="tx1"/>
                </a:solidFill>
              </a:rPr>
              <a:t> </a:t>
            </a:r>
            <a:r>
              <a:rPr lang="nb-NO" sz="1400" dirty="0" err="1" smtClean="0">
                <a:solidFill>
                  <a:schemeClr val="tx1"/>
                </a:solidFill>
              </a:rPr>
              <a:t>preparedness</a:t>
            </a:r>
            <a:r>
              <a:rPr lang="nb-NO" sz="1400" dirty="0" smtClean="0">
                <a:solidFill>
                  <a:schemeClr val="tx1"/>
                </a:solidFill>
              </a:rPr>
              <a:t>, </a:t>
            </a:r>
            <a:r>
              <a:rPr lang="en-US" sz="1400" dirty="0" smtClean="0">
                <a:solidFill>
                  <a:schemeClr val="tx1"/>
                </a:solidFill>
              </a:rPr>
              <a:t>Pesticide-, forestry and plant protection, </a:t>
            </a:r>
            <a:r>
              <a:rPr lang="nb-NO" sz="1400" dirty="0" smtClean="0">
                <a:solidFill>
                  <a:schemeClr val="tx1"/>
                </a:solidFill>
              </a:rPr>
              <a:t>Innovative plant </a:t>
            </a:r>
            <a:r>
              <a:rPr lang="nb-NO" sz="1400" dirty="0" err="1" smtClean="0">
                <a:solidFill>
                  <a:schemeClr val="tx1"/>
                </a:solidFill>
              </a:rPr>
              <a:t>protection</a:t>
            </a:r>
            <a:r>
              <a:rPr lang="nb-NO" sz="1400" dirty="0" smtClean="0">
                <a:solidFill>
                  <a:schemeClr val="tx1"/>
                </a:solidFill>
              </a:rPr>
              <a:t>, Genetic </a:t>
            </a:r>
            <a:r>
              <a:rPr lang="nb-NO" sz="1400" dirty="0" err="1" smtClean="0">
                <a:solidFill>
                  <a:schemeClr val="tx1"/>
                </a:solidFill>
              </a:rPr>
              <a:t>engineering</a:t>
            </a:r>
            <a:r>
              <a:rPr lang="nb-NO" sz="1400" dirty="0" smtClean="0">
                <a:solidFill>
                  <a:schemeClr val="tx1"/>
                </a:solidFill>
              </a:rPr>
              <a:t> and </a:t>
            </a:r>
            <a:r>
              <a:rPr lang="nb-NO" sz="1400" dirty="0" err="1" smtClean="0">
                <a:solidFill>
                  <a:schemeClr val="tx1"/>
                </a:solidFill>
              </a:rPr>
              <a:t>biology</a:t>
            </a:r>
            <a:r>
              <a:rPr lang="nb-NO" sz="1400" dirty="0" smtClean="0">
                <a:solidFill>
                  <a:schemeClr val="tx1"/>
                </a:solidFill>
              </a:rPr>
              <a:t>, </a:t>
            </a:r>
            <a:r>
              <a:rPr lang="nb-NO" sz="1400" b="1" dirty="0" smtClean="0">
                <a:solidFill>
                  <a:schemeClr val="tx1"/>
                </a:solidFill>
              </a:rPr>
              <a:t>Genetics and </a:t>
            </a:r>
            <a:r>
              <a:rPr lang="nb-NO" sz="1400" b="1" dirty="0" err="1" smtClean="0">
                <a:solidFill>
                  <a:schemeClr val="tx1"/>
                </a:solidFill>
              </a:rPr>
              <a:t>biotechnology</a:t>
            </a:r>
            <a:r>
              <a:rPr lang="nb-NO" sz="1400" dirty="0" smtClean="0">
                <a:solidFill>
                  <a:schemeClr val="tx1"/>
                </a:solidFill>
              </a:rPr>
              <a:t>, Agricultural </a:t>
            </a:r>
            <a:r>
              <a:rPr lang="nb-NO" sz="1400" dirty="0" err="1" smtClean="0">
                <a:solidFill>
                  <a:schemeClr val="tx1"/>
                </a:solidFill>
              </a:rPr>
              <a:t>weather</a:t>
            </a:r>
            <a:r>
              <a:rPr lang="nb-NO" sz="1400" dirty="0" smtClean="0">
                <a:solidFill>
                  <a:schemeClr val="tx1"/>
                </a:solidFill>
              </a:rPr>
              <a:t> services</a:t>
            </a:r>
            <a:endParaRPr lang="nb-NO" sz="1400" dirty="0">
              <a:solidFill>
                <a:schemeClr val="tx1"/>
              </a:solidFill>
            </a:endParaRPr>
          </a:p>
        </p:txBody>
      </p:sp>
      <p:sp>
        <p:nvSpPr>
          <p:cNvPr id="14" name="Tittel 1"/>
          <p:cNvSpPr txBox="1">
            <a:spLocks/>
          </p:cNvSpPr>
          <p:nvPr/>
        </p:nvSpPr>
        <p:spPr>
          <a:xfrm>
            <a:off x="853438" y="2740852"/>
            <a:ext cx="8122119" cy="99060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kern="1400" cap="all" spc="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z="2000" dirty="0" smtClean="0"/>
              <a:t>Forests and </a:t>
            </a:r>
          </a:p>
          <a:p>
            <a:r>
              <a:rPr lang="nb-NO" sz="2000" dirty="0" err="1" smtClean="0"/>
              <a:t>uncultivated</a:t>
            </a:r>
            <a:r>
              <a:rPr lang="nb-NO" sz="2000" dirty="0" smtClean="0"/>
              <a:t> land</a:t>
            </a:r>
            <a:endParaRPr lang="nb-NO" sz="2000" dirty="0"/>
          </a:p>
        </p:txBody>
      </p:sp>
      <p:sp>
        <p:nvSpPr>
          <p:cNvPr id="15" name="Plassholder for innhold 2"/>
          <p:cNvSpPr txBox="1">
            <a:spLocks/>
          </p:cNvSpPr>
          <p:nvPr/>
        </p:nvSpPr>
        <p:spPr>
          <a:xfrm>
            <a:off x="3352800" y="2599818"/>
            <a:ext cx="5745480" cy="12917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457200" rtl="0" eaLnBrk="1" latinLnBrk="0" hangingPunct="1">
              <a:spcBef>
                <a:spcPts val="600"/>
              </a:spcBef>
              <a:buFont typeface="Lucida Grande"/>
              <a:buNone/>
              <a:defRPr sz="2000" b="0" i="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600"/>
              </a:spcBef>
              <a:buFont typeface="Arial Bold"/>
              <a:buChar char="–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b-NO" sz="1400" dirty="0" smtClean="0">
                <a:solidFill>
                  <a:schemeClr val="tx1"/>
                </a:solidFill>
              </a:rPr>
              <a:t>A </a:t>
            </a:r>
            <a:r>
              <a:rPr lang="nb-NO" sz="1400" dirty="0" err="1" smtClean="0">
                <a:solidFill>
                  <a:schemeClr val="tx1"/>
                </a:solidFill>
              </a:rPr>
              <a:t>viable</a:t>
            </a:r>
            <a:r>
              <a:rPr lang="nb-NO" sz="1400" dirty="0" smtClean="0">
                <a:solidFill>
                  <a:schemeClr val="tx1"/>
                </a:solidFill>
              </a:rPr>
              <a:t> and innovative </a:t>
            </a:r>
            <a:r>
              <a:rPr lang="nb-NO" sz="1400" dirty="0" err="1" smtClean="0">
                <a:solidFill>
                  <a:schemeClr val="tx1"/>
                </a:solidFill>
              </a:rPr>
              <a:t>forest</a:t>
            </a:r>
            <a:r>
              <a:rPr lang="nb-NO" sz="1400" dirty="0" smtClean="0">
                <a:solidFill>
                  <a:schemeClr val="tx1"/>
                </a:solidFill>
              </a:rPr>
              <a:t> </a:t>
            </a:r>
            <a:r>
              <a:rPr lang="nb-NO" sz="1400" dirty="0" err="1" smtClean="0">
                <a:solidFill>
                  <a:schemeClr val="tx1"/>
                </a:solidFill>
              </a:rPr>
              <a:t>industry</a:t>
            </a:r>
            <a:r>
              <a:rPr lang="nb-NO" sz="1400" dirty="0" smtClean="0">
                <a:solidFill>
                  <a:schemeClr val="tx1"/>
                </a:solidFill>
              </a:rPr>
              <a:t>, </a:t>
            </a:r>
            <a:r>
              <a:rPr lang="nb-NO" sz="1400" dirty="0" err="1" smtClean="0">
                <a:solidFill>
                  <a:schemeClr val="tx1"/>
                </a:solidFill>
              </a:rPr>
              <a:t>Increased</a:t>
            </a:r>
            <a:r>
              <a:rPr lang="nb-NO" sz="1400" dirty="0" smtClean="0">
                <a:solidFill>
                  <a:schemeClr val="tx1"/>
                </a:solidFill>
              </a:rPr>
              <a:t> </a:t>
            </a:r>
            <a:r>
              <a:rPr lang="nb-NO" sz="1400" dirty="0" err="1" smtClean="0">
                <a:solidFill>
                  <a:schemeClr val="tx1"/>
                </a:solidFill>
              </a:rPr>
              <a:t>production</a:t>
            </a:r>
            <a:r>
              <a:rPr lang="nb-NO" sz="1400" dirty="0" smtClean="0">
                <a:solidFill>
                  <a:schemeClr val="tx1"/>
                </a:solidFill>
              </a:rPr>
              <a:t> and </a:t>
            </a:r>
            <a:r>
              <a:rPr lang="nb-NO" sz="1400" dirty="0" err="1" smtClean="0">
                <a:solidFill>
                  <a:schemeClr val="tx1"/>
                </a:solidFill>
              </a:rPr>
              <a:t>competitive</a:t>
            </a:r>
            <a:r>
              <a:rPr lang="nb-NO" sz="1400" dirty="0" smtClean="0">
                <a:solidFill>
                  <a:schemeClr val="tx1"/>
                </a:solidFill>
              </a:rPr>
              <a:t> </a:t>
            </a:r>
            <a:r>
              <a:rPr lang="nb-NO" sz="1400" dirty="0" err="1" smtClean="0">
                <a:solidFill>
                  <a:schemeClr val="tx1"/>
                </a:solidFill>
              </a:rPr>
              <a:t>timber</a:t>
            </a:r>
            <a:r>
              <a:rPr lang="nb-NO" sz="1400" dirty="0" smtClean="0">
                <a:solidFill>
                  <a:schemeClr val="tx1"/>
                </a:solidFill>
              </a:rPr>
              <a:t> </a:t>
            </a:r>
            <a:r>
              <a:rPr lang="nb-NO" sz="1400" dirty="0" err="1" smtClean="0">
                <a:solidFill>
                  <a:schemeClr val="tx1"/>
                </a:solidFill>
              </a:rPr>
              <a:t>production</a:t>
            </a:r>
            <a:r>
              <a:rPr lang="nb-NO" sz="1400" dirty="0" smtClean="0">
                <a:solidFill>
                  <a:schemeClr val="tx1"/>
                </a:solidFill>
              </a:rPr>
              <a:t>, Forest, </a:t>
            </a:r>
            <a:r>
              <a:rPr lang="nb-NO" sz="1400" dirty="0" err="1" smtClean="0">
                <a:solidFill>
                  <a:schemeClr val="tx1"/>
                </a:solidFill>
              </a:rPr>
              <a:t>forestry</a:t>
            </a:r>
            <a:r>
              <a:rPr lang="nb-NO" sz="1400" dirty="0" smtClean="0">
                <a:solidFill>
                  <a:schemeClr val="tx1"/>
                </a:solidFill>
              </a:rPr>
              <a:t> and </a:t>
            </a:r>
            <a:r>
              <a:rPr lang="nb-NO" sz="1400" dirty="0" err="1" smtClean="0">
                <a:solidFill>
                  <a:schemeClr val="tx1"/>
                </a:solidFill>
              </a:rPr>
              <a:t>climate</a:t>
            </a:r>
            <a:r>
              <a:rPr lang="nb-NO" sz="1400" dirty="0" smtClean="0">
                <a:solidFill>
                  <a:schemeClr val="tx1"/>
                </a:solidFill>
              </a:rPr>
              <a:t>, Forest </a:t>
            </a:r>
            <a:r>
              <a:rPr lang="nb-NO" sz="1400" dirty="0" err="1" smtClean="0">
                <a:solidFill>
                  <a:schemeClr val="tx1"/>
                </a:solidFill>
              </a:rPr>
              <a:t>genetics</a:t>
            </a:r>
            <a:r>
              <a:rPr lang="nb-NO" sz="1400" dirty="0" smtClean="0">
                <a:solidFill>
                  <a:schemeClr val="tx1"/>
                </a:solidFill>
              </a:rPr>
              <a:t> and </a:t>
            </a:r>
            <a:r>
              <a:rPr lang="nb-NO" sz="1400" dirty="0" err="1" smtClean="0">
                <a:solidFill>
                  <a:schemeClr val="tx1"/>
                </a:solidFill>
              </a:rPr>
              <a:t>biodiversity</a:t>
            </a:r>
            <a:r>
              <a:rPr lang="nb-NO" sz="1400" dirty="0" smtClean="0">
                <a:solidFill>
                  <a:schemeClr val="tx1"/>
                </a:solidFill>
              </a:rPr>
              <a:t>, Timber </a:t>
            </a:r>
            <a:r>
              <a:rPr lang="nb-NO" sz="1400" dirty="0" err="1" smtClean="0">
                <a:solidFill>
                  <a:schemeClr val="tx1"/>
                </a:solidFill>
              </a:rPr>
              <a:t>technology</a:t>
            </a:r>
            <a:r>
              <a:rPr lang="nb-NO" sz="1400" dirty="0" smtClean="0">
                <a:solidFill>
                  <a:schemeClr val="tx1"/>
                </a:solidFill>
              </a:rPr>
              <a:t>, </a:t>
            </a:r>
            <a:r>
              <a:rPr lang="nb-NO" sz="1400" b="1" dirty="0" smtClean="0">
                <a:solidFill>
                  <a:schemeClr val="tx1"/>
                </a:solidFill>
              </a:rPr>
              <a:t>Forest </a:t>
            </a:r>
            <a:r>
              <a:rPr lang="nb-NO" sz="1400" b="1" dirty="0" err="1" smtClean="0">
                <a:solidFill>
                  <a:schemeClr val="tx1"/>
                </a:solidFill>
              </a:rPr>
              <a:t>resources</a:t>
            </a:r>
            <a:endParaRPr lang="nb-NO" sz="1400" dirty="0"/>
          </a:p>
        </p:txBody>
      </p:sp>
      <p:sp>
        <p:nvSpPr>
          <p:cNvPr id="16" name="Tittel 1"/>
          <p:cNvSpPr txBox="1">
            <a:spLocks/>
          </p:cNvSpPr>
          <p:nvPr/>
        </p:nvSpPr>
        <p:spPr>
          <a:xfrm>
            <a:off x="853439" y="3833650"/>
            <a:ext cx="8122118" cy="118905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kern="1400" cap="all" spc="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z="2000" dirty="0" smtClean="0"/>
              <a:t>Environment </a:t>
            </a:r>
            <a:br>
              <a:rPr lang="nb-NO" sz="2000" dirty="0" smtClean="0"/>
            </a:br>
            <a:r>
              <a:rPr lang="nb-NO" sz="2000" dirty="0" smtClean="0"/>
              <a:t>and </a:t>
            </a:r>
            <a:r>
              <a:rPr lang="nb-NO" sz="2000" dirty="0" err="1" smtClean="0"/>
              <a:t>climate</a:t>
            </a:r>
            <a:endParaRPr lang="nb-NO" sz="2000" dirty="0"/>
          </a:p>
        </p:txBody>
      </p:sp>
      <p:sp>
        <p:nvSpPr>
          <p:cNvPr id="17" name="Plassholder for innhold 2"/>
          <p:cNvSpPr txBox="1">
            <a:spLocks/>
          </p:cNvSpPr>
          <p:nvPr/>
        </p:nvSpPr>
        <p:spPr>
          <a:xfrm>
            <a:off x="3068054" y="3974281"/>
            <a:ext cx="6075946" cy="994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ts val="600"/>
              </a:spcBef>
              <a:buFont typeface="Lucida Grande"/>
              <a:buNone/>
              <a:defRPr sz="2000" b="0" i="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600"/>
              </a:spcBef>
              <a:buFont typeface="Arial Bold"/>
              <a:buChar char="–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b-NO" sz="1400" dirty="0" smtClean="0">
                <a:solidFill>
                  <a:schemeClr val="tx1"/>
                </a:solidFill>
              </a:rPr>
              <a:t>Integrated </a:t>
            </a:r>
            <a:r>
              <a:rPr lang="nb-NO" sz="1400" dirty="0" err="1" smtClean="0">
                <a:solidFill>
                  <a:schemeClr val="tx1"/>
                </a:solidFill>
              </a:rPr>
              <a:t>approach</a:t>
            </a:r>
            <a:r>
              <a:rPr lang="nb-NO" sz="1400" dirty="0" smtClean="0">
                <a:solidFill>
                  <a:schemeClr val="tx1"/>
                </a:solidFill>
              </a:rPr>
              <a:t> - </a:t>
            </a:r>
            <a:r>
              <a:rPr lang="nb-NO" sz="1400" dirty="0" err="1" smtClean="0">
                <a:solidFill>
                  <a:schemeClr val="tx1"/>
                </a:solidFill>
              </a:rPr>
              <a:t>production</a:t>
            </a:r>
            <a:r>
              <a:rPr lang="nb-NO" sz="1400" dirty="0" smtClean="0">
                <a:solidFill>
                  <a:schemeClr val="tx1"/>
                </a:solidFill>
              </a:rPr>
              <a:t>, </a:t>
            </a:r>
            <a:r>
              <a:rPr lang="nb-NO" sz="1400" dirty="0" err="1" smtClean="0">
                <a:solidFill>
                  <a:schemeClr val="tx1"/>
                </a:solidFill>
              </a:rPr>
              <a:t>natural</a:t>
            </a:r>
            <a:r>
              <a:rPr lang="nb-NO" sz="1400" dirty="0" smtClean="0">
                <a:solidFill>
                  <a:schemeClr val="tx1"/>
                </a:solidFill>
              </a:rPr>
              <a:t> </a:t>
            </a:r>
            <a:r>
              <a:rPr lang="nb-NO" sz="1400" dirty="0" err="1" smtClean="0">
                <a:solidFill>
                  <a:schemeClr val="tx1"/>
                </a:solidFill>
              </a:rPr>
              <a:t>resources</a:t>
            </a:r>
            <a:r>
              <a:rPr lang="nb-NO" sz="1400" dirty="0" smtClean="0">
                <a:solidFill>
                  <a:schemeClr val="tx1"/>
                </a:solidFill>
              </a:rPr>
              <a:t> and </a:t>
            </a:r>
            <a:r>
              <a:rPr lang="nb-NO" sz="1400" dirty="0" err="1" smtClean="0">
                <a:solidFill>
                  <a:schemeClr val="tx1"/>
                </a:solidFill>
              </a:rPr>
              <a:t>the</a:t>
            </a:r>
            <a:r>
              <a:rPr lang="nb-NO" sz="1400" dirty="0" smtClean="0">
                <a:solidFill>
                  <a:schemeClr val="tx1"/>
                </a:solidFill>
              </a:rPr>
              <a:t> </a:t>
            </a:r>
            <a:r>
              <a:rPr lang="nb-NO" sz="1400" dirty="0" err="1" smtClean="0">
                <a:solidFill>
                  <a:schemeClr val="tx1"/>
                </a:solidFill>
              </a:rPr>
              <a:t>environment</a:t>
            </a:r>
            <a:r>
              <a:rPr lang="nb-NO" sz="1400" dirty="0" smtClean="0">
                <a:solidFill>
                  <a:schemeClr val="tx1"/>
                </a:solidFill>
              </a:rPr>
              <a:t>, Land, </a:t>
            </a:r>
            <a:r>
              <a:rPr lang="nb-NO" sz="1400" dirty="0" err="1" smtClean="0">
                <a:solidFill>
                  <a:schemeClr val="tx1"/>
                </a:solidFill>
              </a:rPr>
              <a:t>soil</a:t>
            </a:r>
            <a:r>
              <a:rPr lang="nb-NO" sz="1400" dirty="0" smtClean="0">
                <a:solidFill>
                  <a:schemeClr val="tx1"/>
                </a:solidFill>
              </a:rPr>
              <a:t>, water and </a:t>
            </a:r>
            <a:r>
              <a:rPr lang="nb-NO" sz="1400" dirty="0" err="1" smtClean="0">
                <a:solidFill>
                  <a:schemeClr val="tx1"/>
                </a:solidFill>
              </a:rPr>
              <a:t>forest</a:t>
            </a:r>
            <a:r>
              <a:rPr lang="nb-NO" sz="1400" dirty="0" smtClean="0">
                <a:solidFill>
                  <a:schemeClr val="tx1"/>
                </a:solidFill>
              </a:rPr>
              <a:t>, </a:t>
            </a:r>
            <a:r>
              <a:rPr lang="nb-NO" sz="1400" dirty="0" err="1" smtClean="0">
                <a:solidFill>
                  <a:schemeClr val="tx1"/>
                </a:solidFill>
              </a:rPr>
              <a:t>Climate</a:t>
            </a:r>
            <a:r>
              <a:rPr lang="nb-NO" sz="1400" dirty="0" smtClean="0">
                <a:solidFill>
                  <a:schemeClr val="tx1"/>
                </a:solidFill>
              </a:rPr>
              <a:t> and </a:t>
            </a:r>
            <a:r>
              <a:rPr lang="nb-NO" sz="1400" dirty="0" err="1" smtClean="0">
                <a:solidFill>
                  <a:schemeClr val="tx1"/>
                </a:solidFill>
              </a:rPr>
              <a:t>environmental</a:t>
            </a:r>
            <a:r>
              <a:rPr lang="nb-NO" sz="1400" dirty="0" smtClean="0">
                <a:solidFill>
                  <a:schemeClr val="tx1"/>
                </a:solidFill>
              </a:rPr>
              <a:t> </a:t>
            </a:r>
            <a:r>
              <a:rPr lang="nb-NO" sz="1400" dirty="0" err="1" smtClean="0">
                <a:solidFill>
                  <a:schemeClr val="tx1"/>
                </a:solidFill>
              </a:rPr>
              <a:t>monitoring</a:t>
            </a:r>
            <a:r>
              <a:rPr lang="nb-NO" sz="1400" dirty="0" smtClean="0">
                <a:solidFill>
                  <a:schemeClr val="tx1"/>
                </a:solidFill>
              </a:rPr>
              <a:t>, analyses and </a:t>
            </a:r>
            <a:r>
              <a:rPr lang="nb-NO" sz="1400" dirty="0" err="1" smtClean="0">
                <a:solidFill>
                  <a:schemeClr val="tx1"/>
                </a:solidFill>
              </a:rPr>
              <a:t>measures</a:t>
            </a:r>
            <a:r>
              <a:rPr lang="nb-NO" sz="1400" dirty="0" smtClean="0">
                <a:solidFill>
                  <a:schemeClr val="tx1"/>
                </a:solidFill>
              </a:rPr>
              <a:t>, </a:t>
            </a:r>
            <a:r>
              <a:rPr lang="nb-NO" sz="1400" dirty="0" err="1" smtClean="0">
                <a:solidFill>
                  <a:schemeClr val="tx1"/>
                </a:solidFill>
              </a:rPr>
              <a:t>Environmental</a:t>
            </a:r>
            <a:r>
              <a:rPr lang="nb-NO" sz="1400" dirty="0" smtClean="0">
                <a:solidFill>
                  <a:schemeClr val="tx1"/>
                </a:solidFill>
              </a:rPr>
              <a:t> Technology, Environment and </a:t>
            </a:r>
            <a:r>
              <a:rPr lang="nb-NO" sz="1400" dirty="0" err="1" smtClean="0">
                <a:solidFill>
                  <a:schemeClr val="tx1"/>
                </a:solidFill>
              </a:rPr>
              <a:t>climate</a:t>
            </a:r>
            <a:r>
              <a:rPr lang="nb-NO" sz="1400" dirty="0" smtClean="0">
                <a:solidFill>
                  <a:schemeClr val="tx1"/>
                </a:solidFill>
              </a:rPr>
              <a:t>-smart </a:t>
            </a:r>
            <a:r>
              <a:rPr lang="nb-NO" sz="1400" dirty="0" err="1" smtClean="0">
                <a:solidFill>
                  <a:schemeClr val="tx1"/>
                </a:solidFill>
              </a:rPr>
              <a:t>agriculture</a:t>
            </a:r>
            <a:r>
              <a:rPr lang="nb-NO" sz="1400" dirty="0" smtClean="0">
                <a:solidFill>
                  <a:schemeClr val="tx1"/>
                </a:solidFill>
              </a:rPr>
              <a:t> and </a:t>
            </a:r>
            <a:r>
              <a:rPr lang="nb-NO" sz="1400" dirty="0" err="1" smtClean="0">
                <a:solidFill>
                  <a:schemeClr val="tx1"/>
                </a:solidFill>
              </a:rPr>
              <a:t>food</a:t>
            </a:r>
            <a:r>
              <a:rPr lang="nb-NO" sz="1400" dirty="0" smtClean="0">
                <a:solidFill>
                  <a:schemeClr val="tx1"/>
                </a:solidFill>
              </a:rPr>
              <a:t> </a:t>
            </a:r>
            <a:r>
              <a:rPr lang="nb-NO" sz="1400" dirty="0" err="1" smtClean="0">
                <a:solidFill>
                  <a:schemeClr val="tx1"/>
                </a:solidFill>
              </a:rPr>
              <a:t>production</a:t>
            </a:r>
            <a:r>
              <a:rPr lang="nb-NO" sz="1400" dirty="0" smtClean="0">
                <a:solidFill>
                  <a:schemeClr val="tx1"/>
                </a:solidFill>
              </a:rPr>
              <a:t>, </a:t>
            </a:r>
            <a:r>
              <a:rPr lang="nb-NO" sz="1400" dirty="0" err="1" smtClean="0">
                <a:solidFill>
                  <a:schemeClr val="tx1"/>
                </a:solidFill>
              </a:rPr>
              <a:t>Broad</a:t>
            </a:r>
            <a:r>
              <a:rPr lang="nb-NO" sz="1400" dirty="0" smtClean="0">
                <a:solidFill>
                  <a:schemeClr val="tx1"/>
                </a:solidFill>
              </a:rPr>
              <a:t> </a:t>
            </a:r>
            <a:r>
              <a:rPr lang="nb-NO" sz="1400" dirty="0" err="1" smtClean="0">
                <a:solidFill>
                  <a:schemeClr val="tx1"/>
                </a:solidFill>
              </a:rPr>
              <a:t>international</a:t>
            </a:r>
            <a:r>
              <a:rPr lang="nb-NO" sz="1400" dirty="0" smtClean="0">
                <a:solidFill>
                  <a:schemeClr val="tx1"/>
                </a:solidFill>
              </a:rPr>
              <a:t> </a:t>
            </a:r>
            <a:r>
              <a:rPr lang="nb-NO" sz="1400" dirty="0" err="1" smtClean="0">
                <a:solidFill>
                  <a:schemeClr val="tx1"/>
                </a:solidFill>
              </a:rPr>
              <a:t>collaboration</a:t>
            </a:r>
            <a:endParaRPr lang="nb-NO" sz="1400" dirty="0" smtClean="0">
              <a:solidFill>
                <a:schemeClr val="tx1"/>
              </a:solidFill>
            </a:endParaRPr>
          </a:p>
        </p:txBody>
      </p:sp>
      <p:sp>
        <p:nvSpPr>
          <p:cNvPr id="18" name="Tittel 1"/>
          <p:cNvSpPr txBox="1">
            <a:spLocks/>
          </p:cNvSpPr>
          <p:nvPr/>
        </p:nvSpPr>
        <p:spPr>
          <a:xfrm>
            <a:off x="853439" y="5099129"/>
            <a:ext cx="8122117" cy="102466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kern="1400" cap="all" spc="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z="2000" dirty="0" err="1" smtClean="0"/>
              <a:t>Mapping</a:t>
            </a:r>
            <a:r>
              <a:rPr lang="nb-NO" sz="2000" dirty="0" smtClean="0"/>
              <a:t> and </a:t>
            </a:r>
          </a:p>
          <a:p>
            <a:r>
              <a:rPr lang="nb-NO" sz="2000" dirty="0" err="1" smtClean="0"/>
              <a:t>statistics</a:t>
            </a:r>
            <a:endParaRPr lang="nb-NO" sz="2000" dirty="0"/>
          </a:p>
        </p:txBody>
      </p:sp>
      <p:sp>
        <p:nvSpPr>
          <p:cNvPr id="19" name="Plassholder for innhold 2"/>
          <p:cNvSpPr txBox="1">
            <a:spLocks/>
          </p:cNvSpPr>
          <p:nvPr/>
        </p:nvSpPr>
        <p:spPr>
          <a:xfrm>
            <a:off x="3068053" y="5042173"/>
            <a:ext cx="5907504" cy="10698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ts val="600"/>
              </a:spcBef>
              <a:buFont typeface="Lucida Grande"/>
              <a:buNone/>
              <a:defRPr sz="2000" b="0" i="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600"/>
              </a:spcBef>
              <a:buFont typeface="Arial Bold"/>
              <a:buChar char="–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 err="1" smtClean="0">
                <a:solidFill>
                  <a:schemeClr val="tx1"/>
                </a:solidFill>
              </a:rPr>
              <a:t>Geodata</a:t>
            </a:r>
            <a:r>
              <a:rPr lang="en-US" sz="1400" dirty="0" smtClean="0">
                <a:solidFill>
                  <a:schemeClr val="tx1"/>
                </a:solidFill>
              </a:rPr>
              <a:t>, land resource mapping and geospatial information, Social, economic and geographical conditions for </a:t>
            </a:r>
            <a:r>
              <a:rPr lang="en-US" sz="1400" dirty="0" err="1" smtClean="0">
                <a:solidFill>
                  <a:schemeClr val="tx1"/>
                </a:solidFill>
              </a:rPr>
              <a:t>bioeconomy</a:t>
            </a:r>
            <a:r>
              <a:rPr lang="en-US" sz="1400" dirty="0" smtClean="0">
                <a:solidFill>
                  <a:schemeClr val="tx1"/>
                </a:solidFill>
              </a:rPr>
              <a:t>, Information to authorities, politicians, industry and scientists, </a:t>
            </a:r>
            <a:r>
              <a:rPr lang="nb-NO" sz="1400" dirty="0" smtClean="0">
                <a:solidFill>
                  <a:schemeClr val="tx1"/>
                </a:solidFill>
              </a:rPr>
              <a:t>Norwegian Genetic Resource Centre</a:t>
            </a:r>
            <a:endParaRPr lang="nb-NO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82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25730" y="512204"/>
            <a:ext cx="8229599" cy="1024665"/>
          </a:xfrm>
        </p:spPr>
        <p:txBody>
          <a:bodyPr/>
          <a:lstStyle/>
          <a:p>
            <a:r>
              <a:rPr lang="nb-NO" dirty="0" smtClean="0"/>
              <a:t>NIBIO INTERNATIONALLY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-1" y="1394359"/>
            <a:ext cx="5035479" cy="4876800"/>
          </a:xfrm>
        </p:spPr>
        <p:txBody>
          <a:bodyPr/>
          <a:lstStyle/>
          <a:p>
            <a:pPr marL="0" indent="0" algn="l">
              <a:buNone/>
            </a:pPr>
            <a:r>
              <a:rPr lang="nb-NO" dirty="0" smtClean="0">
                <a:solidFill>
                  <a:schemeClr val="tx1"/>
                </a:solidFill>
              </a:rPr>
              <a:t>Norway is a </a:t>
            </a:r>
            <a:r>
              <a:rPr lang="nb-NO" dirty="0" err="1" smtClean="0">
                <a:solidFill>
                  <a:schemeClr val="tx1"/>
                </a:solidFill>
              </a:rPr>
              <a:t>small</a:t>
            </a:r>
            <a:r>
              <a:rPr lang="nb-NO" dirty="0" smtClean="0">
                <a:solidFill>
                  <a:schemeClr val="tx1"/>
                </a:solidFill>
              </a:rPr>
              <a:t> country, </a:t>
            </a:r>
            <a:r>
              <a:rPr lang="nb-NO" dirty="0" err="1" smtClean="0">
                <a:solidFill>
                  <a:schemeClr val="tx1"/>
                </a:solidFill>
              </a:rPr>
              <a:t>but</a:t>
            </a:r>
            <a:r>
              <a:rPr lang="nb-NO" dirty="0" smtClean="0">
                <a:solidFill>
                  <a:schemeClr val="tx1"/>
                </a:solidFill>
              </a:rPr>
              <a:t> </a:t>
            </a:r>
            <a:r>
              <a:rPr lang="nb-NO" dirty="0" err="1" smtClean="0">
                <a:solidFill>
                  <a:schemeClr val="tx1"/>
                </a:solidFill>
              </a:rPr>
              <a:t>our</a:t>
            </a:r>
            <a:r>
              <a:rPr lang="nb-NO" dirty="0" smtClean="0">
                <a:solidFill>
                  <a:schemeClr val="tx1"/>
                </a:solidFill>
              </a:rPr>
              <a:t> </a:t>
            </a:r>
            <a:r>
              <a:rPr lang="nb-NO" dirty="0" err="1" smtClean="0">
                <a:solidFill>
                  <a:schemeClr val="tx1"/>
                </a:solidFill>
              </a:rPr>
              <a:t>research</a:t>
            </a:r>
            <a:r>
              <a:rPr lang="nb-NO" dirty="0" smtClean="0">
                <a:solidFill>
                  <a:schemeClr val="tx1"/>
                </a:solidFill>
              </a:rPr>
              <a:t> is </a:t>
            </a:r>
            <a:r>
              <a:rPr lang="nb-NO" dirty="0" err="1" smtClean="0">
                <a:solidFill>
                  <a:schemeClr val="tx1"/>
                </a:solidFill>
              </a:rPr>
              <a:t>important</a:t>
            </a:r>
            <a:r>
              <a:rPr lang="nb-NO" dirty="0" smtClean="0">
                <a:solidFill>
                  <a:schemeClr val="tx1"/>
                </a:solidFill>
              </a:rPr>
              <a:t> </a:t>
            </a:r>
            <a:r>
              <a:rPr lang="nb-NO" dirty="0" err="1" smtClean="0">
                <a:solidFill>
                  <a:schemeClr val="tx1"/>
                </a:solidFill>
              </a:rPr>
              <a:t>on</a:t>
            </a:r>
            <a:r>
              <a:rPr lang="nb-NO" dirty="0" smtClean="0">
                <a:solidFill>
                  <a:schemeClr val="tx1"/>
                </a:solidFill>
              </a:rPr>
              <a:t> a global </a:t>
            </a:r>
            <a:r>
              <a:rPr lang="nb-NO" dirty="0" err="1" smtClean="0">
                <a:solidFill>
                  <a:schemeClr val="tx1"/>
                </a:solidFill>
              </a:rPr>
              <a:t>scale</a:t>
            </a:r>
            <a:r>
              <a:rPr lang="nb-NO" dirty="0" smtClean="0">
                <a:solidFill>
                  <a:schemeClr val="tx1"/>
                </a:solidFill>
              </a:rPr>
              <a:t>. </a:t>
            </a:r>
          </a:p>
          <a:p>
            <a:pPr marL="0" indent="0" algn="l">
              <a:buNone/>
            </a:pPr>
            <a:endParaRPr lang="nb-NO" dirty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b-NO" dirty="0" smtClean="0">
                <a:solidFill>
                  <a:schemeClr val="tx1"/>
                </a:solidFill>
              </a:rPr>
              <a:t>NIBIO </a:t>
            </a:r>
            <a:r>
              <a:rPr lang="nb-NO" dirty="0" err="1" smtClean="0">
                <a:solidFill>
                  <a:schemeClr val="tx1"/>
                </a:solidFill>
              </a:rPr>
              <a:t>coordinates</a:t>
            </a:r>
            <a:r>
              <a:rPr lang="nb-NO" dirty="0" smtClean="0">
                <a:solidFill>
                  <a:schemeClr val="tx1"/>
                </a:solidFill>
              </a:rPr>
              <a:t> </a:t>
            </a:r>
            <a:r>
              <a:rPr lang="nb-NO" dirty="0" err="1" smtClean="0">
                <a:solidFill>
                  <a:schemeClr val="tx1"/>
                </a:solidFill>
              </a:rPr>
              <a:t>several</a:t>
            </a:r>
            <a:r>
              <a:rPr lang="nb-NO" dirty="0" smtClean="0">
                <a:solidFill>
                  <a:schemeClr val="tx1"/>
                </a:solidFill>
              </a:rPr>
              <a:t> </a:t>
            </a:r>
            <a:r>
              <a:rPr lang="nb-NO" dirty="0" err="1" smtClean="0">
                <a:solidFill>
                  <a:schemeClr val="tx1"/>
                </a:solidFill>
              </a:rPr>
              <a:t>large</a:t>
            </a:r>
            <a:r>
              <a:rPr lang="nb-NO" dirty="0" smtClean="0">
                <a:solidFill>
                  <a:schemeClr val="tx1"/>
                </a:solidFill>
              </a:rPr>
              <a:t> EU-</a:t>
            </a:r>
            <a:r>
              <a:rPr lang="nb-NO" dirty="0" err="1" smtClean="0">
                <a:solidFill>
                  <a:schemeClr val="tx1"/>
                </a:solidFill>
              </a:rPr>
              <a:t>projects</a:t>
            </a:r>
            <a:endParaRPr lang="nb-NO" dirty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b-NO" dirty="0" err="1" smtClean="0">
                <a:solidFill>
                  <a:schemeClr val="tx1"/>
                </a:solidFill>
              </a:rPr>
              <a:t>Substantial</a:t>
            </a:r>
            <a:r>
              <a:rPr lang="nb-NO" dirty="0" smtClean="0">
                <a:solidFill>
                  <a:schemeClr val="tx1"/>
                </a:solidFill>
              </a:rPr>
              <a:t> </a:t>
            </a:r>
            <a:r>
              <a:rPr lang="nb-NO" dirty="0" err="1" smtClean="0">
                <a:solidFill>
                  <a:schemeClr val="tx1"/>
                </a:solidFill>
              </a:rPr>
              <a:t>research</a:t>
            </a:r>
            <a:r>
              <a:rPr lang="nb-NO" dirty="0" smtClean="0">
                <a:solidFill>
                  <a:schemeClr val="tx1"/>
                </a:solidFill>
              </a:rPr>
              <a:t> </a:t>
            </a:r>
            <a:r>
              <a:rPr lang="nb-NO" dirty="0" err="1" smtClean="0">
                <a:solidFill>
                  <a:schemeClr val="tx1"/>
                </a:solidFill>
              </a:rPr>
              <a:t>programmes</a:t>
            </a:r>
            <a:r>
              <a:rPr lang="nb-NO" dirty="0" smtClean="0">
                <a:solidFill>
                  <a:schemeClr val="tx1"/>
                </a:solidFill>
              </a:rPr>
              <a:t> in Asia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b-NO" dirty="0" smtClean="0">
                <a:solidFill>
                  <a:schemeClr val="tx1"/>
                </a:solidFill>
              </a:rPr>
              <a:t>Development in </a:t>
            </a:r>
            <a:r>
              <a:rPr lang="nb-NO" dirty="0" err="1" smtClean="0">
                <a:solidFill>
                  <a:schemeClr val="tx1"/>
                </a:solidFill>
              </a:rPr>
              <a:t>Africa</a:t>
            </a:r>
            <a:endParaRPr lang="nb-NO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b-NO" dirty="0" smtClean="0">
                <a:solidFill>
                  <a:schemeClr val="tx1"/>
                </a:solidFill>
              </a:rPr>
              <a:t>Projects in South-America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b-NO" b="1" dirty="0" smtClean="0">
                <a:solidFill>
                  <a:schemeClr val="tx1"/>
                </a:solidFill>
              </a:rPr>
              <a:t>Cross-</a:t>
            </a:r>
            <a:r>
              <a:rPr lang="nb-NO" b="1" dirty="0" err="1" smtClean="0">
                <a:solidFill>
                  <a:schemeClr val="tx1"/>
                </a:solidFill>
              </a:rPr>
              <a:t>boundary</a:t>
            </a:r>
            <a:r>
              <a:rPr lang="nb-NO" b="1" dirty="0" smtClean="0">
                <a:solidFill>
                  <a:schemeClr val="tx1"/>
                </a:solidFill>
              </a:rPr>
              <a:t> </a:t>
            </a:r>
            <a:r>
              <a:rPr lang="nb-NO" b="1" dirty="0" err="1" smtClean="0">
                <a:solidFill>
                  <a:schemeClr val="tx1"/>
                </a:solidFill>
              </a:rPr>
              <a:t>collaboration</a:t>
            </a:r>
            <a:r>
              <a:rPr lang="nb-NO" b="1" dirty="0" smtClean="0">
                <a:solidFill>
                  <a:schemeClr val="tx1"/>
                </a:solidFill>
              </a:rPr>
              <a:t> in </a:t>
            </a:r>
            <a:r>
              <a:rPr lang="nb-NO" b="1" dirty="0" err="1" smtClean="0">
                <a:solidFill>
                  <a:schemeClr val="tx1"/>
                </a:solidFill>
              </a:rPr>
              <a:t>the</a:t>
            </a:r>
            <a:r>
              <a:rPr lang="nb-NO" b="1" dirty="0" smtClean="0">
                <a:solidFill>
                  <a:schemeClr val="tx1"/>
                </a:solidFill>
              </a:rPr>
              <a:t> Barents Region</a:t>
            </a:r>
            <a:endParaRPr lang="nb-NO" b="1" dirty="0">
              <a:solidFill>
                <a:schemeClr val="tx1"/>
              </a:solidFill>
            </a:endParaRPr>
          </a:p>
        </p:txBody>
      </p:sp>
      <p:sp>
        <p:nvSpPr>
          <p:cNvPr id="9" name="Plassholder for dato 8"/>
          <p:cNvSpPr>
            <a:spLocks noGrp="1"/>
          </p:cNvSpPr>
          <p:nvPr>
            <p:ph type="dt" sz="half" idx="2"/>
          </p:nvPr>
        </p:nvSpPr>
        <p:spPr>
          <a:xfrm>
            <a:off x="412082" y="18288"/>
            <a:ext cx="1416718" cy="329184"/>
          </a:xfrm>
        </p:spPr>
        <p:txBody>
          <a:bodyPr/>
          <a:lstStyle/>
          <a:p>
            <a:fld id="{1977CF0E-9752-E64C-BC08-F8E3003406CE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8" name="Plassholder for lysbildenumm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7</a:t>
            </a:fld>
            <a:endParaRPr lang="en-US"/>
          </a:p>
        </p:txBody>
      </p:sp>
      <p:sp>
        <p:nvSpPr>
          <p:cNvPr id="10" name="Plassholder for bunntekst 9"/>
          <p:cNvSpPr>
            <a:spLocks noGrp="1"/>
          </p:cNvSpPr>
          <p:nvPr>
            <p:ph type="ftr" sz="quarter" idx="3"/>
          </p:nvPr>
        </p:nvSpPr>
        <p:spPr>
          <a:xfrm>
            <a:off x="1693240" y="18288"/>
            <a:ext cx="5850560" cy="329184"/>
          </a:xfrm>
        </p:spPr>
        <p:txBody>
          <a:bodyPr/>
          <a:lstStyle/>
          <a:p>
            <a:r>
              <a:rPr lang="en-US" smtClean="0"/>
              <a:t>NIBIO</a:t>
            </a:r>
            <a:endParaRPr lang="en-US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5" t="15924" r="245" b="18320"/>
          <a:stretch/>
        </p:blipFill>
        <p:spPr>
          <a:xfrm>
            <a:off x="5035479" y="2030853"/>
            <a:ext cx="3664021" cy="360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82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239" y="-258073"/>
            <a:ext cx="6031347" cy="7448454"/>
          </a:xfrm>
          <a:prstGeom prst="rect">
            <a:avLst/>
          </a:prstGeom>
        </p:spPr>
      </p:pic>
      <p:sp>
        <p:nvSpPr>
          <p:cNvPr id="13" name="Ellipse 12"/>
          <p:cNvSpPr/>
          <p:nvPr/>
        </p:nvSpPr>
        <p:spPr bwMode="auto">
          <a:xfrm>
            <a:off x="6622432" y="2584716"/>
            <a:ext cx="148480" cy="14401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Lucida Grande" pitchFamily="-16" charset="0"/>
              <a:ea typeface="ヒラギノ角ゴ Pro W3" pitchFamily="-16" charset="-128"/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25730" y="512204"/>
            <a:ext cx="8535390" cy="1956676"/>
          </a:xfrm>
        </p:spPr>
        <p:txBody>
          <a:bodyPr>
            <a:normAutofit/>
          </a:bodyPr>
          <a:lstStyle/>
          <a:p>
            <a:r>
              <a:rPr lang="nb-NO" dirty="0" smtClean="0"/>
              <a:t>Svanhovd </a:t>
            </a:r>
            <a:br>
              <a:rPr lang="nb-NO" dirty="0" smtClean="0"/>
            </a:br>
            <a:r>
              <a:rPr lang="nb-NO" sz="2400" b="1" dirty="0" smtClean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  <a:t>a </a:t>
            </a:r>
            <a:r>
              <a:rPr lang="nb-NO" sz="2400" b="1" dirty="0" err="1">
                <a:solidFill>
                  <a:schemeClr val="accent6">
                    <a:lumMod val="75000"/>
                  </a:schemeClr>
                </a:solidFill>
                <a:cs typeface="Arial Rounded MT Bold"/>
              </a:rPr>
              <a:t>subarctic</a:t>
            </a:r>
            <a:r>
              <a:rPr lang="nb-NO" sz="2400" b="1" dirty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  <a:t> </a:t>
            </a:r>
            <a:r>
              <a:rPr lang="nb-NO" sz="2400" b="1" dirty="0" err="1" smtClean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  <a:t>research</a:t>
            </a:r>
            <a:r>
              <a:rPr lang="nb-NO" sz="2400" b="1" dirty="0" smtClean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  <a:t> </a:t>
            </a:r>
            <a:r>
              <a:rPr lang="nb-NO" sz="2400" b="1" dirty="0" err="1" smtClean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  <a:t>station</a:t>
            </a:r>
            <a:r>
              <a:rPr lang="nb-NO" b="1" dirty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  <a:t/>
            </a:r>
            <a:br>
              <a:rPr lang="nb-NO" b="1" dirty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</a:br>
            <a:endParaRPr lang="nb-NO" dirty="0"/>
          </a:p>
        </p:txBody>
      </p:sp>
      <p:sp>
        <p:nvSpPr>
          <p:cNvPr id="9" name="Plassholder for dato 8"/>
          <p:cNvSpPr>
            <a:spLocks noGrp="1"/>
          </p:cNvSpPr>
          <p:nvPr>
            <p:ph type="dt" sz="half" idx="2"/>
          </p:nvPr>
        </p:nvSpPr>
        <p:spPr>
          <a:xfrm>
            <a:off x="412082" y="18288"/>
            <a:ext cx="1416718" cy="329184"/>
          </a:xfrm>
        </p:spPr>
        <p:txBody>
          <a:bodyPr/>
          <a:lstStyle/>
          <a:p>
            <a:fld id="{1977CF0E-9752-E64C-BC08-F8E3003406CE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8" name="Plassholder for lysbildenumm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8</a:t>
            </a:fld>
            <a:endParaRPr lang="en-US"/>
          </a:p>
        </p:txBody>
      </p:sp>
      <p:sp>
        <p:nvSpPr>
          <p:cNvPr id="10" name="Plassholder for bunntekst 9"/>
          <p:cNvSpPr>
            <a:spLocks noGrp="1"/>
          </p:cNvSpPr>
          <p:nvPr>
            <p:ph type="ftr" sz="quarter" idx="3"/>
          </p:nvPr>
        </p:nvSpPr>
        <p:spPr>
          <a:xfrm>
            <a:off x="1693240" y="18288"/>
            <a:ext cx="5850560" cy="329184"/>
          </a:xfrm>
        </p:spPr>
        <p:txBody>
          <a:bodyPr/>
          <a:lstStyle/>
          <a:p>
            <a:r>
              <a:rPr lang="en-US" smtClean="0"/>
              <a:t>NIBIO</a:t>
            </a:r>
            <a:endParaRPr lang="en-US" dirty="0"/>
          </a:p>
        </p:txBody>
      </p:sp>
      <p:sp>
        <p:nvSpPr>
          <p:cNvPr id="11" name="Undertittel 2"/>
          <p:cNvSpPr txBox="1">
            <a:spLocks/>
          </p:cNvSpPr>
          <p:nvPr/>
        </p:nvSpPr>
        <p:spPr>
          <a:xfrm>
            <a:off x="288570" y="1855470"/>
            <a:ext cx="7768590" cy="5707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1463" indent="-271463" algn="l" defTabSz="457200" rtl="0" eaLnBrk="1" latinLnBrk="0" hangingPunct="1">
              <a:spcBef>
                <a:spcPts val="600"/>
              </a:spcBef>
              <a:buFont typeface="Lucida Grande"/>
              <a:buChar char="–"/>
              <a:defRPr sz="20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600"/>
              </a:spcBef>
              <a:buFont typeface="Arial Bold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nb-NO" dirty="0" smtClean="0"/>
              <a:t>NE Norway</a:t>
            </a:r>
          </a:p>
          <a:p>
            <a:pPr lvl="1">
              <a:buFontTx/>
              <a:buChar char="-"/>
            </a:pPr>
            <a:r>
              <a:rPr lang="nb-NO" dirty="0" smtClean="0"/>
              <a:t>Norwegian-Russian border</a:t>
            </a:r>
          </a:p>
          <a:p>
            <a:pPr lvl="1">
              <a:buFontTx/>
              <a:buChar char="-"/>
            </a:pPr>
            <a:r>
              <a:rPr lang="nb-NO" dirty="0" smtClean="0"/>
              <a:t>69°N, 30°E</a:t>
            </a:r>
          </a:p>
          <a:p>
            <a:pPr lvl="1">
              <a:buFontTx/>
              <a:buChar char="-"/>
            </a:pPr>
            <a:r>
              <a:rPr lang="nb-NO" dirty="0" smtClean="0"/>
              <a:t>400 km N polar </a:t>
            </a:r>
            <a:r>
              <a:rPr lang="nb-NO" dirty="0" err="1" smtClean="0"/>
              <a:t>circle</a:t>
            </a:r>
            <a:endParaRPr lang="nb-NO" dirty="0" smtClean="0"/>
          </a:p>
          <a:p>
            <a:pPr lvl="1">
              <a:buFontTx/>
              <a:buChar char="-"/>
            </a:pPr>
            <a:r>
              <a:rPr lang="nb-NO" dirty="0" smtClean="0"/>
              <a:t>Barents region</a:t>
            </a:r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/>
          </a:p>
          <a:p>
            <a:pPr lvl="1">
              <a:buFontTx/>
              <a:buChar char="-"/>
            </a:pPr>
            <a:endParaRPr lang="nb-NO" dirty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/>
          </a:p>
          <a:p>
            <a:pPr marL="457200" lvl="1" indent="0">
              <a:buNone/>
            </a:pPr>
            <a:endParaRPr lang="nb-NO" dirty="0" smtClean="0"/>
          </a:p>
          <a:p>
            <a:pPr>
              <a:buFontTx/>
              <a:buChar char="-"/>
            </a:pPr>
            <a:endParaRPr lang="nb-NO" dirty="0" smtClean="0"/>
          </a:p>
          <a:p>
            <a:pPr>
              <a:buFontTx/>
              <a:buChar char="-"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</p:txBody>
      </p:sp>
      <p:sp>
        <p:nvSpPr>
          <p:cNvPr id="3" name="Ellipse 2"/>
          <p:cNvSpPr/>
          <p:nvPr/>
        </p:nvSpPr>
        <p:spPr>
          <a:xfrm>
            <a:off x="4271396" y="-166633"/>
            <a:ext cx="4313143" cy="3186419"/>
          </a:xfrm>
          <a:prstGeom prst="ellipse">
            <a:avLst/>
          </a:prstGeom>
          <a:noFill/>
          <a:ln w="31750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Ellipse 13"/>
          <p:cNvSpPr/>
          <p:nvPr/>
        </p:nvSpPr>
        <p:spPr bwMode="auto">
          <a:xfrm>
            <a:off x="6353728" y="4589982"/>
            <a:ext cx="148480" cy="14401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Lucida Grande" pitchFamily="-16" charset="0"/>
              <a:ea typeface="ヒラギノ角ゴ Pro W3" pitchFamily="-1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558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309" y="2874020"/>
            <a:ext cx="7395390" cy="3998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Plassholder for dato 8"/>
          <p:cNvSpPr>
            <a:spLocks noGrp="1"/>
          </p:cNvSpPr>
          <p:nvPr>
            <p:ph type="dt" sz="half" idx="2"/>
          </p:nvPr>
        </p:nvSpPr>
        <p:spPr>
          <a:xfrm>
            <a:off x="412082" y="18288"/>
            <a:ext cx="1416718" cy="329184"/>
          </a:xfrm>
        </p:spPr>
        <p:txBody>
          <a:bodyPr/>
          <a:lstStyle/>
          <a:p>
            <a:fld id="{1977CF0E-9752-E64C-BC08-F8E3003406CE}" type="datetime1">
              <a:rPr lang="nb-NO" smtClean="0"/>
              <a:t>11.01.2016</a:t>
            </a:fld>
            <a:endParaRPr lang="en-US" dirty="0"/>
          </a:p>
        </p:txBody>
      </p:sp>
      <p:sp>
        <p:nvSpPr>
          <p:cNvPr id="8" name="Plassholder for lysbildenumm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9</a:t>
            </a:fld>
            <a:endParaRPr lang="en-US"/>
          </a:p>
        </p:txBody>
      </p:sp>
      <p:sp>
        <p:nvSpPr>
          <p:cNvPr id="10" name="Plassholder for bunntekst 9"/>
          <p:cNvSpPr>
            <a:spLocks noGrp="1"/>
          </p:cNvSpPr>
          <p:nvPr>
            <p:ph type="ftr" sz="quarter" idx="3"/>
          </p:nvPr>
        </p:nvSpPr>
        <p:spPr>
          <a:xfrm>
            <a:off x="1693240" y="18288"/>
            <a:ext cx="5850560" cy="329184"/>
          </a:xfrm>
        </p:spPr>
        <p:txBody>
          <a:bodyPr/>
          <a:lstStyle/>
          <a:p>
            <a:r>
              <a:rPr lang="en-US" smtClean="0"/>
              <a:t>NIBIO</a:t>
            </a:r>
            <a:endParaRPr lang="en-US" dirty="0"/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096168" y="1731020"/>
            <a:ext cx="324835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7F7F7F"/>
                </a:solidFill>
                <a:latin typeface="Trebuchet MS" pitchFamily="34" charset="0"/>
                <a:ea typeface="ヒラギノ角ゴ Pro W3" pitchFamily="-16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Lucida Grande" pitchFamily="-16" charset="0"/>
                <a:ea typeface="ヒラギノ角ゴ Pro W3" pitchFamily="-16" charset="-128"/>
              </a:defRPr>
            </a:lvl9pPr>
          </a:lstStyle>
          <a:p>
            <a:pPr algn="ctr"/>
            <a:r>
              <a:rPr lang="nb-NO" sz="2000" dirty="0" smtClean="0"/>
              <a:t>The Barents region</a:t>
            </a:r>
            <a:br>
              <a:rPr lang="nb-NO" sz="2000" dirty="0" smtClean="0"/>
            </a:br>
            <a:endParaRPr lang="nb-NO" sz="2000" dirty="0" smtClean="0"/>
          </a:p>
        </p:txBody>
      </p:sp>
      <p:sp>
        <p:nvSpPr>
          <p:cNvPr id="16" name="Ellipse 15"/>
          <p:cNvSpPr/>
          <p:nvPr/>
        </p:nvSpPr>
        <p:spPr bwMode="auto">
          <a:xfrm>
            <a:off x="5374764" y="3759453"/>
            <a:ext cx="148480" cy="144016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Lucida Grande" pitchFamily="-16" charset="0"/>
              <a:ea typeface="ヒラギノ角ゴ Pro W3" pitchFamily="-16" charset="-128"/>
            </a:endParaRPr>
          </a:p>
        </p:txBody>
      </p:sp>
      <p:sp>
        <p:nvSpPr>
          <p:cNvPr id="3" name="Tit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2" name="Tittel 1"/>
          <p:cNvSpPr txBox="1">
            <a:spLocks/>
          </p:cNvSpPr>
          <p:nvPr/>
        </p:nvSpPr>
        <p:spPr>
          <a:xfrm>
            <a:off x="425730" y="512204"/>
            <a:ext cx="8535390" cy="1956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kern="1400" cap="all" spc="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mtClean="0"/>
              <a:t>Svanhovd </a:t>
            </a:r>
            <a:br>
              <a:rPr lang="nb-NO" smtClean="0"/>
            </a:br>
            <a:r>
              <a:rPr lang="nb-NO" sz="2400" b="1" smtClean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  <a:t>a subarctic research station</a:t>
            </a:r>
            <a:r>
              <a:rPr lang="nb-NO" b="1" smtClean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  <a:t/>
            </a:r>
            <a:br>
              <a:rPr lang="nb-NO" b="1" smtClean="0">
                <a:solidFill>
                  <a:schemeClr val="accent6">
                    <a:lumMod val="75000"/>
                  </a:schemeClr>
                </a:solidFill>
                <a:cs typeface="Arial Rounded MT Bold"/>
              </a:rPr>
            </a:br>
            <a:endParaRPr lang="nb-NO" dirty="0"/>
          </a:p>
        </p:txBody>
      </p:sp>
      <p:sp>
        <p:nvSpPr>
          <p:cNvPr id="13" name="Undertittel 2"/>
          <p:cNvSpPr txBox="1">
            <a:spLocks/>
          </p:cNvSpPr>
          <p:nvPr/>
        </p:nvSpPr>
        <p:spPr>
          <a:xfrm>
            <a:off x="288570" y="1855470"/>
            <a:ext cx="7768590" cy="5707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1463" indent="-271463" algn="l" defTabSz="457200" rtl="0" eaLnBrk="1" latinLnBrk="0" hangingPunct="1">
              <a:spcBef>
                <a:spcPts val="600"/>
              </a:spcBef>
              <a:buFont typeface="Lucida Grande"/>
              <a:buChar char="–"/>
              <a:defRPr sz="20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600"/>
              </a:spcBef>
              <a:buFont typeface="Arial Bold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Georgia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nb-NO" dirty="0" smtClean="0"/>
              <a:t>NE Norway</a:t>
            </a:r>
          </a:p>
          <a:p>
            <a:pPr lvl="1">
              <a:buFontTx/>
              <a:buChar char="-"/>
            </a:pPr>
            <a:r>
              <a:rPr lang="nb-NO" dirty="0" smtClean="0"/>
              <a:t>Norwegian-Russian border</a:t>
            </a:r>
          </a:p>
          <a:p>
            <a:pPr lvl="1">
              <a:buFontTx/>
              <a:buChar char="-"/>
            </a:pPr>
            <a:r>
              <a:rPr lang="nb-NO" dirty="0" smtClean="0"/>
              <a:t>69°N, 30°E</a:t>
            </a:r>
          </a:p>
          <a:p>
            <a:pPr lvl="1">
              <a:buFontTx/>
              <a:buChar char="-"/>
            </a:pPr>
            <a:r>
              <a:rPr lang="nb-NO" dirty="0" smtClean="0"/>
              <a:t>400 km N polar </a:t>
            </a:r>
            <a:r>
              <a:rPr lang="nb-NO" dirty="0" err="1" smtClean="0"/>
              <a:t>circle</a:t>
            </a:r>
            <a:endParaRPr lang="nb-NO" dirty="0" smtClean="0"/>
          </a:p>
          <a:p>
            <a:pPr lvl="1">
              <a:buFontTx/>
              <a:buChar char="-"/>
            </a:pPr>
            <a:r>
              <a:rPr lang="nb-NO" dirty="0" smtClean="0"/>
              <a:t>Barents region</a:t>
            </a:r>
          </a:p>
          <a:p>
            <a:pPr>
              <a:buFontTx/>
              <a:buChar char="-"/>
            </a:pPr>
            <a:r>
              <a:rPr lang="nb-NO" dirty="0">
                <a:solidFill>
                  <a:schemeClr val="bg1"/>
                </a:solidFill>
              </a:rPr>
              <a:t>Research </a:t>
            </a:r>
            <a:r>
              <a:rPr lang="nb-NO" dirty="0" err="1" smtClean="0">
                <a:solidFill>
                  <a:schemeClr val="bg1"/>
                </a:solidFill>
              </a:rPr>
              <a:t>station</a:t>
            </a:r>
            <a:endParaRPr lang="nb-NO" dirty="0" smtClean="0">
              <a:solidFill>
                <a:schemeClr val="bg1"/>
              </a:solidFill>
            </a:endParaRPr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/>
          </a:p>
          <a:p>
            <a:pPr lvl="1">
              <a:buFontTx/>
              <a:buChar char="-"/>
            </a:pPr>
            <a:endParaRPr lang="nb-NO" dirty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 smtClean="0"/>
          </a:p>
          <a:p>
            <a:pPr lvl="1">
              <a:buFontTx/>
              <a:buChar char="-"/>
            </a:pPr>
            <a:endParaRPr lang="nb-NO" dirty="0"/>
          </a:p>
          <a:p>
            <a:pPr marL="457200" lvl="1" indent="0">
              <a:buNone/>
            </a:pPr>
            <a:endParaRPr lang="nb-NO" dirty="0" smtClean="0"/>
          </a:p>
          <a:p>
            <a:pPr>
              <a:buFontTx/>
              <a:buChar char="-"/>
            </a:pPr>
            <a:endParaRPr lang="nb-NO" dirty="0" smtClean="0"/>
          </a:p>
          <a:p>
            <a:pPr>
              <a:buFontTx/>
              <a:buChar char="-"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</p:txBody>
      </p:sp>
    </p:spTree>
    <p:extLst>
      <p:ext uri="{BB962C8B-B14F-4D97-AF65-F5344CB8AC3E}">
        <p14:creationId xmlns:p14="http://schemas.microsoft.com/office/powerpoint/2010/main" val="158202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ibio grønn std">
  <a:themeElements>
    <a:clrScheme name="NIBIO">
      <a:dk1>
        <a:sysClr val="windowText" lastClr="000000"/>
      </a:dk1>
      <a:lt1>
        <a:sysClr val="window" lastClr="FFFFFF"/>
      </a:lt1>
      <a:dk2>
        <a:srgbClr val="09463C"/>
      </a:dk2>
      <a:lt2>
        <a:srgbClr val="B9DBB6"/>
      </a:lt2>
      <a:accent1>
        <a:srgbClr val="457C74"/>
      </a:accent1>
      <a:accent2>
        <a:srgbClr val="B7C007"/>
      </a:accent2>
      <a:accent3>
        <a:srgbClr val="69B672"/>
      </a:accent3>
      <a:accent4>
        <a:srgbClr val="FFCE09"/>
      </a:accent4>
      <a:accent5>
        <a:srgbClr val="E94E0F"/>
      </a:accent5>
      <a:accent6>
        <a:srgbClr val="128C2F"/>
      </a:accent6>
      <a:hlink>
        <a:srgbClr val="E1370F"/>
      </a:hlink>
      <a:folHlink>
        <a:srgbClr val="128C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ibio grønn std" id="{3198E227-5456-4711-9F4A-DB2BA6656927}" vid="{2DCBECD1-2D46-4CA0-930E-533F657EE0EF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ortalDepartment xmlns="4e36847d-bd77-498e-8b45-c5b815915029" xsi:nil="true"/>
    <d67304936df247ab9448bd970a61aa05 xmlns="4e36847d-bd77-498e-8b45-c5b815915029">
      <Terms xmlns="http://schemas.microsoft.com/office/infopath/2007/PartnerControls"/>
    </d67304936df247ab9448bd970a61aa05>
    <TaxCatchAll xmlns="4e36847d-bd77-498e-8b45-c5b815915029"/>
    <Comment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owerpoint" ma:contentTypeID="0x0101003C08B156F4CB4AC0BAEB6C8446E34CE400E4C60EC171271C4C9F6A382CBC0FF6AF" ma:contentTypeVersion="43" ma:contentTypeDescription="Opprett et nytt dokument." ma:contentTypeScope="" ma:versionID="8538c79b0ad6e7b6731ad1f063dbfaf4">
  <xsd:schema xmlns:xsd="http://www.w3.org/2001/XMLSchema" xmlns:xs="http://www.w3.org/2001/XMLSchema" xmlns:p="http://schemas.microsoft.com/office/2006/metadata/properties" xmlns:ns1="http://schemas.microsoft.com/sharepoint/v3" xmlns:ns2="4e36847d-bd77-498e-8b45-c5b815915029" targetNamespace="http://schemas.microsoft.com/office/2006/metadata/properties" ma:root="true" ma:fieldsID="510d00b9c6f350d26f9eafed8a58be20" ns1:_="" ns2:_="">
    <xsd:import namespace="http://schemas.microsoft.com/sharepoint/v3"/>
    <xsd:import namespace="4e36847d-bd77-498e-8b45-c5b815915029"/>
    <xsd:element name="properties">
      <xsd:complexType>
        <xsd:sequence>
          <xsd:element name="documentManagement">
            <xsd:complexType>
              <xsd:all>
                <xsd:element ref="ns2:PortalDepartment" minOccurs="0"/>
                <xsd:element ref="ns2:d67304936df247ab9448bd970a61aa05" minOccurs="0"/>
                <xsd:element ref="ns2:TaxCatchAll" minOccurs="0"/>
                <xsd:element ref="ns2:TaxCatchAllLabel" minOccurs="0"/>
                <xsd:element ref="ns1:Comment" minOccurs="0"/>
                <xsd:element ref="ns1:AverageRating" minOccurs="0"/>
                <xsd:element ref="ns1:Rating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Comment" ma:index="13" nillable="true" ma:displayName="Beskrivelse" ma:internalName="Comment">
      <xsd:simpleType>
        <xsd:restriction base="dms:Note">
          <xsd:maxLength value="255"/>
        </xsd:restriction>
      </xsd:simpleType>
    </xsd:element>
    <xsd:element name="AverageRating" ma:index="14" nillable="true" ma:displayName="Vurdering (0-5)" ma:decimals="2" ma:description="Gjennomsnittsverdien av alle vurderingene som er sendt inn" ma:internalName="AverageRating" ma:readOnly="true">
      <xsd:simpleType>
        <xsd:restriction base="dms:Number"/>
      </xsd:simpleType>
    </xsd:element>
    <xsd:element name="RatingCount" ma:index="15" nillable="true" ma:displayName="Antall vurderinger" ma:decimals="0" ma:description="Antall vurderinger som er sendt inn" ma:internalName="RatingCount" ma:readOnly="tru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36847d-bd77-498e-8b45-c5b815915029" elementFormDefault="qualified">
    <xsd:import namespace="http://schemas.microsoft.com/office/2006/documentManagement/types"/>
    <xsd:import namespace="http://schemas.microsoft.com/office/infopath/2007/PartnerControls"/>
    <xsd:element name="PortalDepartment" ma:index="8" nillable="true" ma:displayName="Divisjon" ma:description="" ma:list="{3deeca35-2c57-4b55-981a-29e4ecbfc53d}" ma:internalName="PortalDepartment" ma:showField="Title" ma:web="4e36847d-bd77-498e-8b45-c5b815915029">
      <xsd:simpleType>
        <xsd:restriction base="dms:Lookup"/>
      </xsd:simpleType>
    </xsd:element>
    <xsd:element name="d67304936df247ab9448bd970a61aa05" ma:index="9" nillable="true" ma:taxonomy="true" ma:internalName="d67304936df247ab9448bd970a61aa05" ma:taxonomyFieldName="PortalKeyword" ma:displayName="Emneord" ma:default="" ma:fieldId="{d6730493-6df2-47ab-9448-bd970a61aa05}" ma:taxonomyMulti="true" ma:sspId="b2880b27-ad16-46a4-a361-29f11965b8ca" ma:termSetId="437e5f31-7876-40dd-987c-3b1f82e7531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0" nillable="true" ma:displayName="Taxonomy Catch All Column" ma:description="" ma:hidden="true" ma:list="{68b591fe-18ad-413a-9420-6cfe664e389c}" ma:internalName="TaxCatchAll" ma:showField="CatchAllData" ma:web="4e36847d-bd77-498e-8b45-c5b8159150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1" nillable="true" ma:displayName="Taxonomy Catch All Column1" ma:description="" ma:hidden="true" ma:list="{68b591fe-18ad-413a-9420-6cfe664e389c}" ma:internalName="TaxCatchAllLabel" ma:readOnly="true" ma:showField="CatchAllDataLabel" ma:web="4e36847d-bd77-498e-8b45-c5b8159150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DB4A145-3746-4345-A5DC-B65576832538}">
  <ds:schemaRefs>
    <ds:schemaRef ds:uri="4e36847d-bd77-498e-8b45-c5b815915029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purl.org/dc/terms/"/>
    <ds:schemaRef ds:uri="http://schemas.microsoft.com/sharepoint/v3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DD3AC2C-556F-40BD-A9F7-33A8E6B8AC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e36847d-bd77-498e-8b45-c5b81591502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C19864-58BA-465F-8CBB-D84D2A9BAD1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nibio grønn std</Template>
  <TotalTime>2641</TotalTime>
  <Words>1748</Words>
  <Application>Microsoft Office PowerPoint</Application>
  <PresentationFormat>Skjermfremvisning (4:3)</PresentationFormat>
  <Paragraphs>508</Paragraphs>
  <Slides>35</Slides>
  <Notes>32</Notes>
  <HiddenSlides>0</HiddenSlides>
  <MMClips>0</MMClips>
  <ScaleCrop>false</ScaleCrop>
  <HeadingPairs>
    <vt:vector size="8" baseType="variant">
      <vt:variant>
        <vt:lpstr>Brukte skrifter</vt:lpstr>
      </vt:variant>
      <vt:variant>
        <vt:i4>10</vt:i4>
      </vt:variant>
      <vt:variant>
        <vt:lpstr>Tema</vt:lpstr>
      </vt:variant>
      <vt:variant>
        <vt:i4>1</vt:i4>
      </vt:variant>
      <vt:variant>
        <vt:lpstr>Innebygde OLE-servere</vt:lpstr>
      </vt:variant>
      <vt:variant>
        <vt:i4>2</vt:i4>
      </vt:variant>
      <vt:variant>
        <vt:lpstr>Lysbildetitler</vt:lpstr>
      </vt:variant>
      <vt:variant>
        <vt:i4>35</vt:i4>
      </vt:variant>
    </vt:vector>
  </HeadingPairs>
  <TitlesOfParts>
    <vt:vector size="48" baseType="lpstr">
      <vt:lpstr>Arial</vt:lpstr>
      <vt:lpstr>Arial Bold</vt:lpstr>
      <vt:lpstr>Arial Rounded MT Bold</vt:lpstr>
      <vt:lpstr>Calibri</vt:lpstr>
      <vt:lpstr>Cambria</vt:lpstr>
      <vt:lpstr>Georgia</vt:lpstr>
      <vt:lpstr>Lucida Grande</vt:lpstr>
      <vt:lpstr>Trebuchet MS</vt:lpstr>
      <vt:lpstr>Wingdings</vt:lpstr>
      <vt:lpstr>ヒラギノ角ゴ Pro W3</vt:lpstr>
      <vt:lpstr>nibio grønn std</vt:lpstr>
      <vt:lpstr>Acrobat Document</vt:lpstr>
      <vt:lpstr>Image</vt:lpstr>
      <vt:lpstr>PowerPoint-presentasjon</vt:lpstr>
      <vt:lpstr>PowerPoint-presentasjon</vt:lpstr>
      <vt:lpstr>PowerPoint-presentasjon</vt:lpstr>
      <vt:lpstr>PowerPoint-presentasjon</vt:lpstr>
      <vt:lpstr>Leading expertise</vt:lpstr>
      <vt:lpstr>FOOD PRODUCTION</vt:lpstr>
      <vt:lpstr>NIBIO INTERNATIONALLY</vt:lpstr>
      <vt:lpstr>Svanhovd  a subarctic research station 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Skog og Landskap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NIBIO</dc:title>
  <dc:creator>@Ragnar V Pedersen</dc:creator>
  <cp:lastModifiedBy>LON</cp:lastModifiedBy>
  <cp:revision>145</cp:revision>
  <dcterms:created xsi:type="dcterms:W3CDTF">2015-02-09T19:48:57Z</dcterms:created>
  <dcterms:modified xsi:type="dcterms:W3CDTF">2016-01-12T06:45:59Z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0x0101003C08B156F4CB4AC0BAEB6C8446E34CE400E4C60EC171271C4C9F6A382CBC0FF6AF</vt:lpwstr>
  </property>
</Properties>
</file>