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3" r:id="rId4"/>
    <p:sldId id="271" r:id="rId5"/>
    <p:sldId id="259" r:id="rId6"/>
    <p:sldId id="272" r:id="rId7"/>
    <p:sldId id="269" r:id="rId8"/>
    <p:sldId id="260" r:id="rId9"/>
    <p:sldId id="261" r:id="rId10"/>
    <p:sldId id="270" r:id="rId11"/>
    <p:sldId id="265" r:id="rId12"/>
    <p:sldId id="266" r:id="rId13"/>
    <p:sldId id="268" r:id="rId14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6" autoAdjust="0"/>
    <p:restoredTop sz="94660"/>
  </p:normalViewPr>
  <p:slideViewPr>
    <p:cSldViewPr snapToGrid="0">
      <p:cViewPr>
        <p:scale>
          <a:sx n="66" d="100"/>
          <a:sy n="66" d="100"/>
        </p:scale>
        <p:origin x="-1650" y="-9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file:///E:\WORK\poster\tmp7C45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sk-SK"/>
  <c:chart>
    <c:autoTitleDeleted val="1"/>
    <c:plotArea>
      <c:layout>
        <c:manualLayout>
          <c:layoutTarget val="inner"/>
          <c:xMode val="edge"/>
          <c:yMode val="edge"/>
          <c:x val="0.17212633115992251"/>
          <c:y val="2.2120746763897321E-2"/>
          <c:w val="0.82449549699207103"/>
          <c:h val="0.65334148104495859"/>
        </c:manualLayout>
      </c:layout>
      <c:barChart>
        <c:barDir val="col"/>
        <c:grouping val="clustered"/>
        <c:ser>
          <c:idx val="0"/>
          <c:order val="0"/>
          <c:spPr>
            <a:solidFill>
              <a:schemeClr val="tx1"/>
            </a:solidFill>
            <a:ln>
              <a:solidFill>
                <a:schemeClr val="tx1"/>
              </a:solidFill>
            </a:ln>
            <a:effectLst/>
          </c:spPr>
          <c:dPt>
            <c:idx val="0"/>
            <c:spPr>
              <a:solidFill>
                <a:schemeClr val="accent6">
                  <a:lumMod val="75000"/>
                </a:schemeClr>
              </a:solidFill>
              <a:ln>
                <a:solidFill>
                  <a:schemeClr val="tx1"/>
                </a:solidFill>
              </a:ln>
              <a:effectLst/>
            </c:spPr>
          </c:dPt>
          <c:dPt>
            <c:idx val="1"/>
            <c:spPr>
              <a:solidFill>
                <a:schemeClr val="accent6">
                  <a:lumMod val="75000"/>
                </a:schemeClr>
              </a:solidFill>
              <a:ln>
                <a:solidFill>
                  <a:schemeClr val="tx1"/>
                </a:solidFill>
              </a:ln>
              <a:effectLst/>
            </c:spPr>
          </c:dPt>
          <c:dPt>
            <c:idx val="2"/>
            <c:spPr>
              <a:solidFill>
                <a:schemeClr val="accent6">
                  <a:lumMod val="75000"/>
                </a:schemeClr>
              </a:solidFill>
              <a:ln>
                <a:solidFill>
                  <a:schemeClr val="tx1"/>
                </a:solidFill>
              </a:ln>
              <a:effectLst/>
            </c:spPr>
          </c:dPt>
          <c:dPt>
            <c:idx val="3"/>
            <c:spPr>
              <a:solidFill>
                <a:schemeClr val="accent6">
                  <a:lumMod val="75000"/>
                </a:schemeClr>
              </a:solidFill>
              <a:ln>
                <a:solidFill>
                  <a:schemeClr val="tx1"/>
                </a:solidFill>
              </a:ln>
              <a:effectLst/>
            </c:spPr>
          </c:dPt>
          <c:dPt>
            <c:idx val="4"/>
            <c:spPr>
              <a:solidFill>
                <a:schemeClr val="accent6">
                  <a:lumMod val="75000"/>
                </a:schemeClr>
              </a:solidFill>
              <a:ln>
                <a:solidFill>
                  <a:schemeClr val="tx1"/>
                </a:solidFill>
              </a:ln>
              <a:effectLst/>
            </c:spPr>
          </c:dPt>
          <c:dPt>
            <c:idx val="5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  <a:effectLst/>
            </c:spPr>
          </c:dPt>
          <c:dPt>
            <c:idx val="6"/>
            <c:spPr>
              <a:solidFill>
                <a:schemeClr val="accent6">
                  <a:lumMod val="75000"/>
                </a:schemeClr>
              </a:solidFill>
              <a:ln>
                <a:solidFill>
                  <a:schemeClr val="tx1"/>
                </a:solidFill>
              </a:ln>
              <a:effectLst/>
            </c:spPr>
          </c:dPt>
          <c:dPt>
            <c:idx val="7"/>
            <c:spPr>
              <a:solidFill>
                <a:schemeClr val="accent6">
                  <a:lumMod val="75000"/>
                </a:schemeClr>
              </a:solidFill>
              <a:ln>
                <a:solidFill>
                  <a:schemeClr val="tx1"/>
                </a:solidFill>
              </a:ln>
              <a:effectLst/>
            </c:spPr>
          </c:dPt>
          <c:dPt>
            <c:idx val="8"/>
            <c:spPr>
              <a:solidFill>
                <a:schemeClr val="accent6">
                  <a:lumMod val="75000"/>
                </a:schemeClr>
              </a:solidFill>
              <a:ln>
                <a:solidFill>
                  <a:schemeClr val="tx1"/>
                </a:solidFill>
              </a:ln>
              <a:effectLst/>
            </c:spPr>
          </c:dPt>
          <c:dPt>
            <c:idx val="9"/>
            <c:spPr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  <a:effectLst/>
            </c:spPr>
          </c:dPt>
          <c:dPt>
            <c:idx val="10"/>
            <c:spPr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  <a:effectLst/>
            </c:spPr>
          </c:dPt>
          <c:dPt>
            <c:idx val="11"/>
            <c:spPr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  <a:effectLst/>
            </c:spPr>
          </c:dPt>
          <c:dPt>
            <c:idx val="12"/>
            <c:spPr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  <a:effectLst/>
            </c:spPr>
          </c:dPt>
          <c:dPt>
            <c:idx val="13"/>
            <c:spPr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  <a:effectLst/>
            </c:spPr>
          </c:dPt>
          <c:dPt>
            <c:idx val="14"/>
            <c:spPr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  <a:effectLst/>
            </c:spPr>
          </c:dPt>
          <c:dPt>
            <c:idx val="15"/>
            <c:spPr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  <a:effectLst/>
            </c:spPr>
          </c:dPt>
          <c:dPt>
            <c:idx val="16"/>
            <c:spPr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  <a:effectLst/>
            </c:spPr>
          </c:dPt>
          <c:dPt>
            <c:idx val="17"/>
            <c:spPr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  <a:effectLst/>
            </c:spPr>
          </c:dPt>
          <c:dPt>
            <c:idx val="18"/>
            <c:spPr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  <a:effectLst/>
            </c:spPr>
          </c:dPt>
          <c:dPt>
            <c:idx val="19"/>
            <c:spPr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  <a:effectLst/>
            </c:spPr>
          </c:dPt>
          <c:dPt>
            <c:idx val="20"/>
            <c:spPr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  <a:effectLst/>
            </c:spPr>
          </c:dPt>
          <c:dPt>
            <c:idx val="21"/>
            <c:spPr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  <a:effectLst/>
            </c:spPr>
          </c:dPt>
          <c:dPt>
            <c:idx val="22"/>
            <c:spPr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  <a:effectLst/>
            </c:spPr>
          </c:dPt>
          <c:cat>
            <c:strRef>
              <c:f>Sheet1!$A$2:$A$24</c:f>
              <c:strCache>
                <c:ptCount val="23"/>
                <c:pt idx="0">
                  <c:v>TANAP – Tatranský národný park</c:v>
                </c:pt>
                <c:pt idx="1">
                  <c:v>NAPANT –  Nízke Tatry</c:v>
                </c:pt>
                <c:pt idx="2">
                  <c:v>NAPASK –   Slovenský kras</c:v>
                </c:pt>
                <c:pt idx="3">
                  <c:v>NAPAVF – Veľká Fatra</c:v>
                </c:pt>
                <c:pt idx="4">
                  <c:v>NAPAMF – Malá Fatra</c:v>
                </c:pt>
                <c:pt idx="5">
                  <c:v>NAPAPO – Poloniny</c:v>
                </c:pt>
                <c:pt idx="6">
                  <c:v>NAPAMP – Muránska planina</c:v>
                </c:pt>
                <c:pt idx="7">
                  <c:v>NAPASR – Slovenský raj</c:v>
                </c:pt>
                <c:pt idx="8">
                  <c:v>PIENAP – Pieniny</c:v>
                </c:pt>
                <c:pt idx="9">
                  <c:v>CHKO Záhorie</c:v>
                </c:pt>
                <c:pt idx="10">
                  <c:v>CHKO Dunajské Luhy</c:v>
                </c:pt>
                <c:pt idx="11">
                  <c:v>CHKO Ponitrie</c:v>
                </c:pt>
                <c:pt idx="12">
                  <c:v>CHKO Malé Karpaty</c:v>
                </c:pt>
                <c:pt idx="13">
                  <c:v>CHKO Horná Orava</c:v>
                </c:pt>
                <c:pt idx="14">
                  <c:v>CHKO Štiavnické vrchy</c:v>
                </c:pt>
                <c:pt idx="15">
                  <c:v>CHKO Kysuce</c:v>
                </c:pt>
                <c:pt idx="16">
                  <c:v>CHKO Strážovské vrchy</c:v>
                </c:pt>
                <c:pt idx="17">
                  <c:v>CHKO Biele Karpaty</c:v>
                </c:pt>
                <c:pt idx="18">
                  <c:v>CHKO Cerová vrchovina</c:v>
                </c:pt>
                <c:pt idx="19">
                  <c:v>CHKO Poľana</c:v>
                </c:pt>
                <c:pt idx="20">
                  <c:v>CHKO Východné Karpaty</c:v>
                </c:pt>
                <c:pt idx="21">
                  <c:v>CHKO Vihorlat</c:v>
                </c:pt>
                <c:pt idx="22">
                  <c:v>CHKO Latorica</c:v>
                </c:pt>
              </c:strCache>
            </c:strRef>
          </c:cat>
          <c:val>
            <c:numRef>
              <c:f>Sheet1!$B$2:$B$24</c:f>
              <c:numCache>
                <c:formatCode>#,##0</c:formatCode>
                <c:ptCount val="23"/>
                <c:pt idx="0">
                  <c:v>106492000</c:v>
                </c:pt>
                <c:pt idx="1">
                  <c:v>78609500</c:v>
                </c:pt>
                <c:pt idx="2">
                  <c:v>35692000</c:v>
                </c:pt>
                <c:pt idx="3">
                  <c:v>24024000</c:v>
                </c:pt>
                <c:pt idx="4">
                  <c:v>18562500</c:v>
                </c:pt>
                <c:pt idx="5">
                  <c:v>9761000</c:v>
                </c:pt>
                <c:pt idx="6">
                  <c:v>8827500</c:v>
                </c:pt>
                <c:pt idx="7">
                  <c:v>5501200</c:v>
                </c:pt>
                <c:pt idx="8">
                  <c:v>4856000</c:v>
                </c:pt>
                <c:pt idx="9">
                  <c:v>30455400</c:v>
                </c:pt>
                <c:pt idx="10">
                  <c:v>25780100</c:v>
                </c:pt>
                <c:pt idx="11">
                  <c:v>24287100</c:v>
                </c:pt>
                <c:pt idx="12">
                  <c:v>20602700</c:v>
                </c:pt>
                <c:pt idx="13">
                  <c:v>16392800</c:v>
                </c:pt>
                <c:pt idx="14">
                  <c:v>15442300</c:v>
                </c:pt>
                <c:pt idx="15">
                  <c:v>10959200</c:v>
                </c:pt>
                <c:pt idx="16">
                  <c:v>10278600</c:v>
                </c:pt>
                <c:pt idx="17">
                  <c:v>7198300</c:v>
                </c:pt>
                <c:pt idx="18">
                  <c:v>8066700</c:v>
                </c:pt>
                <c:pt idx="19">
                  <c:v>5642500</c:v>
                </c:pt>
                <c:pt idx="20">
                  <c:v>5101300</c:v>
                </c:pt>
                <c:pt idx="21">
                  <c:v>4176000</c:v>
                </c:pt>
                <c:pt idx="22">
                  <c:v>3559700</c:v>
                </c:pt>
              </c:numCache>
            </c:numRef>
          </c:val>
        </c:ser>
        <c:dLbls/>
        <c:gapWidth val="219"/>
        <c:overlap val="-27"/>
        <c:axId val="62099840"/>
        <c:axId val="62101376"/>
      </c:barChart>
      <c:catAx>
        <c:axId val="6209984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k-SK"/>
          </a:p>
        </c:txPr>
        <c:crossAx val="62101376"/>
        <c:crosses val="autoZero"/>
        <c:auto val="1"/>
        <c:lblAlgn val="ctr"/>
        <c:lblOffset val="100"/>
      </c:catAx>
      <c:valAx>
        <c:axId val="6210137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k-SK"/>
          </a:p>
        </c:txPr>
        <c:crossAx val="62099840"/>
        <c:crosses val="autoZero"/>
        <c:crossBetween val="between"/>
        <c:dispUnits>
          <c:builtInUnit val="millions"/>
        </c:dispUnits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sk-SK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 smtClean="0"/>
              <a:t>Upravte štýl predlohy podnadpisov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43C20-7724-4A5F-BC57-3CC00DC7BA04}" type="datetimeFigureOut">
              <a:rPr lang="sk-SK" smtClean="0"/>
              <a:pPr/>
              <a:t>11.1.2016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C127F-7C77-46A5-9CE4-0C0380730EF0}" type="slidenum">
              <a:rPr lang="sk-SK" smtClean="0"/>
              <a:pPr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xmlns="" val="3315113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43C20-7724-4A5F-BC57-3CC00DC7BA04}" type="datetimeFigureOut">
              <a:rPr lang="sk-SK" smtClean="0"/>
              <a:pPr/>
              <a:t>11.1.2016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C127F-7C77-46A5-9CE4-0C0380730EF0}" type="slidenum">
              <a:rPr lang="sk-SK" smtClean="0"/>
              <a:pPr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xmlns="" val="2364274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43C20-7724-4A5F-BC57-3CC00DC7BA04}" type="datetimeFigureOut">
              <a:rPr lang="sk-SK" smtClean="0"/>
              <a:pPr/>
              <a:t>11.1.2016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C127F-7C77-46A5-9CE4-0C0380730EF0}" type="slidenum">
              <a:rPr lang="sk-SK" smtClean="0"/>
              <a:pPr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xmlns="" val="1520172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43C20-7724-4A5F-BC57-3CC00DC7BA04}" type="datetimeFigureOut">
              <a:rPr lang="sk-SK" smtClean="0"/>
              <a:pPr/>
              <a:t>11.1.2016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C127F-7C77-46A5-9CE4-0C0380730EF0}" type="slidenum">
              <a:rPr lang="sk-SK" smtClean="0"/>
              <a:pPr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xmlns="" val="4102084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43C20-7724-4A5F-BC57-3CC00DC7BA04}" type="datetimeFigureOut">
              <a:rPr lang="sk-SK" smtClean="0"/>
              <a:pPr/>
              <a:t>11.1.2016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C127F-7C77-46A5-9CE4-0C0380730EF0}" type="slidenum">
              <a:rPr lang="sk-SK" smtClean="0"/>
              <a:pPr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xmlns="" val="6179487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43C20-7724-4A5F-BC57-3CC00DC7BA04}" type="datetimeFigureOut">
              <a:rPr lang="sk-SK" smtClean="0"/>
              <a:pPr/>
              <a:t>11.1.2016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C127F-7C77-46A5-9CE4-0C0380730EF0}" type="slidenum">
              <a:rPr lang="sk-SK" smtClean="0"/>
              <a:pPr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xmlns="" val="3320018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43C20-7724-4A5F-BC57-3CC00DC7BA04}" type="datetimeFigureOut">
              <a:rPr lang="sk-SK" smtClean="0"/>
              <a:pPr/>
              <a:t>11.1.2016</a:t>
            </a:fld>
            <a:endParaRPr lang="sk-S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C127F-7C77-46A5-9CE4-0C0380730EF0}" type="slidenum">
              <a:rPr lang="sk-SK" smtClean="0"/>
              <a:pPr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xmlns="" val="1308666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43C20-7724-4A5F-BC57-3CC00DC7BA04}" type="datetimeFigureOut">
              <a:rPr lang="sk-SK" smtClean="0"/>
              <a:pPr/>
              <a:t>11.1.2016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C127F-7C77-46A5-9CE4-0C0380730EF0}" type="slidenum">
              <a:rPr lang="sk-SK" smtClean="0"/>
              <a:pPr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xmlns="" val="36761381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43C20-7724-4A5F-BC57-3CC00DC7BA04}" type="datetimeFigureOut">
              <a:rPr lang="sk-SK" smtClean="0"/>
              <a:pPr/>
              <a:t>11.1.2016</a:t>
            </a:fld>
            <a:endParaRPr lang="sk-S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C127F-7C77-46A5-9CE4-0C0380730EF0}" type="slidenum">
              <a:rPr lang="sk-SK" smtClean="0"/>
              <a:pPr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xmlns="" val="4160376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43C20-7724-4A5F-BC57-3CC00DC7BA04}" type="datetimeFigureOut">
              <a:rPr lang="sk-SK" smtClean="0"/>
              <a:pPr/>
              <a:t>11.1.2016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C127F-7C77-46A5-9CE4-0C0380730EF0}" type="slidenum">
              <a:rPr lang="sk-SK" smtClean="0"/>
              <a:pPr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xmlns="" val="2336657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k-SK" smtClean="0"/>
              <a:t>Ak chcete pridať obrázok, kliknite na ikonu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43C20-7724-4A5F-BC57-3CC00DC7BA04}" type="datetimeFigureOut">
              <a:rPr lang="sk-SK" smtClean="0"/>
              <a:pPr/>
              <a:t>11.1.2016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C127F-7C77-46A5-9CE4-0C0380730EF0}" type="slidenum">
              <a:rPr lang="sk-SK" smtClean="0"/>
              <a:pPr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xmlns="" val="3679612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743C20-7724-4A5F-BC57-3CC00DC7BA04}" type="datetimeFigureOut">
              <a:rPr lang="sk-SK" smtClean="0"/>
              <a:pPr/>
              <a:t>11.1.2016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CC127F-7C77-46A5-9CE4-0C0380730EF0}" type="slidenum">
              <a:rPr lang="sk-SK" smtClean="0"/>
              <a:pPr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xmlns="" val="1029013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pn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17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3" Type="http://schemas.openxmlformats.org/officeDocument/2006/relationships/image" Target="../media/image2.gif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image" Target="../media/image26.png"/><Relationship Id="rId16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5" Type="http://schemas.openxmlformats.org/officeDocument/2006/relationships/image" Target="../media/image38.jpeg"/><Relationship Id="rId10" Type="http://schemas.openxmlformats.org/officeDocument/2006/relationships/image" Target="../media/image33.png"/><Relationship Id="rId4" Type="http://schemas.openxmlformats.org/officeDocument/2006/relationships/image" Target="../media/image27.jpeg"/><Relationship Id="rId9" Type="http://schemas.openxmlformats.org/officeDocument/2006/relationships/image" Target="../media/image32.png"/><Relationship Id="rId14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604504" y="582555"/>
            <a:ext cx="7539496" cy="5250712"/>
          </a:xfrm>
        </p:spPr>
        <p:txBody>
          <a:bodyPr>
            <a:noAutofit/>
          </a:bodyPr>
          <a:lstStyle/>
          <a:p>
            <a:r>
              <a:rPr 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Výskumný ústav vysokohorskej </a:t>
            </a:r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biológie</a:t>
            </a:r>
            <a:r>
              <a:rPr lang="sk-SK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br>
              <a:rPr lang="sk-SK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sk-SK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sk-SK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sk-SK" sz="4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Institute</a:t>
            </a:r>
            <a:r>
              <a:rPr lang="sk-SK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of </a:t>
            </a:r>
            <a:r>
              <a:rPr lang="sk-SK" sz="4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High</a:t>
            </a:r>
            <a:r>
              <a:rPr lang="sk-SK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sk-SK" sz="4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Mountain</a:t>
            </a:r>
            <a:r>
              <a:rPr lang="sk-SK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sk-SK" sz="4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Biology</a:t>
            </a:r>
            <a:r>
              <a:rPr lang="sk-SK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sk-SK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sk-SK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Žilinská univerzita v </a:t>
            </a:r>
            <a:r>
              <a:rPr lang="en-US" sz="4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Žilin</a:t>
            </a:r>
            <a:r>
              <a:rPr lang="sk-SK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</a:t>
            </a:r>
            <a:br>
              <a:rPr lang="sk-SK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sk-SK" sz="4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University</a:t>
            </a:r>
            <a:r>
              <a:rPr lang="sk-SK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sk-SK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of Žilina</a:t>
            </a:r>
            <a:endParaRPr lang="sk-SK" sz="4800" dirty="0">
              <a:latin typeface="+mn-lt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464804" y="5917277"/>
            <a:ext cx="6282196" cy="911109"/>
          </a:xfrm>
        </p:spPr>
        <p:txBody>
          <a:bodyPr/>
          <a:lstStyle/>
          <a:p>
            <a:r>
              <a:rPr lang="sk-SK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Marián Janiga</a:t>
            </a:r>
            <a:endParaRPr lang="sk-SK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http://www.vuvb.uniza.sk/ihmb/images/zu.gif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5496" y="4869160"/>
            <a:ext cx="1944216" cy="1928214"/>
          </a:xfrm>
          <a:prstGeom prst="rect">
            <a:avLst/>
          </a:prstGeom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 descr="http://www.vuvb.uniza.sk/ihmb/images/ihmb.gif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36613" y="249427"/>
            <a:ext cx="2164072" cy="1541273"/>
          </a:xfrm>
          <a:prstGeom prst="rect">
            <a:avLst/>
          </a:prstGeom>
          <a:ln>
            <a:noFill/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9243017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obsahu 2"/>
          <p:cNvSpPr txBox="1">
            <a:spLocks/>
          </p:cNvSpPr>
          <p:nvPr/>
        </p:nvSpPr>
        <p:spPr>
          <a:xfrm>
            <a:off x="3560566" y="1191677"/>
            <a:ext cx="2457450" cy="4761338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sk-SK" sz="2600" b="1" dirty="0" smtClean="0"/>
              <a:t>CHKO Vihorlat</a:t>
            </a:r>
          </a:p>
          <a:p>
            <a:r>
              <a:rPr lang="sk-SK" sz="2200" dirty="0" smtClean="0"/>
              <a:t>36 % Jav </a:t>
            </a:r>
            <a:r>
              <a:rPr lang="sk-SK" sz="2200" dirty="0"/>
              <a:t>urbanizmu a vysídľovania </a:t>
            </a:r>
            <a:r>
              <a:rPr lang="sk-SK" sz="2200" dirty="0" smtClean="0"/>
              <a:t>vidieka</a:t>
            </a:r>
          </a:p>
          <a:p>
            <a:r>
              <a:rPr lang="sk-SK" sz="2200" dirty="0" smtClean="0"/>
              <a:t>16 % Jav </a:t>
            </a:r>
            <a:r>
              <a:rPr lang="sk-SK" sz="2200" dirty="0"/>
              <a:t>využitia extravilánov  v katastroch obcí a lesohospodárskej </a:t>
            </a:r>
            <a:r>
              <a:rPr lang="sk-SK" sz="2200" dirty="0" smtClean="0"/>
              <a:t>činnosti</a:t>
            </a:r>
          </a:p>
          <a:p>
            <a:r>
              <a:rPr lang="sk-SK" sz="2200" dirty="0" smtClean="0"/>
              <a:t>10 % Vinice</a:t>
            </a:r>
            <a:r>
              <a:rPr lang="sk-SK" sz="2200" dirty="0"/>
              <a:t>, lesy </a:t>
            </a:r>
            <a:r>
              <a:rPr lang="sk-SK" sz="2200" dirty="0" err="1"/>
              <a:t>versus</a:t>
            </a:r>
            <a:r>
              <a:rPr lang="sk-SK" sz="2200" dirty="0"/>
              <a:t> trávnaté </a:t>
            </a:r>
            <a:r>
              <a:rPr lang="sk-SK" sz="2200" dirty="0" smtClean="0"/>
              <a:t>porasty</a:t>
            </a:r>
          </a:p>
          <a:p>
            <a:r>
              <a:rPr lang="sk-SK" sz="2200" dirty="0" smtClean="0"/>
              <a:t>6 % Ochrana prírody</a:t>
            </a:r>
          </a:p>
          <a:p>
            <a:r>
              <a:rPr lang="sk-SK" sz="2200" dirty="0" smtClean="0"/>
              <a:t>5 % Ochrana prírody</a:t>
            </a:r>
            <a:endParaRPr lang="sk-SK" sz="2200" dirty="0"/>
          </a:p>
        </p:txBody>
      </p:sp>
      <p:sp>
        <p:nvSpPr>
          <p:cNvPr id="7" name="Zástupný symbol obsahu 2"/>
          <p:cNvSpPr txBox="1">
            <a:spLocks/>
          </p:cNvSpPr>
          <p:nvPr/>
        </p:nvSpPr>
        <p:spPr>
          <a:xfrm>
            <a:off x="753800" y="1211181"/>
            <a:ext cx="2457450" cy="4770862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sk-SK" sz="2600" b="1" dirty="0" smtClean="0"/>
              <a:t>NP Poloniny</a:t>
            </a:r>
          </a:p>
          <a:p>
            <a:r>
              <a:rPr lang="sk-SK" sz="2000" dirty="0"/>
              <a:t>42 </a:t>
            </a:r>
            <a:r>
              <a:rPr lang="sk-SK" sz="2000" dirty="0" smtClean="0"/>
              <a:t>% Jav </a:t>
            </a:r>
            <a:r>
              <a:rPr lang="sk-SK" sz="2200" dirty="0" smtClean="0"/>
              <a:t>urbanizmu a vysídľovania vidieka</a:t>
            </a:r>
          </a:p>
          <a:p>
            <a:r>
              <a:rPr lang="sk-SK" sz="2200" dirty="0" smtClean="0"/>
              <a:t>18 % Jav </a:t>
            </a:r>
            <a:r>
              <a:rPr lang="sk-SK" sz="2200" dirty="0"/>
              <a:t>využitia extravilánov  v katastroch obcí a lesohospodárskej </a:t>
            </a:r>
            <a:r>
              <a:rPr lang="sk-SK" sz="2200" dirty="0" smtClean="0"/>
              <a:t>činnosti</a:t>
            </a:r>
          </a:p>
          <a:p>
            <a:r>
              <a:rPr lang="sk-SK" sz="2200" dirty="0" smtClean="0"/>
              <a:t>8 % Lesná </a:t>
            </a:r>
            <a:r>
              <a:rPr lang="sk-SK" sz="2200" dirty="0" err="1" smtClean="0"/>
              <a:t>versus</a:t>
            </a:r>
            <a:r>
              <a:rPr lang="sk-SK" sz="2200" dirty="0" smtClean="0"/>
              <a:t> </a:t>
            </a:r>
            <a:r>
              <a:rPr lang="sk-SK" sz="2200" dirty="0"/>
              <a:t>poľnohospodárska </a:t>
            </a:r>
            <a:r>
              <a:rPr lang="sk-SK" sz="2200" dirty="0" smtClean="0"/>
              <a:t>pôda</a:t>
            </a:r>
          </a:p>
          <a:p>
            <a:r>
              <a:rPr lang="sk-SK" sz="2200" dirty="0" smtClean="0"/>
              <a:t>6 % Pomer pohlaví</a:t>
            </a:r>
          </a:p>
          <a:p>
            <a:r>
              <a:rPr lang="sk-SK" sz="2200" dirty="0" smtClean="0"/>
              <a:t>5 % Národný park </a:t>
            </a:r>
          </a:p>
          <a:p>
            <a:r>
              <a:rPr lang="sk-SK" sz="2200" dirty="0" smtClean="0"/>
              <a:t>4 </a:t>
            </a:r>
            <a:r>
              <a:rPr lang="sk-SK" sz="2200" dirty="0"/>
              <a:t>%</a:t>
            </a:r>
            <a:r>
              <a:rPr lang="sk-SK" sz="2200" dirty="0" smtClean="0"/>
              <a:t> NPR </a:t>
            </a:r>
            <a:r>
              <a:rPr lang="sk-SK" sz="2200" dirty="0"/>
              <a:t>a PR </a:t>
            </a:r>
            <a:endParaRPr lang="sk-SK" sz="2200" dirty="0" smtClean="0"/>
          </a:p>
          <a:p>
            <a:r>
              <a:rPr lang="sk-SK" sz="2200" dirty="0" smtClean="0"/>
              <a:t>3 % Mäkký </a:t>
            </a:r>
            <a:r>
              <a:rPr lang="sk-SK" sz="2200" dirty="0"/>
              <a:t>cestovný </a:t>
            </a:r>
            <a:r>
              <a:rPr lang="sk-SK" sz="2200" dirty="0" smtClean="0"/>
              <a:t>ruch</a:t>
            </a:r>
          </a:p>
        </p:txBody>
      </p:sp>
      <p:sp>
        <p:nvSpPr>
          <p:cNvPr id="8" name="Nadpis 1"/>
          <p:cNvSpPr txBox="1">
            <a:spLocks/>
          </p:cNvSpPr>
          <p:nvPr/>
        </p:nvSpPr>
        <p:spPr>
          <a:xfrm>
            <a:off x="628649" y="289735"/>
            <a:ext cx="8515351" cy="6127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Mnohorozmerná štatistická </a:t>
            </a:r>
            <a:r>
              <a:rPr lang="sk-SK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analytika lokálnych vzťahov</a:t>
            </a:r>
            <a:endParaRPr lang="sk-SK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3" name="Picture 4" descr="http://www.vuvb.uniza.sk/ihmb/images/ihmb.gif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6477508"/>
            <a:ext cx="433137" cy="308484"/>
          </a:xfrm>
          <a:prstGeom prst="rect">
            <a:avLst/>
          </a:prstGeom>
          <a:ln>
            <a:noFill/>
          </a:ln>
          <a:effectLst>
            <a:outerShdw blurRad="50800" dist="38100" dir="2700000" sx="108000" sy="108000" algn="tl" rotWithShape="0">
              <a:prstClr val="black">
                <a:alpha val="40000"/>
              </a:prstClr>
            </a:outerShdw>
          </a:effectLst>
        </p:spPr>
      </p:pic>
      <p:sp>
        <p:nvSpPr>
          <p:cNvPr id="64" name="Obdĺžnik 63"/>
          <p:cNvSpPr/>
          <p:nvPr/>
        </p:nvSpPr>
        <p:spPr>
          <a:xfrm>
            <a:off x="356937" y="6581001"/>
            <a:ext cx="37925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152400" dir="2700000" algn="tl" rotWithShape="0">
                    <a:prstClr val="black">
                      <a:alpha val="40000"/>
                    </a:prstClr>
                  </a:outerShdw>
                </a:effectLst>
              </a:rPr>
              <a:t>Institute of High Mountain Biology</a:t>
            </a:r>
            <a:endParaRPr lang="sk-SK" sz="12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1524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9" name="Obrázok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85737" y="3102787"/>
            <a:ext cx="2553463" cy="3414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99727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sum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4493" y="3392908"/>
            <a:ext cx="8592833" cy="3465091"/>
          </a:xfrm>
          <a:prstGeom prst="rect">
            <a:avLst/>
          </a:prstGeom>
        </p:spPr>
      </p:pic>
      <p:sp>
        <p:nvSpPr>
          <p:cNvPr id="5" name="Nadpis 1"/>
          <p:cNvSpPr>
            <a:spLocks noGrp="1"/>
          </p:cNvSpPr>
          <p:nvPr>
            <p:ph type="title"/>
          </p:nvPr>
        </p:nvSpPr>
        <p:spPr>
          <a:xfrm>
            <a:off x="595086" y="1175657"/>
            <a:ext cx="7692025" cy="812800"/>
          </a:xfrm>
        </p:spPr>
        <p:txBody>
          <a:bodyPr>
            <a:normAutofit fontScale="90000"/>
          </a:bodyPr>
          <a:lstStyle/>
          <a:p>
            <a:pPr algn="ctr"/>
            <a:r>
              <a:rPr lang="sk-SK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NP Poloniny - Substitúcia 45 % (Mondi) príjmov z lesníctva</a:t>
            </a:r>
            <a:endParaRPr lang="sk-SK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Nadpis 1"/>
          <p:cNvSpPr txBox="1">
            <a:spLocks/>
          </p:cNvSpPr>
          <p:nvPr/>
        </p:nvSpPr>
        <p:spPr>
          <a:xfrm>
            <a:off x="294493" y="2747136"/>
            <a:ext cx="7392405" cy="6127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Substitúcia 45 % </a:t>
            </a:r>
          </a:p>
          <a:p>
            <a:r>
              <a:rPr lang="sk-SK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príjmov z lesníctva turizmom</a:t>
            </a:r>
            <a:endParaRPr lang="sk-SK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" name="Rovná spojnica 8"/>
          <p:cNvCxnSpPr/>
          <p:nvPr/>
        </p:nvCxnSpPr>
        <p:spPr>
          <a:xfrm flipV="1">
            <a:off x="4408047" y="3403685"/>
            <a:ext cx="4334899" cy="8309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Šípka doľava 9"/>
          <p:cNvSpPr/>
          <p:nvPr/>
        </p:nvSpPr>
        <p:spPr>
          <a:xfrm rot="12382838">
            <a:off x="3666582" y="3586401"/>
            <a:ext cx="2530078" cy="561191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pic>
        <p:nvPicPr>
          <p:cNvPr id="13" name="Picture 4" descr="http://www.vuvb.uniza.sk/ihmb/images/ihmb.gif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6477508"/>
            <a:ext cx="433137" cy="308484"/>
          </a:xfrm>
          <a:prstGeom prst="rect">
            <a:avLst/>
          </a:prstGeom>
          <a:ln>
            <a:noFill/>
          </a:ln>
          <a:effectLst>
            <a:outerShdw blurRad="50800" dist="38100" dir="2700000" sx="108000" sy="108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Obdĺžnik 13"/>
          <p:cNvSpPr/>
          <p:nvPr/>
        </p:nvSpPr>
        <p:spPr>
          <a:xfrm>
            <a:off x="356937" y="6581001"/>
            <a:ext cx="37925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152400" dir="2700000" algn="tl" rotWithShape="0">
                    <a:prstClr val="black">
                      <a:alpha val="40000"/>
                    </a:prstClr>
                  </a:outerShdw>
                </a:effectLst>
              </a:rPr>
              <a:t>Institute of High Mountain Biology</a:t>
            </a:r>
            <a:endParaRPr lang="sk-SK" sz="12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1524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2653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turizmus.png"/>
          <p:cNvPicPr>
            <a:picLocks noChangeAspect="1"/>
          </p:cNvPicPr>
          <p:nvPr/>
        </p:nvPicPr>
        <p:blipFill rotWithShape="1">
          <a:blip r:embed="rId2" cstate="print"/>
          <a:srcRect b="45010"/>
          <a:stretch/>
        </p:blipFill>
        <p:spPr>
          <a:xfrm>
            <a:off x="141309" y="354579"/>
            <a:ext cx="9001156" cy="3182000"/>
          </a:xfrm>
          <a:prstGeom prst="rect">
            <a:avLst/>
          </a:prstGeom>
        </p:spPr>
      </p:pic>
      <p:sp>
        <p:nvSpPr>
          <p:cNvPr id="5" name="Nadpis 1"/>
          <p:cNvSpPr txBox="1">
            <a:spLocks/>
          </p:cNvSpPr>
          <p:nvPr/>
        </p:nvSpPr>
        <p:spPr>
          <a:xfrm>
            <a:off x="142844" y="354579"/>
            <a:ext cx="8999621" cy="56667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sk-SK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účasné </a:t>
            </a:r>
            <a:r>
              <a:rPr lang="sk-SK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tržby z CR / rok </a:t>
            </a:r>
            <a:r>
              <a:rPr lang="sk-SK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(2013)</a:t>
            </a:r>
            <a:endParaRPr lang="sk-SK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sk-SK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Obrázok 8" descr="turizmus.png"/>
          <p:cNvPicPr>
            <a:picLocks noChangeAspect="1"/>
          </p:cNvPicPr>
          <p:nvPr/>
        </p:nvPicPr>
        <p:blipFill rotWithShape="1">
          <a:blip r:embed="rId2" cstate="print"/>
          <a:srcRect t="53186"/>
          <a:stretch/>
        </p:blipFill>
        <p:spPr>
          <a:xfrm>
            <a:off x="141309" y="4149144"/>
            <a:ext cx="9001156" cy="2708856"/>
          </a:xfrm>
          <a:prstGeom prst="rect">
            <a:avLst/>
          </a:prstGeom>
        </p:spPr>
      </p:pic>
      <p:sp>
        <p:nvSpPr>
          <p:cNvPr id="6" name="Nadpis 1"/>
          <p:cNvSpPr txBox="1">
            <a:spLocks/>
          </p:cNvSpPr>
          <p:nvPr/>
        </p:nvSpPr>
        <p:spPr>
          <a:xfrm>
            <a:off x="144379" y="3544395"/>
            <a:ext cx="8999621" cy="70538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sk-SK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avrhované tržby </a:t>
            </a:r>
            <a:r>
              <a:rPr lang="sk-SK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 CR / rok </a:t>
            </a:r>
            <a:r>
              <a:rPr lang="sk-SK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pri modelovom  </a:t>
            </a:r>
            <a:r>
              <a:rPr lang="sk-SK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výpadku 45% tržieb v katastri obcí z </a:t>
            </a:r>
            <a:r>
              <a:rPr lang="sk-SK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lesoťažobnej</a:t>
            </a:r>
            <a:r>
              <a:rPr lang="sk-SK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k-SK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činnosti</a:t>
            </a:r>
            <a:endParaRPr lang="sk-SK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sk-SK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Obdĺžnik 1"/>
          <p:cNvSpPr/>
          <p:nvPr/>
        </p:nvSpPr>
        <p:spPr>
          <a:xfrm>
            <a:off x="1193074" y="3278500"/>
            <a:ext cx="348343" cy="2351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pic>
        <p:nvPicPr>
          <p:cNvPr id="7" name="Picture 4" descr="http://www.vuvb.uniza.sk/ihmb/images/ihmb.gif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6477508"/>
            <a:ext cx="433137" cy="308484"/>
          </a:xfrm>
          <a:prstGeom prst="rect">
            <a:avLst/>
          </a:prstGeom>
          <a:ln>
            <a:noFill/>
          </a:ln>
          <a:effectLst>
            <a:outerShdw blurRad="50800" dist="38100" dir="2700000" sx="108000" sy="108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Obdĺžnik 7"/>
          <p:cNvSpPr/>
          <p:nvPr/>
        </p:nvSpPr>
        <p:spPr>
          <a:xfrm>
            <a:off x="356937" y="6581001"/>
            <a:ext cx="37925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152400" dir="2700000" algn="tl" rotWithShape="0">
                    <a:prstClr val="black">
                      <a:alpha val="40000"/>
                    </a:prstClr>
                  </a:outerShdw>
                </a:effectLst>
              </a:rPr>
              <a:t>Institute of High Mountain Biology</a:t>
            </a:r>
            <a:endParaRPr lang="sk-SK" sz="12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1524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876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746458" y="2497041"/>
            <a:ext cx="7772400" cy="1839912"/>
          </a:xfrm>
        </p:spPr>
        <p:txBody>
          <a:bodyPr/>
          <a:lstStyle/>
          <a:p>
            <a:r>
              <a:rPr lang="sk-SK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Ďakujem za pozornosť</a:t>
            </a:r>
            <a:endParaRPr lang="sk-SK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16568" y="5843565"/>
            <a:ext cx="8832181" cy="521312"/>
          </a:xfrm>
        </p:spPr>
        <p:txBody>
          <a:bodyPr>
            <a:noAutofit/>
          </a:bodyPr>
          <a:lstStyle/>
          <a:p>
            <a:pPr algn="just"/>
            <a:r>
              <a:rPr lang="sk-SK" sz="1800" dirty="0" smtClean="0">
                <a:solidFill>
                  <a:schemeClr val="bg1">
                    <a:lumMod val="50000"/>
                  </a:schemeClr>
                </a:solidFill>
              </a:rPr>
              <a:t>Použitá literatúra: </a:t>
            </a:r>
            <a:r>
              <a:rPr lang="sk-SK" sz="1800" dirty="0">
                <a:solidFill>
                  <a:schemeClr val="bg1">
                    <a:lumMod val="50000"/>
                  </a:schemeClr>
                </a:solidFill>
              </a:rPr>
              <a:t>Janiga et al. 2012. Výnosy právnych subjektov podnikajúcich v chránených územiach Slovenskej republiky. </a:t>
            </a:r>
            <a:r>
              <a:rPr lang="sk-SK" sz="1800" dirty="0" err="1">
                <a:solidFill>
                  <a:schemeClr val="bg1">
                    <a:lumMod val="50000"/>
                  </a:schemeClr>
                </a:solidFill>
              </a:rPr>
              <a:t>Oecologia</a:t>
            </a:r>
            <a:r>
              <a:rPr lang="sk-SK" sz="1800" dirty="0">
                <a:solidFill>
                  <a:schemeClr val="bg1">
                    <a:lumMod val="50000"/>
                  </a:schemeClr>
                </a:solidFill>
              </a:rPr>
              <a:t> Montana. Vol.21 No. 2., p. </a:t>
            </a:r>
            <a:r>
              <a:rPr lang="sk-SK" sz="1800" dirty="0" smtClean="0">
                <a:solidFill>
                  <a:schemeClr val="bg1">
                    <a:lumMod val="50000"/>
                  </a:schemeClr>
                </a:solidFill>
              </a:rPr>
              <a:t>1-34</a:t>
            </a:r>
            <a:endParaRPr lang="sk-SK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5" name="Picture 4" descr="http://www.vuvb.uniza.sk/ihmb/images/ihmb.gif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6477508"/>
            <a:ext cx="433137" cy="308484"/>
          </a:xfrm>
          <a:prstGeom prst="rect">
            <a:avLst/>
          </a:prstGeom>
          <a:ln>
            <a:noFill/>
          </a:ln>
          <a:effectLst>
            <a:outerShdw blurRad="50800" dist="38100" dir="2700000" sx="108000" sy="108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Obdĺžnik 5"/>
          <p:cNvSpPr/>
          <p:nvPr/>
        </p:nvSpPr>
        <p:spPr>
          <a:xfrm>
            <a:off x="356937" y="6581001"/>
            <a:ext cx="37925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152400" dir="2700000" algn="tl" rotWithShape="0">
                    <a:prstClr val="black">
                      <a:alpha val="40000"/>
                    </a:prstClr>
                  </a:outerShdw>
                </a:effectLst>
              </a:rPr>
              <a:t>Institute of High Mountain Biology</a:t>
            </a:r>
            <a:endParaRPr lang="sk-SK" sz="12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1524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11" name="Picture 2" descr="http://www.vuvb.uniza.sk/ihmb/images/zu.gif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281491" y="230707"/>
            <a:ext cx="2621209" cy="2599634"/>
          </a:xfrm>
          <a:prstGeom prst="rect">
            <a:avLst/>
          </a:prstGeom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4" descr="http://www.vuvb.uniza.sk/ihmb/images/ihmb.gif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16568" y="801066"/>
            <a:ext cx="2849267" cy="2029275"/>
          </a:xfrm>
          <a:prstGeom prst="rect">
            <a:avLst/>
          </a:prstGeom>
          <a:ln>
            <a:noFill/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5196540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mojabystrica.sk/prilohy/logo_405302_134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1130"/>
          <a:stretch/>
        </p:blipFill>
        <p:spPr bwMode="auto">
          <a:xfrm>
            <a:off x="0" y="0"/>
            <a:ext cx="915687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921131" y="1"/>
            <a:ext cx="6235746" cy="933022"/>
          </a:xfrm>
        </p:spPr>
        <p:txBody>
          <a:bodyPr/>
          <a:lstStyle/>
          <a:p>
            <a:r>
              <a:rPr lang="sk-SK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Žilinská univerzita v Žiline</a:t>
            </a:r>
          </a:p>
        </p:txBody>
      </p:sp>
      <p:pic>
        <p:nvPicPr>
          <p:cNvPr id="11" name="Picture 4" descr="http://www.vuvb.uniza.sk/ihmb/images/ihmb.gif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6477508"/>
            <a:ext cx="433137" cy="308484"/>
          </a:xfrm>
          <a:prstGeom prst="rect">
            <a:avLst/>
          </a:prstGeom>
          <a:ln>
            <a:noFill/>
          </a:ln>
          <a:effectLst>
            <a:outerShdw blurRad="50800" dist="38100" dir="2700000" sx="108000" sy="108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Obdĺžnik 11"/>
          <p:cNvSpPr/>
          <p:nvPr/>
        </p:nvSpPr>
        <p:spPr>
          <a:xfrm>
            <a:off x="356937" y="6581001"/>
            <a:ext cx="37925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152400" dir="2700000" algn="tl" rotWithShape="0">
                    <a:prstClr val="black">
                      <a:alpha val="40000"/>
                    </a:prstClr>
                  </a:outerShdw>
                </a:effectLst>
              </a:rPr>
              <a:t>Institute of High Mountain Biology</a:t>
            </a:r>
            <a:endParaRPr lang="sk-SK" sz="12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1524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Zástupný symbol obsahu 2"/>
          <p:cNvSpPr txBox="1">
            <a:spLocks/>
          </p:cNvSpPr>
          <p:nvPr/>
        </p:nvSpPr>
        <p:spPr>
          <a:xfrm>
            <a:off x="251137" y="933022"/>
            <a:ext cx="8654603" cy="139805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 Fakúlt   / </a:t>
            </a:r>
            <a:r>
              <a:rPr lang="sk-SK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Faculties</a:t>
            </a:r>
            <a:endParaRPr lang="sk-SK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sk-SK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 </a:t>
            </a:r>
            <a:r>
              <a:rPr lang="sk-SK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111 </a:t>
            </a:r>
            <a:r>
              <a:rPr lang="sk-SK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študentov / </a:t>
            </a:r>
            <a:r>
              <a:rPr lang="sk-SK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students</a:t>
            </a:r>
            <a:endParaRPr lang="sk-SK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sk-SK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231 </a:t>
            </a:r>
            <a:r>
              <a:rPr lang="sk-SK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študijných programov / study </a:t>
            </a:r>
            <a:r>
              <a:rPr lang="sk-SK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programs</a:t>
            </a:r>
            <a:endParaRPr lang="sk-SK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endParaRPr lang="sk-SK" dirty="0" smtClean="0">
              <a:solidFill>
                <a:schemeClr val="bg1"/>
              </a:solidFill>
            </a:endParaRPr>
          </a:p>
          <a:p>
            <a:pPr lvl="1"/>
            <a:endParaRPr lang="sk-SK" dirty="0">
              <a:solidFill>
                <a:schemeClr val="bg1"/>
              </a:solidFill>
            </a:endParaRPr>
          </a:p>
          <a:p>
            <a:pPr lvl="1"/>
            <a:endParaRPr lang="sk-SK" dirty="0" smtClean="0">
              <a:solidFill>
                <a:schemeClr val="bg1"/>
              </a:solidFill>
            </a:endParaRPr>
          </a:p>
          <a:p>
            <a:pPr lvl="1"/>
            <a:endParaRPr lang="sk-SK" dirty="0">
              <a:solidFill>
                <a:schemeClr val="bg1"/>
              </a:solidFill>
            </a:endParaRPr>
          </a:p>
          <a:p>
            <a:pPr lvl="1"/>
            <a:endParaRPr lang="sk-SK" dirty="0" smtClean="0">
              <a:solidFill>
                <a:schemeClr val="bg1"/>
              </a:solidFill>
            </a:endParaRPr>
          </a:p>
          <a:p>
            <a:pPr lvl="1"/>
            <a:endParaRPr lang="sk-SK" dirty="0" smtClean="0">
              <a:solidFill>
                <a:schemeClr val="bg1"/>
              </a:solidFill>
            </a:endParaRPr>
          </a:p>
          <a:p>
            <a:pPr lvl="1"/>
            <a:endParaRPr lang="sk-SK" dirty="0">
              <a:solidFill>
                <a:schemeClr val="bg1"/>
              </a:solidFill>
            </a:endParaRPr>
          </a:p>
          <a:p>
            <a:pPr marL="457200" lvl="1" indent="0">
              <a:buNone/>
            </a:pPr>
            <a:endParaRPr lang="sk-SK" dirty="0" smtClean="0">
              <a:solidFill>
                <a:schemeClr val="bg1"/>
              </a:solidFill>
            </a:endParaRPr>
          </a:p>
        </p:txBody>
      </p:sp>
      <p:sp>
        <p:nvSpPr>
          <p:cNvPr id="8" name="Zástupný symbol obsahu 2"/>
          <p:cNvSpPr txBox="1">
            <a:spLocks/>
          </p:cNvSpPr>
          <p:nvPr/>
        </p:nvSpPr>
        <p:spPr>
          <a:xfrm>
            <a:off x="251138" y="4906851"/>
            <a:ext cx="7051184" cy="195114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Ústavy a centrá / </a:t>
            </a:r>
            <a:r>
              <a:rPr lang="sk-SK" sz="3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sk-SK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nstitutes</a:t>
            </a:r>
            <a:r>
              <a:rPr lang="sk-SK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lvl="1"/>
            <a:r>
              <a:rPr lang="sk-SK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Ústav </a:t>
            </a:r>
            <a:r>
              <a:rPr lang="sk-SK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znaleckého výskumu a </a:t>
            </a:r>
            <a:r>
              <a:rPr lang="sk-SK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vzdelávania</a:t>
            </a:r>
          </a:p>
          <a:p>
            <a:pPr lvl="1"/>
            <a:r>
              <a:rPr lang="sk-SK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Výskumný ústav vysokohorskej </a:t>
            </a:r>
            <a:r>
              <a:rPr lang="sk-SK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biológie</a:t>
            </a:r>
          </a:p>
          <a:p>
            <a:pPr lvl="1"/>
            <a:r>
              <a:rPr lang="sk-SK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CETRA - Ústav dopravy </a:t>
            </a:r>
            <a:endParaRPr lang="sk-SK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sk-SK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Ústav informačných a komunikačných technológií </a:t>
            </a:r>
          </a:p>
          <a:p>
            <a:pPr lvl="1"/>
            <a:endParaRPr lang="sk-SK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endParaRPr lang="sk-SK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79160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0" y="932131"/>
            <a:ext cx="7365866" cy="5925869"/>
          </a:xfrm>
        </p:spPr>
        <p:txBody>
          <a:bodyPr>
            <a:normAutofit/>
          </a:bodyPr>
          <a:lstStyle/>
          <a:p>
            <a:r>
              <a:rPr lang="sk-SK" b="1" dirty="0" smtClean="0"/>
              <a:t>Botany</a:t>
            </a:r>
            <a:endParaRPr lang="sk-SK" b="1" dirty="0" smtClean="0"/>
          </a:p>
          <a:p>
            <a:pPr lvl="1"/>
            <a:endParaRPr lang="sk-SK" dirty="0" smtClean="0"/>
          </a:p>
          <a:p>
            <a:pPr marL="0" indent="0">
              <a:buNone/>
            </a:pPr>
            <a:endParaRPr lang="sk-SK" dirty="0" smtClean="0"/>
          </a:p>
          <a:p>
            <a:r>
              <a:rPr lang="sk-SK" b="1" dirty="0" err="1" smtClean="0"/>
              <a:t>Zoology</a:t>
            </a:r>
            <a:endParaRPr lang="sk-SK" b="1" dirty="0" smtClean="0"/>
          </a:p>
          <a:p>
            <a:endParaRPr lang="sk-SK" b="1" dirty="0" smtClean="0"/>
          </a:p>
          <a:p>
            <a:endParaRPr lang="sk-SK" b="1" dirty="0" smtClean="0"/>
          </a:p>
          <a:p>
            <a:endParaRPr lang="sk-SK" b="1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k-SK" b="1" dirty="0" err="1" smtClean="0"/>
              <a:t>Molecular</a:t>
            </a:r>
            <a:r>
              <a:rPr lang="sk-SK" b="1" dirty="0" smtClean="0"/>
              <a:t> </a:t>
            </a:r>
            <a:r>
              <a:rPr lang="sk-SK" b="1" dirty="0" err="1" smtClean="0"/>
              <a:t>biology</a:t>
            </a:r>
            <a:r>
              <a:rPr lang="sk-SK" b="1" dirty="0" smtClean="0"/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sk-SK" b="1" dirty="0" smtClean="0"/>
              <a:t>and </a:t>
            </a:r>
            <a:r>
              <a:rPr lang="sk-SK" b="1" dirty="0" err="1" smtClean="0"/>
              <a:t>microbiology</a:t>
            </a:r>
            <a:r>
              <a:rPr lang="sk-SK" b="1" dirty="0" smtClean="0"/>
              <a:t> </a:t>
            </a:r>
            <a:r>
              <a:rPr lang="sk-SK" dirty="0" smtClean="0"/>
              <a:t> </a:t>
            </a:r>
          </a:p>
          <a:p>
            <a:endParaRPr lang="sk-SK" b="1" dirty="0" smtClean="0"/>
          </a:p>
          <a:p>
            <a:r>
              <a:rPr lang="sk-SK" b="1" dirty="0" err="1" smtClean="0"/>
              <a:t>Bioinformatics</a:t>
            </a:r>
            <a:endParaRPr lang="sk-SK" dirty="0"/>
          </a:p>
        </p:txBody>
      </p:sp>
      <p:sp>
        <p:nvSpPr>
          <p:cNvPr id="5" name="Nadpis 1"/>
          <p:cNvSpPr txBox="1">
            <a:spLocks/>
          </p:cNvSpPr>
          <p:nvPr/>
        </p:nvSpPr>
        <p:spPr>
          <a:xfrm>
            <a:off x="115910" y="0"/>
            <a:ext cx="7886700" cy="9401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IHMB - </a:t>
            </a:r>
            <a:r>
              <a:rPr lang="sk-SK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division</a:t>
            </a:r>
            <a:endParaRPr lang="sk-SK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8" name="Picture 4" descr="http://www.vuvb.uniza.sk/ihmb/images/ihmb.gif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6477508"/>
            <a:ext cx="433137" cy="308484"/>
          </a:xfrm>
          <a:prstGeom prst="rect">
            <a:avLst/>
          </a:prstGeom>
          <a:ln>
            <a:noFill/>
          </a:ln>
          <a:effectLst>
            <a:outerShdw blurRad="50800" dist="38100" dir="2700000" sx="108000" sy="108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Obdĺžnik 8"/>
          <p:cNvSpPr/>
          <p:nvPr/>
        </p:nvSpPr>
        <p:spPr>
          <a:xfrm>
            <a:off x="356937" y="6581001"/>
            <a:ext cx="37925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152400" dir="2700000" algn="tl" rotWithShape="0">
                    <a:prstClr val="black">
                      <a:alpha val="40000"/>
                    </a:prstClr>
                  </a:outerShdw>
                </a:effectLst>
              </a:rPr>
              <a:t>Institute of High Mountain Biology</a:t>
            </a:r>
            <a:endParaRPr lang="sk-SK" sz="12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1524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4" name="Obrázo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17388" y="0"/>
            <a:ext cx="2933700" cy="2200275"/>
          </a:xfrm>
          <a:prstGeom prst="rect">
            <a:avLst/>
          </a:prstGeom>
        </p:spPr>
      </p:pic>
      <p:pic>
        <p:nvPicPr>
          <p:cNvPr id="6" name="Obrázo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49479" y="668004"/>
            <a:ext cx="2058647" cy="1543985"/>
          </a:xfrm>
          <a:prstGeom prst="rect">
            <a:avLst/>
          </a:prstGeom>
        </p:spPr>
      </p:pic>
      <p:pic>
        <p:nvPicPr>
          <p:cNvPr id="10" name="Obrázok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3000" y="2199967"/>
            <a:ext cx="2937350" cy="1958234"/>
          </a:xfrm>
          <a:prstGeom prst="rect">
            <a:avLst/>
          </a:prstGeom>
        </p:spPr>
      </p:pic>
      <p:pic>
        <p:nvPicPr>
          <p:cNvPr id="11" name="Obrázok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38286" y="2211990"/>
            <a:ext cx="2891325" cy="1927549"/>
          </a:xfrm>
          <a:prstGeom prst="rect">
            <a:avLst/>
          </a:prstGeom>
        </p:spPr>
      </p:pic>
      <p:pic>
        <p:nvPicPr>
          <p:cNvPr id="7" name="Obrázok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54624" y="2726794"/>
            <a:ext cx="1883662" cy="1412746"/>
          </a:xfrm>
          <a:prstGeom prst="rect">
            <a:avLst/>
          </a:prstGeom>
        </p:spPr>
      </p:pic>
      <p:pic>
        <p:nvPicPr>
          <p:cNvPr id="15" name="Obrázok 1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1776"/>
          <a:stretch/>
        </p:blipFill>
        <p:spPr>
          <a:xfrm>
            <a:off x="3125354" y="4139539"/>
            <a:ext cx="6033160" cy="1695784"/>
          </a:xfrm>
          <a:prstGeom prst="rect">
            <a:avLst/>
          </a:prstGeom>
        </p:spPr>
      </p:pic>
      <p:pic>
        <p:nvPicPr>
          <p:cNvPr id="20" name="Obrázok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75798" y="5733419"/>
            <a:ext cx="3322459" cy="1149278"/>
          </a:xfrm>
          <a:prstGeom prst="rect">
            <a:avLst/>
          </a:prstGeom>
        </p:spPr>
      </p:pic>
      <p:pic>
        <p:nvPicPr>
          <p:cNvPr id="16" name="Obrázok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28811" y="5490430"/>
            <a:ext cx="1934222" cy="1367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729392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vuvb.uniza.sk/ihmb/research/produkt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273800" cy="6859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bdĺžnik 3"/>
          <p:cNvSpPr/>
          <p:nvPr/>
        </p:nvSpPr>
        <p:spPr>
          <a:xfrm>
            <a:off x="6273800" y="0"/>
            <a:ext cx="2870200" cy="772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sk-SK" sz="1600" dirty="0" err="1">
                <a:solidFill>
                  <a:srgbClr val="000000"/>
                </a:solidFill>
              </a:rPr>
              <a:t>Infrared</a:t>
            </a:r>
            <a:r>
              <a:rPr lang="sk-SK" sz="1600" dirty="0">
                <a:solidFill>
                  <a:srgbClr val="000000"/>
                </a:solidFill>
              </a:rPr>
              <a:t> </a:t>
            </a:r>
            <a:r>
              <a:rPr lang="sk-SK" sz="1600" dirty="0" err="1">
                <a:solidFill>
                  <a:srgbClr val="000000"/>
                </a:solidFill>
              </a:rPr>
              <a:t>thermal</a:t>
            </a:r>
            <a:r>
              <a:rPr lang="sk-SK" sz="1600" dirty="0">
                <a:solidFill>
                  <a:srgbClr val="000000"/>
                </a:solidFill>
              </a:rPr>
              <a:t> </a:t>
            </a:r>
            <a:r>
              <a:rPr lang="sk-SK" sz="1600" dirty="0" err="1">
                <a:solidFill>
                  <a:srgbClr val="000000"/>
                </a:solidFill>
              </a:rPr>
              <a:t>imaging</a:t>
            </a:r>
            <a:r>
              <a:rPr lang="sk-SK" sz="1600" dirty="0">
                <a:solidFill>
                  <a:srgbClr val="000000"/>
                </a:solidFill>
              </a:rPr>
              <a:t> </a:t>
            </a:r>
            <a:r>
              <a:rPr lang="sk-SK" sz="1600" dirty="0" err="1">
                <a:solidFill>
                  <a:srgbClr val="000000"/>
                </a:solidFill>
              </a:rPr>
              <a:t>systems</a:t>
            </a:r>
            <a:r>
              <a:rPr lang="sk-SK" sz="1600" dirty="0">
                <a:solidFill>
                  <a:srgbClr val="000000"/>
                </a:solidFill>
              </a:rPr>
              <a:t> - </a:t>
            </a:r>
            <a:r>
              <a:rPr lang="sk-SK" sz="1600" dirty="0" err="1">
                <a:solidFill>
                  <a:srgbClr val="000000"/>
                </a:solidFill>
              </a:rPr>
              <a:t>analyses</a:t>
            </a:r>
            <a:r>
              <a:rPr lang="sk-SK" sz="1600" dirty="0">
                <a:solidFill>
                  <a:srgbClr val="000000"/>
                </a:solidFill>
              </a:rPr>
              <a:t> of </a:t>
            </a:r>
            <a:r>
              <a:rPr lang="sk-SK" sz="1600" dirty="0" err="1">
                <a:solidFill>
                  <a:srgbClr val="000000"/>
                </a:solidFill>
              </a:rPr>
              <a:t>thermal</a:t>
            </a:r>
            <a:r>
              <a:rPr lang="sk-SK" sz="1600" dirty="0">
                <a:solidFill>
                  <a:srgbClr val="000000"/>
                </a:solidFill>
              </a:rPr>
              <a:t> </a:t>
            </a:r>
            <a:r>
              <a:rPr lang="sk-SK" sz="1600" dirty="0" err="1">
                <a:solidFill>
                  <a:srgbClr val="000000"/>
                </a:solidFill>
              </a:rPr>
              <a:t>differences</a:t>
            </a:r>
            <a:r>
              <a:rPr lang="sk-SK" sz="1600" dirty="0">
                <a:solidFill>
                  <a:srgbClr val="000000"/>
                </a:solidFill>
              </a:rPr>
              <a:t> in </a:t>
            </a:r>
            <a:r>
              <a:rPr lang="sk-SK" sz="1600" dirty="0" err="1">
                <a:solidFill>
                  <a:srgbClr val="000000"/>
                </a:solidFill>
              </a:rPr>
              <a:t>the</a:t>
            </a:r>
            <a:r>
              <a:rPr lang="sk-SK" sz="1600" dirty="0">
                <a:solidFill>
                  <a:srgbClr val="000000"/>
                </a:solidFill>
              </a:rPr>
              <a:t> </a:t>
            </a:r>
            <a:r>
              <a:rPr lang="sk-SK" sz="1600" dirty="0" err="1">
                <a:solidFill>
                  <a:srgbClr val="000000"/>
                </a:solidFill>
              </a:rPr>
              <a:t>alpine</a:t>
            </a:r>
            <a:r>
              <a:rPr lang="sk-SK" sz="1600" dirty="0">
                <a:solidFill>
                  <a:srgbClr val="000000"/>
                </a:solidFill>
              </a:rPr>
              <a:t> </a:t>
            </a:r>
            <a:r>
              <a:rPr lang="sk-SK" sz="1600" dirty="0" err="1">
                <a:solidFill>
                  <a:srgbClr val="000000"/>
                </a:solidFill>
              </a:rPr>
              <a:t>environment</a:t>
            </a:r>
            <a:endParaRPr lang="sk-SK" sz="1600" dirty="0">
              <a:solidFill>
                <a:srgbClr val="00000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sk-SK" sz="1600" dirty="0" err="1" smtClean="0">
                <a:solidFill>
                  <a:srgbClr val="000000"/>
                </a:solidFill>
              </a:rPr>
              <a:t>Analyses</a:t>
            </a:r>
            <a:r>
              <a:rPr lang="sk-SK" sz="1600" dirty="0" smtClean="0">
                <a:solidFill>
                  <a:srgbClr val="000000"/>
                </a:solidFill>
              </a:rPr>
              <a:t> </a:t>
            </a:r>
            <a:r>
              <a:rPr lang="sk-SK" sz="1600" dirty="0">
                <a:solidFill>
                  <a:srgbClr val="000000"/>
                </a:solidFill>
              </a:rPr>
              <a:t>of </a:t>
            </a:r>
            <a:r>
              <a:rPr lang="sk-SK" sz="1600" dirty="0" err="1">
                <a:solidFill>
                  <a:srgbClr val="000000"/>
                </a:solidFill>
              </a:rPr>
              <a:t>water</a:t>
            </a:r>
            <a:r>
              <a:rPr lang="sk-SK" sz="1600" dirty="0">
                <a:solidFill>
                  <a:srgbClr val="000000"/>
                </a:solidFill>
              </a:rPr>
              <a:t> </a:t>
            </a:r>
            <a:r>
              <a:rPr lang="sk-SK" sz="1600" dirty="0" err="1">
                <a:solidFill>
                  <a:srgbClr val="000000"/>
                </a:solidFill>
              </a:rPr>
              <a:t>chemism</a:t>
            </a:r>
            <a:r>
              <a:rPr lang="sk-SK" sz="1600" dirty="0">
                <a:solidFill>
                  <a:srgbClr val="000000"/>
                </a:solidFill>
              </a:rPr>
              <a:t> - </a:t>
            </a:r>
            <a:r>
              <a:rPr lang="sk-SK" sz="1600" dirty="0" err="1">
                <a:solidFill>
                  <a:srgbClr val="000000"/>
                </a:solidFill>
              </a:rPr>
              <a:t>alpine</a:t>
            </a:r>
            <a:r>
              <a:rPr lang="sk-SK" sz="1600" dirty="0">
                <a:solidFill>
                  <a:srgbClr val="000000"/>
                </a:solidFill>
              </a:rPr>
              <a:t> </a:t>
            </a:r>
            <a:r>
              <a:rPr lang="sk-SK" sz="1600" dirty="0" err="1">
                <a:solidFill>
                  <a:srgbClr val="000000"/>
                </a:solidFill>
              </a:rPr>
              <a:t>lakes</a:t>
            </a:r>
            <a:r>
              <a:rPr lang="sk-SK" sz="1600" dirty="0">
                <a:solidFill>
                  <a:srgbClr val="000000"/>
                </a:solidFill>
              </a:rPr>
              <a:t> and </a:t>
            </a:r>
            <a:r>
              <a:rPr lang="sk-SK" sz="1600" dirty="0" err="1">
                <a:solidFill>
                  <a:srgbClr val="000000"/>
                </a:solidFill>
              </a:rPr>
              <a:t>streams</a:t>
            </a:r>
            <a:endParaRPr lang="sk-SK" sz="1600" dirty="0">
              <a:solidFill>
                <a:srgbClr val="00000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sk-SK" sz="1600" dirty="0" err="1" smtClean="0">
                <a:solidFill>
                  <a:srgbClr val="000000"/>
                </a:solidFill>
              </a:rPr>
              <a:t>A</a:t>
            </a:r>
            <a:r>
              <a:rPr lang="sk-SK" sz="1600" dirty="0" err="1" smtClean="0">
                <a:solidFill>
                  <a:srgbClr val="000000"/>
                </a:solidFill>
              </a:rPr>
              <a:t>tomic</a:t>
            </a:r>
            <a:r>
              <a:rPr lang="sk-SK" sz="1600" dirty="0" smtClean="0">
                <a:solidFill>
                  <a:srgbClr val="000000"/>
                </a:solidFill>
              </a:rPr>
              <a:t> </a:t>
            </a:r>
            <a:r>
              <a:rPr lang="sk-SK" sz="1600" dirty="0" err="1">
                <a:solidFill>
                  <a:srgbClr val="000000"/>
                </a:solidFill>
              </a:rPr>
              <a:t>absorption</a:t>
            </a:r>
            <a:r>
              <a:rPr lang="sk-SK" sz="1600" dirty="0">
                <a:solidFill>
                  <a:srgbClr val="000000"/>
                </a:solidFill>
              </a:rPr>
              <a:t> </a:t>
            </a:r>
            <a:r>
              <a:rPr lang="sk-SK" sz="1600" dirty="0" err="1" smtClean="0">
                <a:solidFill>
                  <a:srgbClr val="000000"/>
                </a:solidFill>
              </a:rPr>
              <a:t>spectroscopy</a:t>
            </a:r>
            <a:r>
              <a:rPr lang="sk-SK" sz="1600" dirty="0" smtClean="0">
                <a:solidFill>
                  <a:srgbClr val="000000"/>
                </a:solidFill>
              </a:rPr>
              <a:t> - </a:t>
            </a:r>
            <a:r>
              <a:rPr lang="sk-SK" sz="1600" dirty="0" err="1" smtClean="0">
                <a:solidFill>
                  <a:srgbClr val="000000"/>
                </a:solidFill>
              </a:rPr>
              <a:t>metals</a:t>
            </a:r>
            <a:endParaRPr lang="sk-SK" sz="1600" dirty="0">
              <a:solidFill>
                <a:srgbClr val="00000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sk-SK" sz="1600" b="1" dirty="0" err="1">
                <a:solidFill>
                  <a:srgbClr val="000000"/>
                </a:solidFill>
              </a:rPr>
              <a:t>Field</a:t>
            </a:r>
            <a:r>
              <a:rPr lang="sk-SK" sz="1600" b="1" dirty="0">
                <a:solidFill>
                  <a:srgbClr val="000000"/>
                </a:solidFill>
              </a:rPr>
              <a:t> </a:t>
            </a:r>
            <a:r>
              <a:rPr lang="sk-SK" sz="1600" b="1" dirty="0" err="1">
                <a:solidFill>
                  <a:srgbClr val="000000"/>
                </a:solidFill>
              </a:rPr>
              <a:t>determination</a:t>
            </a:r>
            <a:r>
              <a:rPr lang="sk-SK" sz="1600" b="1" dirty="0">
                <a:solidFill>
                  <a:srgbClr val="000000"/>
                </a:solidFill>
              </a:rPr>
              <a:t> of </a:t>
            </a:r>
            <a:r>
              <a:rPr lang="sk-SK" sz="1600" b="1" dirty="0" err="1">
                <a:solidFill>
                  <a:srgbClr val="000000"/>
                </a:solidFill>
              </a:rPr>
              <a:t>chemical</a:t>
            </a:r>
            <a:r>
              <a:rPr lang="sk-SK" sz="1600" b="1" dirty="0">
                <a:solidFill>
                  <a:srgbClr val="000000"/>
                </a:solidFill>
              </a:rPr>
              <a:t> </a:t>
            </a:r>
            <a:r>
              <a:rPr lang="sk-SK" sz="1600" b="1" dirty="0" err="1" smtClean="0">
                <a:solidFill>
                  <a:srgbClr val="000000"/>
                </a:solidFill>
              </a:rPr>
              <a:t>elements</a:t>
            </a:r>
            <a:r>
              <a:rPr lang="sk-SK" sz="1600" b="1" dirty="0" smtClean="0">
                <a:solidFill>
                  <a:srgbClr val="000000"/>
                </a:solidFill>
              </a:rPr>
              <a:t>, </a:t>
            </a:r>
            <a:r>
              <a:rPr lang="sk-SK" sz="1600" b="1" dirty="0">
                <a:solidFill>
                  <a:srgbClr val="000000"/>
                </a:solidFill>
              </a:rPr>
              <a:t>X - </a:t>
            </a:r>
            <a:r>
              <a:rPr lang="sk-SK" sz="1600" b="1" dirty="0" err="1">
                <a:solidFill>
                  <a:srgbClr val="000000"/>
                </a:solidFill>
              </a:rPr>
              <a:t>ray</a:t>
            </a:r>
            <a:r>
              <a:rPr lang="sk-SK" sz="1600" b="1" dirty="0">
                <a:solidFill>
                  <a:srgbClr val="000000"/>
                </a:solidFill>
              </a:rPr>
              <a:t> </a:t>
            </a:r>
            <a:r>
              <a:rPr lang="sk-SK" sz="1600" b="1" dirty="0" err="1">
                <a:solidFill>
                  <a:srgbClr val="000000"/>
                </a:solidFill>
              </a:rPr>
              <a:t>spectrometry</a:t>
            </a:r>
            <a:endParaRPr lang="sk-SK" sz="1600" b="1" dirty="0">
              <a:solidFill>
                <a:srgbClr val="00000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sk-SK" sz="1600" dirty="0" err="1">
                <a:solidFill>
                  <a:srgbClr val="000000"/>
                </a:solidFill>
              </a:rPr>
              <a:t>Field</a:t>
            </a:r>
            <a:r>
              <a:rPr lang="sk-SK" sz="1600" dirty="0">
                <a:solidFill>
                  <a:srgbClr val="000000"/>
                </a:solidFill>
              </a:rPr>
              <a:t> monitoring of </a:t>
            </a:r>
            <a:r>
              <a:rPr lang="sk-SK" sz="1600" dirty="0" err="1">
                <a:solidFill>
                  <a:srgbClr val="000000"/>
                </a:solidFill>
              </a:rPr>
              <a:t>animals</a:t>
            </a:r>
            <a:r>
              <a:rPr lang="sk-SK" sz="1600" dirty="0">
                <a:solidFill>
                  <a:srgbClr val="000000"/>
                </a:solidFill>
              </a:rPr>
              <a:t> - </a:t>
            </a:r>
            <a:r>
              <a:rPr lang="sk-SK" sz="1600" dirty="0" err="1">
                <a:solidFill>
                  <a:srgbClr val="000000"/>
                </a:solidFill>
              </a:rPr>
              <a:t>phototraps</a:t>
            </a:r>
            <a:r>
              <a:rPr lang="sk-SK" sz="1600" dirty="0">
                <a:solidFill>
                  <a:srgbClr val="000000"/>
                </a:solidFill>
              </a:rPr>
              <a:t>, </a:t>
            </a:r>
            <a:r>
              <a:rPr lang="sk-SK" sz="1600" dirty="0" err="1">
                <a:solidFill>
                  <a:srgbClr val="000000"/>
                </a:solidFill>
              </a:rPr>
              <a:t>night</a:t>
            </a:r>
            <a:r>
              <a:rPr lang="sk-SK" sz="1600" dirty="0">
                <a:solidFill>
                  <a:srgbClr val="000000"/>
                </a:solidFill>
              </a:rPr>
              <a:t> </a:t>
            </a:r>
            <a:r>
              <a:rPr lang="sk-SK" sz="1600" dirty="0" err="1">
                <a:solidFill>
                  <a:srgbClr val="000000"/>
                </a:solidFill>
              </a:rPr>
              <a:t>vision</a:t>
            </a:r>
            <a:r>
              <a:rPr lang="sk-SK" sz="1600" dirty="0">
                <a:solidFill>
                  <a:srgbClr val="000000"/>
                </a:solidFill>
              </a:rPr>
              <a:t> </a:t>
            </a:r>
            <a:r>
              <a:rPr lang="sk-SK" sz="1600" dirty="0" err="1">
                <a:solidFill>
                  <a:srgbClr val="000000"/>
                </a:solidFill>
              </a:rPr>
              <a:t>cameras</a:t>
            </a:r>
            <a:r>
              <a:rPr lang="sk-SK" sz="1600" dirty="0">
                <a:solidFill>
                  <a:srgbClr val="000000"/>
                </a:solidFill>
              </a:rPr>
              <a:t>, </a:t>
            </a:r>
            <a:r>
              <a:rPr lang="sk-SK" sz="1600" dirty="0" err="1">
                <a:solidFill>
                  <a:srgbClr val="000000"/>
                </a:solidFill>
              </a:rPr>
              <a:t>animal</a:t>
            </a:r>
            <a:r>
              <a:rPr lang="sk-SK" sz="1600" dirty="0">
                <a:solidFill>
                  <a:srgbClr val="000000"/>
                </a:solidFill>
              </a:rPr>
              <a:t> </a:t>
            </a:r>
            <a:r>
              <a:rPr lang="sk-SK" sz="1600" dirty="0" smtClean="0">
                <a:solidFill>
                  <a:srgbClr val="000000"/>
                </a:solidFill>
              </a:rPr>
              <a:t> </a:t>
            </a:r>
            <a:r>
              <a:rPr lang="sk-SK" sz="1600" dirty="0" err="1">
                <a:solidFill>
                  <a:srgbClr val="000000"/>
                </a:solidFill>
              </a:rPr>
              <a:t>recording</a:t>
            </a:r>
            <a:r>
              <a:rPr lang="sk-SK" sz="1600" dirty="0">
                <a:solidFill>
                  <a:srgbClr val="000000"/>
                </a:solidFill>
              </a:rPr>
              <a:t>,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sz="1600" dirty="0" err="1" smtClean="0">
                <a:solidFill>
                  <a:srgbClr val="000000"/>
                </a:solidFill>
              </a:rPr>
              <a:t>Vertebrate</a:t>
            </a:r>
            <a:r>
              <a:rPr lang="sk-SK" sz="1600" dirty="0" smtClean="0">
                <a:solidFill>
                  <a:srgbClr val="000000"/>
                </a:solidFill>
              </a:rPr>
              <a:t> </a:t>
            </a:r>
            <a:r>
              <a:rPr lang="sk-SK" sz="1600" dirty="0" err="1" smtClean="0">
                <a:solidFill>
                  <a:srgbClr val="000000"/>
                </a:solidFill>
              </a:rPr>
              <a:t>hematology</a:t>
            </a:r>
            <a:endParaRPr lang="sk-SK" sz="1600" dirty="0">
              <a:solidFill>
                <a:srgbClr val="00000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sk-SK" sz="1600" b="1" dirty="0" err="1">
                <a:solidFill>
                  <a:srgbClr val="000000"/>
                </a:solidFill>
              </a:rPr>
              <a:t>Molecular</a:t>
            </a:r>
            <a:r>
              <a:rPr lang="sk-SK" sz="1600" b="1" dirty="0">
                <a:solidFill>
                  <a:srgbClr val="000000"/>
                </a:solidFill>
              </a:rPr>
              <a:t> </a:t>
            </a:r>
            <a:r>
              <a:rPr lang="sk-SK" sz="1600" b="1" dirty="0" err="1">
                <a:solidFill>
                  <a:srgbClr val="000000"/>
                </a:solidFill>
              </a:rPr>
              <a:t>diagnostics</a:t>
            </a:r>
            <a:r>
              <a:rPr lang="sk-SK" sz="1600" b="1" dirty="0">
                <a:solidFill>
                  <a:srgbClr val="000000"/>
                </a:solidFill>
              </a:rPr>
              <a:t> - </a:t>
            </a:r>
            <a:r>
              <a:rPr lang="sk-SK" sz="1600" b="1" dirty="0" err="1">
                <a:solidFill>
                  <a:srgbClr val="000000"/>
                </a:solidFill>
              </a:rPr>
              <a:t>sequencing</a:t>
            </a:r>
            <a:r>
              <a:rPr lang="sk-SK" sz="1600" b="1" dirty="0">
                <a:solidFill>
                  <a:srgbClr val="000000"/>
                </a:solidFill>
              </a:rPr>
              <a:t>, </a:t>
            </a:r>
            <a:r>
              <a:rPr lang="sk-SK" sz="1600" dirty="0" err="1">
                <a:solidFill>
                  <a:srgbClr val="000000"/>
                </a:solidFill>
              </a:rPr>
              <a:t>fragmentation</a:t>
            </a:r>
            <a:r>
              <a:rPr lang="sk-SK" sz="1600" dirty="0">
                <a:solidFill>
                  <a:srgbClr val="000000"/>
                </a:solidFill>
              </a:rPr>
              <a:t> </a:t>
            </a:r>
            <a:r>
              <a:rPr lang="sk-SK" sz="1600" dirty="0" err="1">
                <a:solidFill>
                  <a:srgbClr val="000000"/>
                </a:solidFill>
              </a:rPr>
              <a:t>analyses</a:t>
            </a:r>
            <a:r>
              <a:rPr lang="sk-SK" sz="1600" dirty="0">
                <a:solidFill>
                  <a:srgbClr val="000000"/>
                </a:solidFill>
              </a:rPr>
              <a:t>, </a:t>
            </a:r>
            <a:r>
              <a:rPr lang="sk-SK" sz="1600" dirty="0" err="1">
                <a:solidFill>
                  <a:srgbClr val="000000"/>
                </a:solidFill>
              </a:rPr>
              <a:t>individual</a:t>
            </a:r>
            <a:r>
              <a:rPr lang="sk-SK" sz="1600" dirty="0">
                <a:solidFill>
                  <a:srgbClr val="000000"/>
                </a:solidFill>
              </a:rPr>
              <a:t> and sex </a:t>
            </a:r>
            <a:r>
              <a:rPr lang="sk-SK" sz="1600" dirty="0" err="1">
                <a:solidFill>
                  <a:srgbClr val="000000"/>
                </a:solidFill>
              </a:rPr>
              <a:t>determination</a:t>
            </a:r>
            <a:r>
              <a:rPr lang="sk-SK" sz="1600" dirty="0">
                <a:solidFill>
                  <a:srgbClr val="000000"/>
                </a:solidFill>
              </a:rPr>
              <a:t>, </a:t>
            </a:r>
            <a:r>
              <a:rPr lang="sk-SK" sz="1600" dirty="0" err="1">
                <a:solidFill>
                  <a:srgbClr val="000000"/>
                </a:solidFill>
              </a:rPr>
              <a:t>population</a:t>
            </a:r>
            <a:r>
              <a:rPr lang="sk-SK" sz="1600" dirty="0">
                <a:solidFill>
                  <a:srgbClr val="000000"/>
                </a:solidFill>
              </a:rPr>
              <a:t> </a:t>
            </a:r>
            <a:r>
              <a:rPr lang="sk-SK" sz="1600" dirty="0" err="1">
                <a:solidFill>
                  <a:srgbClr val="000000"/>
                </a:solidFill>
              </a:rPr>
              <a:t>analyses</a:t>
            </a:r>
            <a:r>
              <a:rPr lang="sk-SK" sz="1600" dirty="0">
                <a:solidFill>
                  <a:srgbClr val="000000"/>
                </a:solidFill>
              </a:rPr>
              <a:t>, </a:t>
            </a:r>
            <a:r>
              <a:rPr lang="sk-SK" sz="1600" dirty="0" err="1">
                <a:solidFill>
                  <a:srgbClr val="000000"/>
                </a:solidFill>
              </a:rPr>
              <a:t>molecular</a:t>
            </a:r>
            <a:r>
              <a:rPr lang="sk-SK" sz="1600" dirty="0">
                <a:solidFill>
                  <a:srgbClr val="000000"/>
                </a:solidFill>
              </a:rPr>
              <a:t> </a:t>
            </a:r>
            <a:r>
              <a:rPr lang="sk-SK" sz="1600" dirty="0" err="1">
                <a:solidFill>
                  <a:srgbClr val="000000"/>
                </a:solidFill>
              </a:rPr>
              <a:t>biotracking</a:t>
            </a:r>
            <a:r>
              <a:rPr lang="sk-SK" sz="1600" dirty="0">
                <a:solidFill>
                  <a:srgbClr val="000000"/>
                </a:solidFill>
              </a:rPr>
              <a:t>,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sz="1600" b="1" dirty="0" err="1">
                <a:solidFill>
                  <a:srgbClr val="000000"/>
                </a:solidFill>
              </a:rPr>
              <a:t>Molecular</a:t>
            </a:r>
            <a:r>
              <a:rPr lang="sk-SK" sz="1600" b="1" dirty="0">
                <a:solidFill>
                  <a:srgbClr val="000000"/>
                </a:solidFill>
              </a:rPr>
              <a:t> </a:t>
            </a:r>
            <a:r>
              <a:rPr lang="sk-SK" sz="1600" b="1" dirty="0" err="1">
                <a:solidFill>
                  <a:srgbClr val="000000"/>
                </a:solidFill>
              </a:rPr>
              <a:t>bacterial</a:t>
            </a:r>
            <a:r>
              <a:rPr lang="sk-SK" sz="1600" b="1" dirty="0">
                <a:solidFill>
                  <a:srgbClr val="000000"/>
                </a:solidFill>
              </a:rPr>
              <a:t> </a:t>
            </a:r>
            <a:r>
              <a:rPr lang="sk-SK" sz="1600" b="1" dirty="0" err="1">
                <a:solidFill>
                  <a:srgbClr val="000000"/>
                </a:solidFill>
              </a:rPr>
              <a:t>diagnostics</a:t>
            </a:r>
            <a:r>
              <a:rPr lang="sk-SK" sz="1600" b="1" dirty="0">
                <a:solidFill>
                  <a:srgbClr val="000000"/>
                </a:solidFill>
              </a:rPr>
              <a:t> of </a:t>
            </a:r>
            <a:r>
              <a:rPr lang="sk-SK" sz="1600" b="1" dirty="0" err="1">
                <a:solidFill>
                  <a:srgbClr val="000000"/>
                </a:solidFill>
              </a:rPr>
              <a:t>alpine</a:t>
            </a:r>
            <a:r>
              <a:rPr lang="sk-SK" sz="1600" b="1" dirty="0">
                <a:solidFill>
                  <a:srgbClr val="000000"/>
                </a:solidFill>
              </a:rPr>
              <a:t> </a:t>
            </a:r>
            <a:r>
              <a:rPr lang="sk-SK" sz="1600" b="1" dirty="0" err="1">
                <a:solidFill>
                  <a:srgbClr val="000000"/>
                </a:solidFill>
              </a:rPr>
              <a:t>habitats</a:t>
            </a:r>
            <a:endParaRPr lang="sk-SK" sz="1600" b="1" dirty="0">
              <a:solidFill>
                <a:srgbClr val="00000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sk-SK" sz="1600" dirty="0" err="1">
                <a:solidFill>
                  <a:srgbClr val="000000"/>
                </a:solidFill>
              </a:rPr>
              <a:t>Managing</a:t>
            </a:r>
            <a:r>
              <a:rPr lang="sk-SK" sz="1600" dirty="0">
                <a:solidFill>
                  <a:srgbClr val="000000"/>
                </a:solidFill>
              </a:rPr>
              <a:t>, </a:t>
            </a:r>
            <a:r>
              <a:rPr lang="sk-SK" sz="1600" dirty="0" err="1" smtClean="0">
                <a:solidFill>
                  <a:srgbClr val="000000"/>
                </a:solidFill>
              </a:rPr>
              <a:t>analyzing</a:t>
            </a:r>
            <a:r>
              <a:rPr lang="sk-SK" sz="1600" dirty="0">
                <a:solidFill>
                  <a:srgbClr val="000000"/>
                </a:solidFill>
              </a:rPr>
              <a:t>,</a:t>
            </a:r>
            <a:r>
              <a:rPr lang="sk-SK" sz="1600" dirty="0" smtClean="0">
                <a:solidFill>
                  <a:srgbClr val="000000"/>
                </a:solidFill>
              </a:rPr>
              <a:t> </a:t>
            </a:r>
            <a:r>
              <a:rPr lang="sk-SK" sz="1600" dirty="0" err="1">
                <a:solidFill>
                  <a:srgbClr val="000000"/>
                </a:solidFill>
              </a:rPr>
              <a:t>displaying</a:t>
            </a:r>
            <a:r>
              <a:rPr lang="sk-SK" sz="1600" dirty="0">
                <a:solidFill>
                  <a:srgbClr val="000000"/>
                </a:solidFill>
              </a:rPr>
              <a:t> </a:t>
            </a:r>
            <a:r>
              <a:rPr lang="sk-SK" sz="1600" dirty="0" err="1">
                <a:solidFill>
                  <a:srgbClr val="000000"/>
                </a:solidFill>
              </a:rPr>
              <a:t>geographically</a:t>
            </a:r>
            <a:r>
              <a:rPr lang="sk-SK" sz="1600" dirty="0">
                <a:solidFill>
                  <a:srgbClr val="000000"/>
                </a:solidFill>
              </a:rPr>
              <a:t> </a:t>
            </a:r>
            <a:r>
              <a:rPr lang="sk-SK" sz="1600" dirty="0" err="1">
                <a:solidFill>
                  <a:srgbClr val="000000"/>
                </a:solidFill>
              </a:rPr>
              <a:t>referenced</a:t>
            </a:r>
            <a:r>
              <a:rPr lang="sk-SK" sz="1600" dirty="0">
                <a:solidFill>
                  <a:srgbClr val="000000"/>
                </a:solidFill>
              </a:rPr>
              <a:t> </a:t>
            </a:r>
            <a:r>
              <a:rPr lang="sk-SK" sz="1600" dirty="0" err="1">
                <a:solidFill>
                  <a:srgbClr val="000000"/>
                </a:solidFill>
              </a:rPr>
              <a:t>information</a:t>
            </a:r>
            <a:r>
              <a:rPr lang="sk-SK" sz="1600" dirty="0">
                <a:solidFill>
                  <a:srgbClr val="000000"/>
                </a:solidFill>
              </a:rPr>
              <a:t> (</a:t>
            </a:r>
            <a:r>
              <a:rPr lang="sk-SK" sz="1600" dirty="0" err="1">
                <a:solidFill>
                  <a:srgbClr val="000000"/>
                </a:solidFill>
              </a:rPr>
              <a:t>GIS-Arc</a:t>
            </a:r>
            <a:r>
              <a:rPr lang="sk-SK" sz="1600" dirty="0">
                <a:solidFill>
                  <a:srgbClr val="000000"/>
                </a:solidFill>
              </a:rPr>
              <a:t> </a:t>
            </a:r>
            <a:r>
              <a:rPr lang="sk-SK" sz="1600" dirty="0" err="1">
                <a:solidFill>
                  <a:srgbClr val="000000"/>
                </a:solidFill>
              </a:rPr>
              <a:t>Info</a:t>
            </a:r>
            <a:r>
              <a:rPr lang="sk-SK" sz="1600" dirty="0">
                <a:solidFill>
                  <a:srgbClr val="000000"/>
                </a:solidFill>
              </a:rPr>
              <a:t>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sz="1600" dirty="0" err="1" smtClean="0">
                <a:solidFill>
                  <a:srgbClr val="000000"/>
                </a:solidFill>
              </a:rPr>
              <a:t>Institutional</a:t>
            </a:r>
            <a:r>
              <a:rPr lang="sk-SK" sz="1600" dirty="0" smtClean="0">
                <a:solidFill>
                  <a:srgbClr val="000000"/>
                </a:solidFill>
              </a:rPr>
              <a:t> </a:t>
            </a:r>
            <a:r>
              <a:rPr lang="sk-SK" sz="1600" dirty="0" err="1">
                <a:solidFill>
                  <a:srgbClr val="000000"/>
                </a:solidFill>
              </a:rPr>
              <a:t>international</a:t>
            </a:r>
            <a:r>
              <a:rPr lang="sk-SK" sz="1600" dirty="0">
                <a:solidFill>
                  <a:srgbClr val="000000"/>
                </a:solidFill>
              </a:rPr>
              <a:t> </a:t>
            </a:r>
            <a:r>
              <a:rPr lang="sk-SK" sz="1600" dirty="0" err="1" smtClean="0">
                <a:solidFill>
                  <a:srgbClr val="000000"/>
                </a:solidFill>
              </a:rPr>
              <a:t>scientific</a:t>
            </a:r>
            <a:r>
              <a:rPr lang="sk-SK" sz="1600" dirty="0" smtClean="0">
                <a:solidFill>
                  <a:srgbClr val="000000"/>
                </a:solidFill>
              </a:rPr>
              <a:t> </a:t>
            </a:r>
            <a:r>
              <a:rPr lang="sk-SK" sz="1600" dirty="0" err="1" smtClean="0">
                <a:solidFill>
                  <a:srgbClr val="000000"/>
                </a:solidFill>
              </a:rPr>
              <a:t>journal</a:t>
            </a:r>
            <a:r>
              <a:rPr lang="sk-SK" sz="1600" dirty="0" smtClean="0">
                <a:solidFill>
                  <a:srgbClr val="000000"/>
                </a:solidFill>
              </a:rPr>
              <a:t> </a:t>
            </a:r>
            <a:r>
              <a:rPr lang="sk-SK" sz="1600" dirty="0">
                <a:solidFill>
                  <a:srgbClr val="000000"/>
                </a:solidFill>
              </a:rPr>
              <a:t>Oecologia Montana</a:t>
            </a:r>
          </a:p>
          <a:p>
            <a:r>
              <a:rPr lang="sk-SK" sz="1600" dirty="0"/>
              <a:t/>
            </a:r>
            <a:br>
              <a:rPr lang="sk-SK" sz="1600" dirty="0"/>
            </a:br>
            <a:endParaRPr lang="sk-SK" sz="1600" dirty="0"/>
          </a:p>
        </p:txBody>
      </p:sp>
    </p:spTree>
    <p:extLst>
      <p:ext uri="{BB962C8B-B14F-4D97-AF65-F5344CB8AC3E}">
        <p14:creationId xmlns:p14="http://schemas.microsoft.com/office/powerpoint/2010/main" xmlns="" val="10346103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ázok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535" t="20850" r="7946" b="10157"/>
          <a:stretch/>
        </p:blipFill>
        <p:spPr>
          <a:xfrm>
            <a:off x="4823834" y="4947597"/>
            <a:ext cx="2594640" cy="1731923"/>
          </a:xfrm>
          <a:prstGeom prst="rect">
            <a:avLst/>
          </a:prstGeom>
        </p:spPr>
      </p:pic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206129" y="1143013"/>
            <a:ext cx="7886700" cy="5917841"/>
          </a:xfrm>
        </p:spPr>
        <p:txBody>
          <a:bodyPr>
            <a:normAutofit/>
          </a:bodyPr>
          <a:lstStyle/>
          <a:p>
            <a:r>
              <a:rPr lang="sk-SK" dirty="0"/>
              <a:t>International </a:t>
            </a:r>
            <a:r>
              <a:rPr lang="sk-SK" dirty="0" err="1"/>
              <a:t>University</a:t>
            </a:r>
            <a:r>
              <a:rPr lang="sk-SK" dirty="0"/>
              <a:t> of </a:t>
            </a:r>
            <a:r>
              <a:rPr lang="sk-SK" dirty="0" err="1" smtClean="0"/>
              <a:t>Kyrgyzstan</a:t>
            </a:r>
            <a:endParaRPr lang="sk-SK" dirty="0" smtClean="0"/>
          </a:p>
          <a:p>
            <a:r>
              <a:rPr lang="sk-SK" dirty="0" err="1"/>
              <a:t>Samarkand</a:t>
            </a:r>
            <a:r>
              <a:rPr lang="sk-SK" dirty="0"/>
              <a:t> State </a:t>
            </a:r>
            <a:r>
              <a:rPr lang="sk-SK" dirty="0" err="1" smtClean="0"/>
              <a:t>University</a:t>
            </a:r>
            <a:endParaRPr lang="sk-SK" dirty="0" smtClean="0"/>
          </a:p>
          <a:p>
            <a:r>
              <a:rPr lang="sk-SK" dirty="0" err="1"/>
              <a:t>University</a:t>
            </a:r>
            <a:r>
              <a:rPr lang="sk-SK" dirty="0"/>
              <a:t> of </a:t>
            </a:r>
            <a:r>
              <a:rPr lang="sk-SK" dirty="0" smtClean="0"/>
              <a:t>Utah</a:t>
            </a:r>
          </a:p>
          <a:p>
            <a:pPr lvl="1"/>
            <a:r>
              <a:rPr lang="en-US" dirty="0"/>
              <a:t>Ecology and Environmental </a:t>
            </a:r>
            <a:r>
              <a:rPr lang="en-US" dirty="0" smtClean="0"/>
              <a:t>Biology</a:t>
            </a:r>
            <a:endParaRPr lang="sk-SK" dirty="0" smtClean="0"/>
          </a:p>
          <a:p>
            <a:r>
              <a:rPr lang="sk-SK" dirty="0" err="1" smtClean="0"/>
              <a:t>Lomonosov</a:t>
            </a:r>
            <a:r>
              <a:rPr lang="sk-SK" dirty="0" smtClean="0"/>
              <a:t> </a:t>
            </a:r>
            <a:r>
              <a:rPr lang="sk-SK" dirty="0" err="1"/>
              <a:t>Moscow</a:t>
            </a:r>
            <a:r>
              <a:rPr lang="sk-SK" dirty="0"/>
              <a:t> State </a:t>
            </a:r>
            <a:r>
              <a:rPr lang="sk-SK" dirty="0" err="1" smtClean="0"/>
              <a:t>University</a:t>
            </a:r>
            <a:endParaRPr lang="sk-SK" dirty="0" smtClean="0"/>
          </a:p>
          <a:p>
            <a:pPr lvl="1"/>
            <a:r>
              <a:rPr lang="en-US" dirty="0"/>
              <a:t>Department of </a:t>
            </a:r>
            <a:r>
              <a:rPr lang="en-US" dirty="0" err="1" smtClean="0"/>
              <a:t>Geobotany</a:t>
            </a:r>
            <a:endParaRPr lang="sk-SK" dirty="0" smtClean="0"/>
          </a:p>
          <a:p>
            <a:r>
              <a:rPr lang="en-US" dirty="0"/>
              <a:t>University of </a:t>
            </a:r>
            <a:r>
              <a:rPr lang="en-US" dirty="0" smtClean="0"/>
              <a:t>Siena</a:t>
            </a:r>
            <a:endParaRPr lang="sk-SK" dirty="0" smtClean="0"/>
          </a:p>
          <a:p>
            <a:pPr lvl="1"/>
            <a:r>
              <a:rPr lang="en-US" dirty="0"/>
              <a:t>Department of Life Sciences </a:t>
            </a:r>
            <a:endParaRPr lang="sk-SK" dirty="0" smtClean="0"/>
          </a:p>
          <a:p>
            <a:r>
              <a:rPr lang="sk-SK" dirty="0" smtClean="0"/>
              <a:t>Charles </a:t>
            </a:r>
            <a:r>
              <a:rPr lang="sk-SK" dirty="0" err="1"/>
              <a:t>University</a:t>
            </a:r>
            <a:r>
              <a:rPr lang="sk-SK" dirty="0"/>
              <a:t> in </a:t>
            </a:r>
            <a:r>
              <a:rPr lang="sk-SK" dirty="0" err="1" smtClean="0"/>
              <a:t>Prague</a:t>
            </a:r>
            <a:endParaRPr lang="sk-SK" dirty="0" smtClean="0"/>
          </a:p>
          <a:p>
            <a:pPr lvl="1"/>
            <a:r>
              <a:rPr lang="en-US" dirty="0"/>
              <a:t>Department of </a:t>
            </a:r>
            <a:r>
              <a:rPr lang="en-US" dirty="0" smtClean="0"/>
              <a:t>Botany</a:t>
            </a:r>
            <a:endParaRPr lang="sk-SK" dirty="0" smtClean="0"/>
          </a:p>
        </p:txBody>
      </p:sp>
      <p:pic>
        <p:nvPicPr>
          <p:cNvPr id="4" name="Picture 4" descr="http://www.vuvb.uniza.sk/ihmb/images/ihmb.gif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6477508"/>
            <a:ext cx="433137" cy="308484"/>
          </a:xfrm>
          <a:prstGeom prst="rect">
            <a:avLst/>
          </a:prstGeom>
          <a:ln>
            <a:noFill/>
          </a:ln>
          <a:effectLst>
            <a:outerShdw blurRad="50800" dist="38100" dir="2700000" sx="108000" sy="108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Obdĺžnik 4"/>
          <p:cNvSpPr/>
          <p:nvPr/>
        </p:nvSpPr>
        <p:spPr>
          <a:xfrm>
            <a:off x="356937" y="6581001"/>
            <a:ext cx="37925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152400" dir="2700000" algn="tl" rotWithShape="0">
                    <a:prstClr val="black">
                      <a:alpha val="40000"/>
                    </a:prstClr>
                  </a:outerShdw>
                </a:effectLst>
              </a:rPr>
              <a:t>Institute of High Mountain Biology</a:t>
            </a:r>
            <a:endParaRPr lang="sk-SK" sz="12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1524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8" name="Obrázo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05430" y="2095526"/>
            <a:ext cx="3038570" cy="2025713"/>
          </a:xfrm>
          <a:prstGeom prst="rect">
            <a:avLst/>
          </a:prstGeom>
        </p:spPr>
      </p:pic>
      <p:pic>
        <p:nvPicPr>
          <p:cNvPr id="10" name="Obrázok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768" r="8371"/>
          <a:stretch/>
        </p:blipFill>
        <p:spPr>
          <a:xfrm>
            <a:off x="6380892" y="190500"/>
            <a:ext cx="2763107" cy="1905026"/>
          </a:xfrm>
          <a:prstGeom prst="rect">
            <a:avLst/>
          </a:prstGeom>
        </p:spPr>
      </p:pic>
      <p:pic>
        <p:nvPicPr>
          <p:cNvPr id="11" name="Obrázok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55636" y="3698946"/>
            <a:ext cx="1888364" cy="2517819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"/>
            <a:ext cx="6337300" cy="940158"/>
          </a:xfrm>
        </p:spPr>
        <p:txBody>
          <a:bodyPr/>
          <a:lstStyle/>
          <a:p>
            <a:r>
              <a:rPr lang="sk-SK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I</a:t>
            </a:r>
            <a:r>
              <a:rPr lang="sk-SK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nternational </a:t>
            </a:r>
            <a:r>
              <a:rPr lang="sk-SK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cooperation</a:t>
            </a:r>
            <a:endParaRPr lang="sk-SK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7" name="Obrázok 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8131"/>
          <a:stretch/>
        </p:blipFill>
        <p:spPr>
          <a:xfrm>
            <a:off x="4826000" y="3558579"/>
            <a:ext cx="3022600" cy="1399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555394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44863" y="1593799"/>
            <a:ext cx="7886700" cy="4351338"/>
          </a:xfrm>
        </p:spPr>
        <p:txBody>
          <a:bodyPr/>
          <a:lstStyle/>
          <a:p>
            <a:r>
              <a:rPr lang="sk-SK" dirty="0" smtClean="0"/>
              <a:t>KRNAP</a:t>
            </a:r>
          </a:p>
          <a:p>
            <a:r>
              <a:rPr lang="sk-SK" dirty="0"/>
              <a:t>Yellowstone National </a:t>
            </a:r>
            <a:r>
              <a:rPr lang="sk-SK" dirty="0" smtClean="0"/>
              <a:t>Park (USA)</a:t>
            </a:r>
            <a:endParaRPr lang="sk-SK" dirty="0"/>
          </a:p>
          <a:p>
            <a:r>
              <a:rPr lang="sk-SK" dirty="0" err="1" smtClean="0"/>
              <a:t>Stelvio</a:t>
            </a:r>
            <a:r>
              <a:rPr lang="sk-SK" dirty="0" smtClean="0"/>
              <a:t> National Park (</a:t>
            </a:r>
            <a:r>
              <a:rPr lang="sk-SK" dirty="0" err="1" smtClean="0"/>
              <a:t>Italy</a:t>
            </a:r>
            <a:r>
              <a:rPr lang="sk-SK" dirty="0" smtClean="0"/>
              <a:t>)</a:t>
            </a:r>
          </a:p>
          <a:p>
            <a:r>
              <a:rPr lang="sk-SK" dirty="0" err="1" smtClean="0"/>
              <a:t>Rusian</a:t>
            </a:r>
            <a:r>
              <a:rPr lang="sk-SK" dirty="0" smtClean="0"/>
              <a:t> </a:t>
            </a:r>
            <a:r>
              <a:rPr lang="sk-SK" dirty="0"/>
              <a:t>N</a:t>
            </a:r>
            <a:r>
              <a:rPr lang="sk-SK" dirty="0" smtClean="0"/>
              <a:t>ational </a:t>
            </a:r>
            <a:r>
              <a:rPr lang="sk-SK" dirty="0" err="1"/>
              <a:t>P</a:t>
            </a:r>
            <a:r>
              <a:rPr lang="sk-SK" dirty="0" err="1" smtClean="0"/>
              <a:t>arks</a:t>
            </a:r>
            <a:endParaRPr lang="sk-SK" dirty="0"/>
          </a:p>
        </p:txBody>
      </p:sp>
      <p:pic>
        <p:nvPicPr>
          <p:cNvPr id="4" name="Obrázok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018" t="18862" r="8954" b="11055"/>
          <a:stretch/>
        </p:blipFill>
        <p:spPr>
          <a:xfrm>
            <a:off x="6026025" y="1315244"/>
            <a:ext cx="2964614" cy="2049610"/>
          </a:xfrm>
          <a:prstGeom prst="rect">
            <a:avLst/>
          </a:prstGeom>
        </p:spPr>
      </p:pic>
      <p:sp>
        <p:nvSpPr>
          <p:cNvPr id="6" name="Nadpis 1"/>
          <p:cNvSpPr txBox="1">
            <a:spLocks/>
          </p:cNvSpPr>
          <p:nvPr/>
        </p:nvSpPr>
        <p:spPr>
          <a:xfrm>
            <a:off x="355600" y="0"/>
            <a:ext cx="8635039" cy="11445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I</a:t>
            </a:r>
            <a:r>
              <a:rPr lang="sk-SK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nternational </a:t>
            </a:r>
            <a:r>
              <a:rPr lang="sk-SK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cooperation</a:t>
            </a:r>
            <a:r>
              <a:rPr lang="sk-SK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in </a:t>
            </a:r>
            <a:r>
              <a:rPr lang="sk-SK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the</a:t>
            </a:r>
            <a:r>
              <a:rPr lang="sk-SK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sk-SK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field</a:t>
            </a:r>
            <a:r>
              <a:rPr lang="sk-SK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of </a:t>
            </a:r>
            <a:r>
              <a:rPr lang="sk-SK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nature</a:t>
            </a:r>
            <a:r>
              <a:rPr lang="sk-SK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sk-SK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protection</a:t>
            </a:r>
            <a:endParaRPr lang="sk-SK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8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31684" y="3500584"/>
            <a:ext cx="3358955" cy="2519216"/>
          </a:xfrm>
          <a:prstGeom prst="rect">
            <a:avLst/>
          </a:prstGeom>
        </p:spPr>
      </p:pic>
      <p:pic>
        <p:nvPicPr>
          <p:cNvPr id="9" name="Obrázo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44742" y="4543028"/>
            <a:ext cx="3055121" cy="2286000"/>
          </a:xfrm>
          <a:prstGeom prst="rect">
            <a:avLst/>
          </a:prstGeom>
        </p:spPr>
      </p:pic>
      <p:pic>
        <p:nvPicPr>
          <p:cNvPr id="10" name="Obrázok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116" y="4572000"/>
            <a:ext cx="3048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818649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ok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182" t="13325" r="20899" b="26220"/>
          <a:stretch/>
        </p:blipFill>
        <p:spPr>
          <a:xfrm>
            <a:off x="2644447" y="4530644"/>
            <a:ext cx="3460139" cy="2327355"/>
          </a:xfrm>
          <a:prstGeom prst="rect">
            <a:avLst/>
          </a:prstGeom>
        </p:spPr>
      </p:pic>
      <p:pic>
        <p:nvPicPr>
          <p:cNvPr id="5" name="Obrázo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04586" y="4584712"/>
            <a:ext cx="3039414" cy="2279561"/>
          </a:xfrm>
          <a:prstGeom prst="rect">
            <a:avLst/>
          </a:prstGeom>
        </p:spPr>
      </p:pic>
      <p:pic>
        <p:nvPicPr>
          <p:cNvPr id="3074" name="Picture 2" descr="Zobraziť pôvodný obrázo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05881" y="3200401"/>
            <a:ext cx="3838119" cy="2149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48534" y="1088573"/>
            <a:ext cx="7886700" cy="5004986"/>
          </a:xfrm>
        </p:spPr>
        <p:txBody>
          <a:bodyPr/>
          <a:lstStyle/>
          <a:p>
            <a:r>
              <a:rPr lang="en-US" dirty="0" smtClean="0"/>
              <a:t>The </a:t>
            </a:r>
            <a:r>
              <a:rPr lang="en-US" dirty="0"/>
              <a:t>Royal Norwegian Ministry of Foreign Affairs</a:t>
            </a:r>
            <a:endParaRPr lang="sk-SK" dirty="0"/>
          </a:p>
          <a:p>
            <a:r>
              <a:rPr lang="en-US" dirty="0"/>
              <a:t>University </a:t>
            </a:r>
            <a:r>
              <a:rPr lang="en-US" dirty="0" smtClean="0"/>
              <a:t>of </a:t>
            </a:r>
            <a:r>
              <a:rPr lang="en-US" dirty="0"/>
              <a:t>Southeast Norway</a:t>
            </a:r>
            <a:endParaRPr lang="sk-SK" dirty="0"/>
          </a:p>
          <a:p>
            <a:r>
              <a:rPr lang="sk-SK" dirty="0"/>
              <a:t>Erasmus</a:t>
            </a:r>
          </a:p>
          <a:p>
            <a:r>
              <a:rPr lang="en-US" dirty="0"/>
              <a:t>Joint Master’s Degree in Ecology</a:t>
            </a:r>
            <a:r>
              <a:rPr lang="sk-SK" dirty="0"/>
              <a:t>  </a:t>
            </a:r>
            <a:endParaRPr lang="sk-SK" dirty="0" smtClean="0"/>
          </a:p>
          <a:p>
            <a:pPr lvl="1"/>
            <a:r>
              <a:rPr lang="sk-SK" dirty="0" smtClean="0"/>
              <a:t>Alpínska ekológia - garanti</a:t>
            </a:r>
            <a:r>
              <a:rPr lang="sk-SK" dirty="0"/>
              <a:t>: prof. </a:t>
            </a:r>
            <a:r>
              <a:rPr lang="sk-SK" dirty="0" err="1"/>
              <a:t>Arvid</a:t>
            </a:r>
            <a:r>
              <a:rPr lang="sk-SK" dirty="0"/>
              <a:t> </a:t>
            </a:r>
            <a:r>
              <a:rPr lang="sk-SK" dirty="0" err="1"/>
              <a:t>Odland</a:t>
            </a:r>
            <a:r>
              <a:rPr lang="sk-SK" dirty="0"/>
              <a:t> a prof. Marián Janiga</a:t>
            </a:r>
          </a:p>
          <a:p>
            <a:endParaRPr lang="sk-SK" dirty="0"/>
          </a:p>
        </p:txBody>
      </p:sp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xfrm>
            <a:off x="348534" y="0"/>
            <a:ext cx="7886700" cy="940158"/>
          </a:xfrm>
        </p:spPr>
        <p:txBody>
          <a:bodyPr/>
          <a:lstStyle/>
          <a:p>
            <a:r>
              <a:rPr lang="sk-SK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Norway</a:t>
            </a:r>
            <a:r>
              <a:rPr lang="sk-SK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sk-SK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cooperation</a:t>
            </a:r>
            <a:endParaRPr lang="sk-SK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7" name="Obrázok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027"/>
          <a:stretch/>
        </p:blipFill>
        <p:spPr>
          <a:xfrm>
            <a:off x="-17783" y="4530645"/>
            <a:ext cx="3719579" cy="232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088465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13626" y="5276218"/>
            <a:ext cx="2390826" cy="1593884"/>
          </a:xfrm>
          <a:prstGeom prst="rect">
            <a:avLst/>
          </a:prstGeom>
        </p:spPr>
      </p:pic>
      <p:pic>
        <p:nvPicPr>
          <p:cNvPr id="6" name="Picture 4" descr="http://www.vuvb.uniza.sk/ihmb/images/ihmb.gif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6477508"/>
            <a:ext cx="433137" cy="308484"/>
          </a:xfrm>
          <a:prstGeom prst="rect">
            <a:avLst/>
          </a:prstGeom>
          <a:ln>
            <a:noFill/>
          </a:ln>
          <a:effectLst>
            <a:outerShdw blurRad="50800" dist="38100" dir="2700000" sx="108000" sy="108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Obdĺžnik 6"/>
          <p:cNvSpPr/>
          <p:nvPr/>
        </p:nvSpPr>
        <p:spPr>
          <a:xfrm>
            <a:off x="356937" y="6581001"/>
            <a:ext cx="37925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152400" dir="2700000" algn="tl" rotWithShape="0">
                    <a:prstClr val="black">
                      <a:alpha val="40000"/>
                    </a:prstClr>
                  </a:outerShdw>
                </a:effectLst>
              </a:rPr>
              <a:t>Institute of High Mountain Biology</a:t>
            </a:r>
            <a:endParaRPr lang="sk-SK" sz="12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1524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8" name="Obrázo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73868" y="5155401"/>
            <a:ext cx="2270132" cy="1702599"/>
          </a:xfrm>
          <a:prstGeom prst="rect">
            <a:avLst/>
          </a:prstGeom>
        </p:spPr>
      </p:pic>
      <p:pic>
        <p:nvPicPr>
          <p:cNvPr id="3" name="Obrázok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94524" y="5288321"/>
            <a:ext cx="2438535" cy="1569679"/>
          </a:xfrm>
          <a:prstGeom prst="rect">
            <a:avLst/>
          </a:prstGeom>
        </p:spPr>
      </p:pic>
      <p:pic>
        <p:nvPicPr>
          <p:cNvPr id="10" name="Obrázok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67954" y="12050"/>
            <a:ext cx="2281959" cy="1386022"/>
          </a:xfrm>
          <a:prstGeom prst="rect">
            <a:avLst/>
          </a:prstGeom>
        </p:spPr>
      </p:pic>
      <p:pic>
        <p:nvPicPr>
          <p:cNvPr id="13" name="Obrázok 1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397872" y="872323"/>
            <a:ext cx="2111277" cy="1420573"/>
          </a:xfrm>
          <a:prstGeom prst="rect">
            <a:avLst/>
          </a:prstGeom>
        </p:spPr>
      </p:pic>
      <p:pic>
        <p:nvPicPr>
          <p:cNvPr id="14" name="Obrázok 1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943741" y="865351"/>
            <a:ext cx="1983347" cy="1103341"/>
          </a:xfrm>
          <a:prstGeom prst="rect">
            <a:avLst/>
          </a:prstGeom>
        </p:spPr>
      </p:pic>
      <p:pic>
        <p:nvPicPr>
          <p:cNvPr id="15" name="Obrázok 14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-23675" y="3555515"/>
            <a:ext cx="2169051" cy="1792321"/>
          </a:xfrm>
          <a:prstGeom prst="rect">
            <a:avLst/>
          </a:prstGeom>
        </p:spPr>
      </p:pic>
      <p:pic>
        <p:nvPicPr>
          <p:cNvPr id="16" name="Obrázok 15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180002" y="2696207"/>
            <a:ext cx="1963998" cy="2459194"/>
          </a:xfrm>
          <a:prstGeom prst="rect">
            <a:avLst/>
          </a:prstGeom>
        </p:spPr>
      </p:pic>
      <p:pic>
        <p:nvPicPr>
          <p:cNvPr id="17" name="Obrázok 16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513273" y="-1"/>
            <a:ext cx="1501895" cy="2001183"/>
          </a:xfrm>
          <a:prstGeom prst="rect">
            <a:avLst/>
          </a:prstGeom>
        </p:spPr>
      </p:pic>
      <p:pic>
        <p:nvPicPr>
          <p:cNvPr id="9" name="Obrázok 8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963280" y="1363896"/>
            <a:ext cx="2180720" cy="1569679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8134" y="145281"/>
            <a:ext cx="7886700" cy="562153"/>
          </a:xfrm>
        </p:spPr>
        <p:txBody>
          <a:bodyPr>
            <a:normAutofit fontScale="90000"/>
          </a:bodyPr>
          <a:lstStyle/>
          <a:p>
            <a:r>
              <a:rPr lang="sk-SK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Vzdelávanie / </a:t>
            </a:r>
            <a:r>
              <a:rPr lang="sk-SK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Education</a:t>
            </a:r>
            <a:endParaRPr lang="sk-SK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1" name="Obrázok 10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-53027" y="5347299"/>
            <a:ext cx="2218980" cy="1519707"/>
          </a:xfrm>
          <a:prstGeom prst="rect">
            <a:avLst/>
          </a:prstGeom>
        </p:spPr>
      </p:pic>
      <p:pic>
        <p:nvPicPr>
          <p:cNvPr id="12" name="Obrázok 11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5818" y="766531"/>
            <a:ext cx="2098385" cy="2601423"/>
          </a:xfrm>
          <a:prstGeom prst="rect">
            <a:avLst/>
          </a:prstGeom>
        </p:spPr>
      </p:pic>
      <p:pic>
        <p:nvPicPr>
          <p:cNvPr id="2052" name="Picture 4" descr="http://www.vuvb.uniza.sk/ihmb/education/ranger/history/imatrikulacie2008a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553" y="2013285"/>
            <a:ext cx="5037100" cy="33564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" name="Zástupný symbol obsahu 3"/>
          <p:cNvPicPr>
            <a:picLocks noGrp="1" noChangeAspect="1"/>
          </p:cNvPicPr>
          <p:nvPr>
            <p:ph idx="1"/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34120" y="4205632"/>
            <a:ext cx="1997805" cy="2352446"/>
          </a:xfrm>
        </p:spPr>
      </p:pic>
    </p:spTree>
    <p:extLst>
      <p:ext uri="{BB962C8B-B14F-4D97-AF65-F5344CB8AC3E}">
        <p14:creationId xmlns:p14="http://schemas.microsoft.com/office/powerpoint/2010/main" xmlns="" val="39031739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af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59098190"/>
              </p:ext>
            </p:extLst>
          </p:nvPr>
        </p:nvGraphicFramePr>
        <p:xfrm>
          <a:off x="0" y="0"/>
          <a:ext cx="9143999" cy="67578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Obdĺžnik 4"/>
          <p:cNvSpPr/>
          <p:nvPr/>
        </p:nvSpPr>
        <p:spPr>
          <a:xfrm>
            <a:off x="7074568" y="6304002"/>
            <a:ext cx="221381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k-SK" sz="1400" dirty="0">
              <a:solidFill>
                <a:srgbClr val="000000"/>
              </a:solidFill>
              <a:latin typeface="Square Serif EE" pitchFamily="2" charset="0"/>
            </a:endParaRPr>
          </a:p>
          <a:p>
            <a:pPr algn="just"/>
            <a:r>
              <a:rPr lang="sk-SK" sz="1600" b="1" dirty="0" smtClean="0">
                <a:solidFill>
                  <a:srgbClr val="000000"/>
                </a:solidFill>
              </a:rPr>
              <a:t>Zdroj: Janiga et al. 2012</a:t>
            </a:r>
            <a:endParaRPr lang="sk-SK" sz="1600" b="1" dirty="0"/>
          </a:p>
        </p:txBody>
      </p:sp>
      <p:pic>
        <p:nvPicPr>
          <p:cNvPr id="7" name="Picture 4" descr="http://www.vuvb.uniza.sk/ihmb/images/ihmb.gif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6477508"/>
            <a:ext cx="433137" cy="308484"/>
          </a:xfrm>
          <a:prstGeom prst="rect">
            <a:avLst/>
          </a:prstGeom>
          <a:ln>
            <a:noFill/>
          </a:ln>
          <a:effectLst>
            <a:outerShdw blurRad="50800" dist="38100" dir="2700000" sx="108000" sy="108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Obdĺžnik 7"/>
          <p:cNvSpPr/>
          <p:nvPr/>
        </p:nvSpPr>
        <p:spPr>
          <a:xfrm>
            <a:off x="356937" y="6581001"/>
            <a:ext cx="37925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152400" dir="2700000" algn="tl" rotWithShape="0">
                    <a:prstClr val="black">
                      <a:alpha val="40000"/>
                    </a:prstClr>
                  </a:outerShdw>
                </a:effectLst>
              </a:rPr>
              <a:t>Institute of High Mountain Biology</a:t>
            </a:r>
            <a:endParaRPr lang="sk-SK" sz="12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1524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9" name="Nadpis 1"/>
          <p:cNvSpPr>
            <a:spLocks noGrp="1"/>
          </p:cNvSpPr>
          <p:nvPr>
            <p:ph type="title"/>
          </p:nvPr>
        </p:nvSpPr>
        <p:spPr>
          <a:xfrm>
            <a:off x="3336758" y="359736"/>
            <a:ext cx="5566610" cy="1838032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just"/>
            <a:r>
              <a:rPr lang="sk-SK" sz="3200" dirty="0">
                <a:solidFill>
                  <a:srgbClr val="221E1F"/>
                </a:solidFill>
                <a:latin typeface="+mn-lt"/>
              </a:rPr>
              <a:t>Približné ročné tržby dominantných právnych subjektov podnikajúcich na chránených územiach Slovenska (v miliónoch €</a:t>
            </a:r>
            <a:r>
              <a:rPr lang="sk-SK" sz="3200" dirty="0" smtClean="0">
                <a:solidFill>
                  <a:srgbClr val="221E1F"/>
                </a:solidFill>
                <a:latin typeface="+mn-lt"/>
              </a:rPr>
              <a:t>)</a:t>
            </a:r>
            <a:endParaRPr lang="sk-SK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4072126"/>
      </p:ext>
    </p:extLst>
  </p:cSld>
  <p:clrMapOvr>
    <a:masterClrMapping/>
  </p:clrMapOvr>
</p:sld>
</file>

<file path=ppt/theme/theme1.xml><?xml version="1.0" encoding="utf-8"?>
<a:theme xmlns:a="http://schemas.openxmlformats.org/drawingml/2006/main" name="Motív Office">
  <a:themeElements>
    <a:clrScheme name="Motí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ív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í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328</TotalTime>
  <Words>484</Words>
  <Application>Microsoft Office PowerPoint</Application>
  <PresentationFormat>Prezentácia na obrazovke (4:3)</PresentationFormat>
  <Paragraphs>97</Paragraphs>
  <Slides>13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13</vt:i4>
      </vt:variant>
    </vt:vector>
  </HeadingPairs>
  <TitlesOfParts>
    <vt:vector size="14" baseType="lpstr">
      <vt:lpstr>Motív Office</vt:lpstr>
      <vt:lpstr>Výskumný ústav vysokohorskej biológie   Institute of High Mountain Biology  Žilinská univerzita v Žiline University of Žilina</vt:lpstr>
      <vt:lpstr>Žilinská univerzita v Žiline</vt:lpstr>
      <vt:lpstr>Snímka 3</vt:lpstr>
      <vt:lpstr>Snímka 4</vt:lpstr>
      <vt:lpstr>International cooperation</vt:lpstr>
      <vt:lpstr>Snímka 6</vt:lpstr>
      <vt:lpstr>Norway cooperation</vt:lpstr>
      <vt:lpstr>Vzdelávanie / Education</vt:lpstr>
      <vt:lpstr>Približné ročné tržby dominantných právnych subjektov podnikajúcich na chránených územiach Slovenska (v miliónoch €)</vt:lpstr>
      <vt:lpstr>Snímka 10</vt:lpstr>
      <vt:lpstr>NP Poloniny - Substitúcia 45 % (Mondi) príjmov z lesníctva</vt:lpstr>
      <vt:lpstr>Snímka 12</vt:lpstr>
      <vt:lpstr>Ďakujem za pozornosť</vt:lpstr>
    </vt:vector>
  </TitlesOfParts>
  <Company>IHMB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Institute of High Mountain Biology Tatranská Javorina Žilina University, Slovak Republic</dc:title>
  <dc:creator>Jaroslav Solár</dc:creator>
  <cp:lastModifiedBy>MJ</cp:lastModifiedBy>
  <cp:revision>42</cp:revision>
  <dcterms:created xsi:type="dcterms:W3CDTF">2016-01-11T11:41:32Z</dcterms:created>
  <dcterms:modified xsi:type="dcterms:W3CDTF">2016-01-11T18:31:26Z</dcterms:modified>
</cp:coreProperties>
</file>