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72" r:id="rId2"/>
    <p:sldId id="487" r:id="rId3"/>
    <p:sldId id="479" r:id="rId4"/>
    <p:sldId id="489" r:id="rId5"/>
    <p:sldId id="481" r:id="rId6"/>
    <p:sldId id="484" r:id="rId7"/>
    <p:sldId id="486" r:id="rId8"/>
    <p:sldId id="449" r:id="rId9"/>
    <p:sldId id="381" r:id="rId10"/>
    <p:sldId id="462" r:id="rId11"/>
    <p:sldId id="494" r:id="rId12"/>
    <p:sldId id="454" r:id="rId13"/>
    <p:sldId id="395" r:id="rId14"/>
    <p:sldId id="287" r:id="rId15"/>
    <p:sldId id="491" r:id="rId16"/>
    <p:sldId id="465" r:id="rId17"/>
    <p:sldId id="342" r:id="rId18"/>
    <p:sldId id="472" r:id="rId19"/>
    <p:sldId id="474" r:id="rId20"/>
    <p:sldId id="495" r:id="rId21"/>
    <p:sldId id="447" r:id="rId22"/>
    <p:sldId id="275" r:id="rId23"/>
    <p:sldId id="450" r:id="rId24"/>
    <p:sldId id="400" r:id="rId25"/>
    <p:sldId id="288" r:id="rId26"/>
    <p:sldId id="337" r:id="rId27"/>
    <p:sldId id="340" r:id="rId28"/>
    <p:sldId id="341" r:id="rId29"/>
    <p:sldId id="377" r:id="rId30"/>
    <p:sldId id="383" r:id="rId31"/>
    <p:sldId id="310" r:id="rId32"/>
    <p:sldId id="387" r:id="rId33"/>
    <p:sldId id="389" r:id="rId34"/>
    <p:sldId id="493" r:id="rId35"/>
    <p:sldId id="390" r:id="rId36"/>
    <p:sldId id="391" r:id="rId37"/>
    <p:sldId id="396" r:id="rId38"/>
    <p:sldId id="392" r:id="rId39"/>
    <p:sldId id="393" r:id="rId40"/>
    <p:sldId id="402" r:id="rId41"/>
    <p:sldId id="394" r:id="rId42"/>
    <p:sldId id="397" r:id="rId43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24" autoAdjust="0"/>
  </p:normalViewPr>
  <p:slideViewPr>
    <p:cSldViewPr>
      <p:cViewPr>
        <p:scale>
          <a:sx n="100" d="100"/>
          <a:sy n="100" d="100"/>
        </p:scale>
        <p:origin x="-492" y="6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24D76-90B2-4324-B826-71E93198D409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5BCDC8-BDAD-472E-8C75-EF16AD4B13D4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50047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Moreneringer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BCDC8-BDAD-472E-8C75-EF16AD4B13D4}" type="slidenum">
              <a:rPr lang="nb-NO" smtClean="0"/>
              <a:pPr/>
              <a:t>8</a:t>
            </a:fld>
            <a:endParaRPr lang="nb-N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Skipskjølen/høyeste punkt. Stor varde bygd på 30-tallet?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BCDC8-BDAD-472E-8C75-EF16AD4B13D4}" type="slidenum">
              <a:rPr lang="nb-NO" smtClean="0"/>
              <a:pPr/>
              <a:t>14</a:t>
            </a:fld>
            <a:endParaRPr lang="nb-N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Moreneringer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BCDC8-BDAD-472E-8C75-EF16AD4B13D4}" type="slidenum">
              <a:rPr lang="nb-NO" smtClean="0"/>
              <a:pPr/>
              <a:t>15</a:t>
            </a:fld>
            <a:endParaRPr lang="nb-N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Moreneringer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BCDC8-BDAD-472E-8C75-EF16AD4B13D4}" type="slidenum">
              <a:rPr lang="nb-NO" smtClean="0"/>
              <a:pPr/>
              <a:t>16</a:t>
            </a:fld>
            <a:endParaRPr lang="nb-NO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Moreneringer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BCDC8-BDAD-472E-8C75-EF16AD4B13D4}" type="slidenum">
              <a:rPr lang="nb-NO" smtClean="0"/>
              <a:pPr/>
              <a:t>18</a:t>
            </a:fld>
            <a:endParaRPr lang="nb-N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Moreneringer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BCDC8-BDAD-472E-8C75-EF16AD4B13D4}" type="slidenum">
              <a:rPr lang="nb-NO" smtClean="0"/>
              <a:pPr/>
              <a:t>19</a:t>
            </a:fld>
            <a:endParaRPr lang="nb-NO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Moreneringer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BCDC8-BDAD-472E-8C75-EF16AD4B13D4}" type="slidenum">
              <a:rPr lang="nb-NO" smtClean="0"/>
              <a:pPr/>
              <a:t>20</a:t>
            </a:fld>
            <a:endParaRPr lang="nb-NO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Moreneringer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BCDC8-BDAD-472E-8C75-EF16AD4B13D4}" type="slidenum">
              <a:rPr lang="nb-NO" smtClean="0"/>
              <a:pPr/>
              <a:t>22</a:t>
            </a:fld>
            <a:endParaRPr lang="nb-NO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Moreneringer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BCDC8-BDAD-472E-8C75-EF16AD4B13D4}" type="slidenum">
              <a:rPr lang="nb-NO" smtClean="0"/>
              <a:pPr/>
              <a:t>23</a:t>
            </a:fld>
            <a:endParaRPr 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5AB0A-1D71-4E3F-ACD4-9EE2226903A4}" type="datetimeFigureOut">
              <a:rPr lang="nb-NO" smtClean="0"/>
              <a:pPr/>
              <a:t>11.01.2016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76892-06CD-4113-A118-262200A3A137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mediaban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0"/>
            <a:ext cx="2627783" cy="2654102"/>
          </a:xfrm>
          <a:prstGeom prst="ellipse">
            <a:avLst/>
          </a:prstGeom>
          <a:noFill/>
        </p:spPr>
      </p:pic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274"/>
            <a:ext cx="5759226" cy="304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1933544" y="4869160"/>
            <a:ext cx="718844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>
                <a:solidFill>
                  <a:schemeClr val="bg1"/>
                </a:solidFill>
              </a:rPr>
              <a:t>Ragnhild Melleby Aslaksen, leader </a:t>
            </a:r>
            <a:r>
              <a:rPr lang="nb-NO" dirty="0" err="1">
                <a:solidFill>
                  <a:schemeClr val="bg1"/>
                </a:solidFill>
              </a:rPr>
              <a:t>of</a:t>
            </a:r>
            <a:r>
              <a:rPr lang="nb-NO" dirty="0">
                <a:solidFill>
                  <a:schemeClr val="bg1"/>
                </a:solidFill>
              </a:rPr>
              <a:t> </a:t>
            </a:r>
            <a:r>
              <a:rPr lang="nb-NO" dirty="0" err="1">
                <a:solidFill>
                  <a:schemeClr val="bg1"/>
                </a:solidFill>
              </a:rPr>
              <a:t>the</a:t>
            </a:r>
            <a:r>
              <a:rPr lang="nb-NO" dirty="0">
                <a:solidFill>
                  <a:schemeClr val="bg1"/>
                </a:solidFill>
              </a:rPr>
              <a:t> </a:t>
            </a:r>
            <a:r>
              <a:rPr lang="nb-NO" dirty="0" err="1">
                <a:solidFill>
                  <a:schemeClr val="bg1"/>
                </a:solidFill>
              </a:rPr>
              <a:t>local</a:t>
            </a:r>
            <a:r>
              <a:rPr lang="nb-NO" dirty="0">
                <a:solidFill>
                  <a:schemeClr val="bg1"/>
                </a:solidFill>
              </a:rPr>
              <a:t> </a:t>
            </a:r>
            <a:r>
              <a:rPr lang="nb-NO" dirty="0" err="1">
                <a:solidFill>
                  <a:schemeClr val="bg1"/>
                </a:solidFill>
              </a:rPr>
              <a:t>political</a:t>
            </a:r>
            <a:r>
              <a:rPr lang="nb-NO" dirty="0">
                <a:solidFill>
                  <a:schemeClr val="bg1"/>
                </a:solidFill>
              </a:rPr>
              <a:t> </a:t>
            </a:r>
            <a:r>
              <a:rPr lang="nb-NO" dirty="0" err="1">
                <a:solidFill>
                  <a:schemeClr val="bg1"/>
                </a:solidFill>
              </a:rPr>
              <a:t>of</a:t>
            </a:r>
            <a:r>
              <a:rPr lang="nb-NO" dirty="0">
                <a:solidFill>
                  <a:schemeClr val="bg1"/>
                </a:solidFill>
              </a:rPr>
              <a:t> Varangerhalvøya </a:t>
            </a:r>
          </a:p>
          <a:p>
            <a:r>
              <a:rPr lang="nb-NO" dirty="0">
                <a:solidFill>
                  <a:schemeClr val="bg1"/>
                </a:solidFill>
              </a:rPr>
              <a:t>National Park </a:t>
            </a:r>
            <a:r>
              <a:rPr lang="nb-NO" dirty="0" err="1">
                <a:solidFill>
                  <a:schemeClr val="bg1"/>
                </a:solidFill>
              </a:rPr>
              <a:t>board</a:t>
            </a:r>
            <a:r>
              <a:rPr lang="nb-NO" dirty="0">
                <a:solidFill>
                  <a:schemeClr val="bg1"/>
                </a:solidFill>
              </a:rPr>
              <a:t>,</a:t>
            </a:r>
          </a:p>
          <a:p>
            <a:r>
              <a:rPr lang="nb-NO" dirty="0" err="1">
                <a:solidFill>
                  <a:schemeClr val="bg1"/>
                </a:solidFill>
              </a:rPr>
              <a:t>represetant</a:t>
            </a:r>
            <a:r>
              <a:rPr lang="nb-NO" dirty="0">
                <a:solidFill>
                  <a:schemeClr val="bg1"/>
                </a:solidFill>
              </a:rPr>
              <a:t> </a:t>
            </a:r>
            <a:r>
              <a:rPr lang="nb-NO" dirty="0" err="1">
                <a:solidFill>
                  <a:schemeClr val="bg1"/>
                </a:solidFill>
              </a:rPr>
              <a:t>of</a:t>
            </a:r>
            <a:r>
              <a:rPr lang="nb-NO" dirty="0">
                <a:solidFill>
                  <a:schemeClr val="bg1"/>
                </a:solidFill>
              </a:rPr>
              <a:t> </a:t>
            </a:r>
            <a:r>
              <a:rPr lang="nb-NO" dirty="0" err="1">
                <a:solidFill>
                  <a:schemeClr val="bg1"/>
                </a:solidFill>
              </a:rPr>
              <a:t>the</a:t>
            </a:r>
            <a:r>
              <a:rPr lang="nb-NO" dirty="0">
                <a:solidFill>
                  <a:schemeClr val="bg1"/>
                </a:solidFill>
              </a:rPr>
              <a:t> </a:t>
            </a:r>
            <a:r>
              <a:rPr lang="nb-NO" dirty="0" err="1">
                <a:solidFill>
                  <a:schemeClr val="bg1"/>
                </a:solidFill>
              </a:rPr>
              <a:t>Sapmi</a:t>
            </a:r>
            <a:r>
              <a:rPr lang="nb-NO" dirty="0">
                <a:solidFill>
                  <a:schemeClr val="bg1"/>
                </a:solidFill>
              </a:rPr>
              <a:t> parlament </a:t>
            </a:r>
          </a:p>
          <a:p>
            <a:endParaRPr lang="nb-NO" dirty="0">
              <a:solidFill>
                <a:schemeClr val="bg1"/>
              </a:solidFill>
            </a:endParaRPr>
          </a:p>
          <a:p>
            <a:r>
              <a:rPr lang="nb-NO" dirty="0" smtClean="0">
                <a:solidFill>
                  <a:schemeClr val="bg1"/>
                </a:solidFill>
              </a:rPr>
              <a:t>Geir </a:t>
            </a:r>
            <a:r>
              <a:rPr lang="nb-NO" dirty="0" smtClean="0">
                <a:solidFill>
                  <a:schemeClr val="bg1"/>
                </a:solidFill>
              </a:rPr>
              <a:t>Østereng, National park </a:t>
            </a:r>
            <a:r>
              <a:rPr lang="nb-NO" dirty="0" smtClean="0">
                <a:solidFill>
                  <a:schemeClr val="bg1"/>
                </a:solidFill>
              </a:rPr>
              <a:t>manager, Varangerhalvøya </a:t>
            </a:r>
            <a:r>
              <a:rPr lang="nb-NO" dirty="0" err="1" smtClean="0">
                <a:solidFill>
                  <a:schemeClr val="bg1"/>
                </a:solidFill>
              </a:rPr>
              <a:t>National</a:t>
            </a:r>
            <a:r>
              <a:rPr lang="nb-NO" dirty="0" err="1" smtClean="0">
                <a:solidFill>
                  <a:schemeClr val="bg1"/>
                </a:solidFill>
              </a:rPr>
              <a:t>p</a:t>
            </a:r>
            <a:r>
              <a:rPr lang="nb-NO" dirty="0" err="1" smtClean="0">
                <a:solidFill>
                  <a:schemeClr val="bg1"/>
                </a:solidFill>
              </a:rPr>
              <a:t>ark</a:t>
            </a:r>
            <a:endParaRPr lang="nb-NO" dirty="0" smtClean="0">
              <a:solidFill>
                <a:schemeClr val="bg1"/>
              </a:solidFill>
            </a:endParaRPr>
          </a:p>
          <a:p>
            <a:r>
              <a:rPr lang="nb-NO" dirty="0" err="1" smtClean="0">
                <a:solidFill>
                  <a:schemeClr val="bg1"/>
                </a:solidFill>
              </a:rPr>
              <a:t>Secretaty</a:t>
            </a:r>
            <a:r>
              <a:rPr lang="nb-NO" dirty="0" smtClean="0">
                <a:solidFill>
                  <a:schemeClr val="bg1"/>
                </a:solidFill>
              </a:rPr>
              <a:t> </a:t>
            </a:r>
            <a:r>
              <a:rPr lang="nb-NO" dirty="0" err="1" smtClean="0">
                <a:solidFill>
                  <a:schemeClr val="bg1"/>
                </a:solidFill>
              </a:rPr>
              <a:t>of</a:t>
            </a:r>
            <a:r>
              <a:rPr lang="nb-NO" dirty="0" smtClean="0">
                <a:solidFill>
                  <a:schemeClr val="bg1"/>
                </a:solidFill>
              </a:rPr>
              <a:t> </a:t>
            </a:r>
            <a:r>
              <a:rPr lang="nb-NO" dirty="0" err="1" smtClean="0">
                <a:solidFill>
                  <a:schemeClr val="bg1"/>
                </a:solidFill>
              </a:rPr>
              <a:t>the</a:t>
            </a:r>
            <a:r>
              <a:rPr lang="nb-NO" dirty="0" smtClean="0">
                <a:solidFill>
                  <a:schemeClr val="bg1"/>
                </a:solidFill>
              </a:rPr>
              <a:t> </a:t>
            </a:r>
            <a:r>
              <a:rPr lang="nb-NO" dirty="0" err="1" smtClean="0">
                <a:solidFill>
                  <a:schemeClr val="bg1"/>
                </a:solidFill>
              </a:rPr>
              <a:t>national</a:t>
            </a:r>
            <a:r>
              <a:rPr lang="nb-NO" dirty="0" smtClean="0">
                <a:solidFill>
                  <a:schemeClr val="bg1"/>
                </a:solidFill>
              </a:rPr>
              <a:t> park </a:t>
            </a:r>
            <a:r>
              <a:rPr lang="nb-NO" dirty="0" err="1" smtClean="0">
                <a:solidFill>
                  <a:schemeClr val="bg1"/>
                </a:solidFill>
              </a:rPr>
              <a:t>board</a:t>
            </a:r>
            <a:endParaRPr lang="nb-NO" dirty="0" smtClean="0">
              <a:solidFill>
                <a:schemeClr val="bg1"/>
              </a:solidFill>
            </a:endParaRPr>
          </a:p>
          <a:p>
            <a:endParaRPr lang="nb-NO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:\Felles\Bilder\Ymse\Dverggås Imre forside HP dverggås Ingar J Oi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301" y="-23872"/>
            <a:ext cx="6316699" cy="358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9" y="3565101"/>
            <a:ext cx="432435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ktangel 2"/>
          <p:cNvSpPr/>
          <p:nvPr/>
        </p:nvSpPr>
        <p:spPr>
          <a:xfrm>
            <a:off x="2411760" y="3717032"/>
            <a:ext cx="63038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nb-NO" sz="2000" dirty="0"/>
              <a:t>Preserve </a:t>
            </a:r>
            <a:r>
              <a:rPr lang="nb-NO" sz="2000" dirty="0" err="1"/>
              <a:t>the</a:t>
            </a:r>
            <a:r>
              <a:rPr lang="nb-NO" sz="2000" dirty="0"/>
              <a:t> </a:t>
            </a:r>
            <a:r>
              <a:rPr lang="nb-NO" sz="2000" dirty="0" err="1"/>
              <a:t>biodiversity</a:t>
            </a:r>
            <a:r>
              <a:rPr lang="nb-NO" sz="2000" dirty="0"/>
              <a:t>, </a:t>
            </a:r>
            <a:r>
              <a:rPr lang="nb-NO" sz="2000" dirty="0" err="1"/>
              <a:t>ecosystem</a:t>
            </a:r>
            <a:r>
              <a:rPr lang="nb-NO" sz="2000" dirty="0"/>
              <a:t>, species </a:t>
            </a:r>
          </a:p>
          <a:p>
            <a:r>
              <a:rPr lang="nb-NO" sz="2000" dirty="0"/>
              <a:t>	and </a:t>
            </a:r>
            <a:r>
              <a:rPr lang="nb-NO" sz="2000" dirty="0" err="1"/>
              <a:t>populations</a:t>
            </a:r>
            <a:endParaRPr lang="nb-NO" sz="2000" dirty="0"/>
          </a:p>
        </p:txBody>
      </p:sp>
      <p:pic>
        <p:nvPicPr>
          <p:cNvPr id="5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465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G:\Felles\Nasjonalparkforvaltere\Varangerhalvøya NP_LVO_NR\Bilder\Varangervalmue gul type Foto - Sigurd Richards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" y="-99392"/>
            <a:ext cx="4211960" cy="486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:\Felles\Bilder\Ymse\Bilder fra Økosystem Finnmark\kongeørn å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7965"/>
            <a:ext cx="3912096" cy="389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Sylinder 2"/>
          <p:cNvSpPr txBox="1"/>
          <p:nvPr/>
        </p:nvSpPr>
        <p:spPr>
          <a:xfrm>
            <a:off x="251520" y="6453336"/>
            <a:ext cx="109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Kongeørn</a:t>
            </a:r>
            <a:endParaRPr lang="nb-NO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79" y="-796451"/>
            <a:ext cx="5374241" cy="778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0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073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344" y="0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477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259557" y="67117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The part </a:t>
            </a:r>
            <a:r>
              <a:rPr lang="nb-NO" dirty="0" err="1">
                <a:solidFill>
                  <a:schemeClr val="bg1"/>
                </a:solidFill>
              </a:rPr>
              <a:t>of</a:t>
            </a:r>
            <a:r>
              <a:rPr lang="nb-NO" dirty="0">
                <a:solidFill>
                  <a:schemeClr val="bg1"/>
                </a:solidFill>
              </a:rPr>
              <a:t> Norway </a:t>
            </a:r>
            <a:r>
              <a:rPr lang="nb-NO" dirty="0" err="1">
                <a:solidFill>
                  <a:schemeClr val="bg1"/>
                </a:solidFill>
              </a:rPr>
              <a:t>which</a:t>
            </a:r>
            <a:r>
              <a:rPr lang="nb-NO" dirty="0">
                <a:solidFill>
                  <a:schemeClr val="bg1"/>
                </a:solidFill>
              </a:rPr>
              <a:t> has </a:t>
            </a:r>
            <a:r>
              <a:rPr lang="nb-NO" dirty="0" err="1">
                <a:solidFill>
                  <a:schemeClr val="bg1"/>
                </a:solidFill>
              </a:rPr>
              <a:t>low</a:t>
            </a:r>
            <a:r>
              <a:rPr lang="nb-NO" dirty="0">
                <a:solidFill>
                  <a:schemeClr val="bg1"/>
                </a:solidFill>
              </a:rPr>
              <a:t>- </a:t>
            </a:r>
            <a:r>
              <a:rPr lang="nb-NO" dirty="0" err="1">
                <a:solidFill>
                  <a:schemeClr val="bg1"/>
                </a:solidFill>
              </a:rPr>
              <a:t>arctic</a:t>
            </a:r>
            <a:r>
              <a:rPr lang="nb-NO" dirty="0">
                <a:solidFill>
                  <a:schemeClr val="bg1"/>
                </a:solidFill>
              </a:rPr>
              <a:t> </a:t>
            </a:r>
            <a:r>
              <a:rPr lang="nb-NO" dirty="0" err="1">
                <a:solidFill>
                  <a:schemeClr val="bg1"/>
                </a:solidFill>
              </a:rPr>
              <a:t>climate</a:t>
            </a:r>
            <a:r>
              <a:rPr lang="nb-NO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806" y="25810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2"/>
          <p:cNvSpPr txBox="1"/>
          <p:nvPr/>
        </p:nvSpPr>
        <p:spPr>
          <a:xfrm>
            <a:off x="395536" y="620688"/>
            <a:ext cx="30710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smtClean="0"/>
              <a:t>Special </a:t>
            </a:r>
            <a:r>
              <a:rPr lang="nb-NO" sz="2400" dirty="0" smtClean="0"/>
              <a:t>kvartær</a:t>
            </a:r>
            <a:r>
              <a:rPr lang="nb-NO" sz="2400" dirty="0" smtClean="0"/>
              <a:t>geologi </a:t>
            </a:r>
            <a:endParaRPr lang="nb-NO" sz="2400" dirty="0"/>
          </a:p>
        </p:txBody>
      </p:sp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269" y="8959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123" y="0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467544" y="40466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sz="2400" dirty="0"/>
          </a:p>
        </p:txBody>
      </p:sp>
      <p:sp>
        <p:nvSpPr>
          <p:cNvPr id="3" name="Rektangel 2"/>
          <p:cNvSpPr/>
          <p:nvPr/>
        </p:nvSpPr>
        <p:spPr>
          <a:xfrm>
            <a:off x="467544" y="2051457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b-NO" sz="2800" dirty="0" smtClean="0"/>
              <a:t>Landforms from </a:t>
            </a:r>
            <a:r>
              <a:rPr lang="nb-NO" sz="2800" dirty="0" err="1" smtClean="0"/>
              <a:t>ice</a:t>
            </a:r>
            <a:r>
              <a:rPr lang="nb-NO" sz="2800" dirty="0" smtClean="0"/>
              <a:t> age, </a:t>
            </a:r>
            <a:r>
              <a:rPr lang="nb-NO" sz="2800" dirty="0" err="1" smtClean="0"/>
              <a:t>thousands</a:t>
            </a:r>
            <a:r>
              <a:rPr lang="nb-NO" sz="2800" dirty="0" smtClean="0"/>
              <a:t> </a:t>
            </a:r>
            <a:r>
              <a:rPr lang="nb-NO" sz="2800" dirty="0" err="1" smtClean="0"/>
              <a:t>of</a:t>
            </a:r>
            <a:r>
              <a:rPr lang="nb-NO" sz="2800" dirty="0" smtClean="0"/>
              <a:t> rings </a:t>
            </a:r>
            <a:r>
              <a:rPr lang="nb-NO" sz="2800" dirty="0" err="1" smtClean="0"/>
              <a:t>of</a:t>
            </a:r>
            <a:r>
              <a:rPr lang="nb-NO" sz="2800" dirty="0" smtClean="0"/>
              <a:t> rocks </a:t>
            </a:r>
          </a:p>
        </p:txBody>
      </p:sp>
    </p:spTree>
    <p:extLst>
      <p:ext uri="{BB962C8B-B14F-4D97-AF65-F5344CB8AC3E}">
        <p14:creationId xmlns:p14="http://schemas.microsoft.com/office/powerpoint/2010/main" val="1539695932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490610" y="1916832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000" b="1" dirty="0"/>
              <a:t> </a:t>
            </a:r>
            <a:endParaRPr lang="nb-NO" sz="2000" b="1" dirty="0" smtClean="0"/>
          </a:p>
        </p:txBody>
      </p:sp>
      <p:sp>
        <p:nvSpPr>
          <p:cNvPr id="5" name="Rektangel 4"/>
          <p:cNvSpPr/>
          <p:nvPr/>
        </p:nvSpPr>
        <p:spPr>
          <a:xfrm>
            <a:off x="490610" y="1988840"/>
            <a:ext cx="67456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b-NO" sz="2400" dirty="0"/>
              <a:t>Old landscape </a:t>
            </a:r>
            <a:r>
              <a:rPr lang="nb-NO" sz="2400" dirty="0" err="1" smtClean="0"/>
              <a:t>with</a:t>
            </a:r>
            <a:r>
              <a:rPr lang="nb-NO" sz="2400" dirty="0" smtClean="0"/>
              <a:t> </a:t>
            </a:r>
            <a:r>
              <a:rPr lang="nb-NO" sz="2400" dirty="0"/>
              <a:t>l</a:t>
            </a:r>
            <a:r>
              <a:rPr lang="nb-NO" sz="2400" dirty="0" smtClean="0"/>
              <a:t>andforms </a:t>
            </a:r>
            <a:r>
              <a:rPr lang="nb-NO" sz="2400" dirty="0" err="1" smtClean="0"/>
              <a:t>formed</a:t>
            </a:r>
            <a:r>
              <a:rPr lang="nb-NO" sz="2400" dirty="0" smtClean="0"/>
              <a:t> </a:t>
            </a:r>
            <a:r>
              <a:rPr lang="nb-NO" sz="2400" dirty="0" err="1"/>
              <a:t>before</a:t>
            </a:r>
            <a:r>
              <a:rPr lang="nb-NO" sz="2400" dirty="0"/>
              <a:t> last </a:t>
            </a:r>
            <a:r>
              <a:rPr lang="nb-NO" sz="2400" dirty="0" err="1"/>
              <a:t>iceage</a:t>
            </a:r>
            <a:r>
              <a:rPr lang="nb-NO" sz="2400" dirty="0"/>
              <a:t> </a:t>
            </a:r>
          </a:p>
        </p:txBody>
      </p:sp>
      <p:pic>
        <p:nvPicPr>
          <p:cNvPr id="6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0458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612976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611560" y="1844824"/>
            <a:ext cx="5328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b-NO" sz="2800" dirty="0" err="1"/>
              <a:t>Unique</a:t>
            </a:r>
            <a:r>
              <a:rPr lang="nb-NO" sz="2800" dirty="0"/>
              <a:t> </a:t>
            </a:r>
            <a:r>
              <a:rPr lang="nb-NO" sz="2800" dirty="0" err="1"/>
              <a:t>sapmi</a:t>
            </a:r>
            <a:r>
              <a:rPr lang="nb-NO" sz="2800" dirty="0"/>
              <a:t> </a:t>
            </a:r>
            <a:r>
              <a:rPr lang="nb-NO" sz="2800" dirty="0" err="1"/>
              <a:t>cultural</a:t>
            </a:r>
            <a:r>
              <a:rPr lang="nb-NO" sz="2800" dirty="0"/>
              <a:t> </a:t>
            </a:r>
            <a:r>
              <a:rPr lang="nb-NO" sz="2800" dirty="0" err="1"/>
              <a:t>remains</a:t>
            </a:r>
            <a:r>
              <a:rPr lang="nb-NO" sz="2800" dirty="0"/>
              <a:t> </a:t>
            </a:r>
            <a:endParaRPr lang="nb-NO" sz="2800" dirty="0"/>
          </a:p>
        </p:txBody>
      </p:sp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504" y="24805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sz="2400" dirty="0"/>
          </a:p>
        </p:txBody>
      </p:sp>
      <p:sp>
        <p:nvSpPr>
          <p:cNvPr id="3" name="Rektangel 2"/>
          <p:cNvSpPr/>
          <p:nvPr/>
        </p:nvSpPr>
        <p:spPr>
          <a:xfrm>
            <a:off x="611560" y="1628800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b-NO" sz="2800" dirty="0" smtClean="0"/>
              <a:t>One </a:t>
            </a:r>
            <a:r>
              <a:rPr lang="nb-NO" sz="2800" dirty="0" err="1" smtClean="0"/>
              <a:t>of</a:t>
            </a:r>
            <a:r>
              <a:rPr lang="nb-NO" sz="2800" dirty="0" smtClean="0"/>
              <a:t> </a:t>
            </a:r>
            <a:r>
              <a:rPr lang="nb-NO" sz="2800" dirty="0" err="1" smtClean="0"/>
              <a:t>few</a:t>
            </a:r>
            <a:r>
              <a:rPr lang="nb-NO" sz="2800" dirty="0" smtClean="0"/>
              <a:t> </a:t>
            </a:r>
            <a:r>
              <a:rPr lang="nb-NO" sz="2800" dirty="0" err="1" smtClean="0"/>
              <a:t>arctic</a:t>
            </a:r>
            <a:r>
              <a:rPr lang="nb-NO" sz="2800" dirty="0" smtClean="0"/>
              <a:t> </a:t>
            </a:r>
            <a:r>
              <a:rPr lang="nb-NO" sz="2800" dirty="0" err="1" smtClean="0"/>
              <a:t>fox</a:t>
            </a:r>
            <a:r>
              <a:rPr lang="nb-NO" sz="2800" dirty="0" smtClean="0"/>
              <a:t> </a:t>
            </a:r>
            <a:r>
              <a:rPr lang="nb-NO" sz="2800" dirty="0" err="1" smtClean="0"/>
              <a:t>populations</a:t>
            </a:r>
            <a:r>
              <a:rPr lang="nb-NO" sz="2800" dirty="0" smtClean="0"/>
              <a:t> , </a:t>
            </a:r>
            <a:r>
              <a:rPr lang="nb-NO" sz="2800" dirty="0" smtClean="0"/>
              <a:t>area </a:t>
            </a:r>
            <a:r>
              <a:rPr lang="nb-NO" sz="2800" dirty="0" err="1" smtClean="0"/>
              <a:t>important</a:t>
            </a:r>
            <a:r>
              <a:rPr lang="nb-NO" sz="2800" dirty="0" smtClean="0"/>
              <a:t> for </a:t>
            </a:r>
            <a:r>
              <a:rPr lang="nb-NO" sz="2800" dirty="0" err="1" smtClean="0"/>
              <a:t>waterfowl</a:t>
            </a:r>
            <a:r>
              <a:rPr lang="nb-NO" sz="2800" dirty="0" smtClean="0"/>
              <a:t> and </a:t>
            </a:r>
            <a:r>
              <a:rPr lang="nb-NO" sz="2800" dirty="0" err="1" smtClean="0"/>
              <a:t>bird</a:t>
            </a:r>
            <a:r>
              <a:rPr lang="nb-NO" sz="2800" dirty="0" err="1" smtClean="0"/>
              <a:t>s</a:t>
            </a:r>
            <a:r>
              <a:rPr lang="nb-NO" sz="2800" dirty="0" smtClean="0"/>
              <a:t> like</a:t>
            </a:r>
            <a:r>
              <a:rPr lang="nb-NO" sz="2800" dirty="0" smtClean="0"/>
              <a:t> </a:t>
            </a:r>
            <a:r>
              <a:rPr lang="nb-NO" sz="2800" dirty="0" smtClean="0"/>
              <a:t>lesser </a:t>
            </a:r>
            <a:r>
              <a:rPr lang="nb-NO" sz="2800" dirty="0" smtClean="0"/>
              <a:t>white-</a:t>
            </a:r>
            <a:r>
              <a:rPr lang="nb-NO" sz="2800" dirty="0" err="1" smtClean="0"/>
              <a:t>fronted</a:t>
            </a:r>
            <a:r>
              <a:rPr lang="nb-NO" sz="2800" dirty="0" smtClean="0"/>
              <a:t> </a:t>
            </a:r>
            <a:r>
              <a:rPr lang="nb-NO" sz="2800" dirty="0" err="1" smtClean="0"/>
              <a:t>geese</a:t>
            </a:r>
            <a:r>
              <a:rPr lang="nb-NO" sz="2800" dirty="0" smtClean="0"/>
              <a:t> and </a:t>
            </a:r>
            <a:r>
              <a:rPr lang="nb-NO" sz="2800" dirty="0" smtClean="0"/>
              <a:t>brent </a:t>
            </a:r>
            <a:r>
              <a:rPr lang="nb-NO" sz="2800" dirty="0" err="1" smtClean="0"/>
              <a:t>geese</a:t>
            </a:r>
            <a:endParaRPr lang="nb-NO" sz="2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nb-NO" sz="2800" dirty="0" smtClean="0"/>
              <a:t>Varanger </a:t>
            </a:r>
            <a:r>
              <a:rPr lang="nb-NO" sz="2800" dirty="0" smtClean="0"/>
              <a:t>is </a:t>
            </a:r>
            <a:r>
              <a:rPr lang="nb-NO" sz="2800" dirty="0" err="1" smtClean="0"/>
              <a:t>the</a:t>
            </a:r>
            <a:r>
              <a:rPr lang="nb-NO" sz="2800" dirty="0" smtClean="0"/>
              <a:t> </a:t>
            </a:r>
            <a:r>
              <a:rPr lang="nb-NO" sz="2800" dirty="0" err="1" smtClean="0"/>
              <a:t>place</a:t>
            </a:r>
            <a:r>
              <a:rPr lang="nb-NO" sz="2800" dirty="0" smtClean="0"/>
              <a:t> </a:t>
            </a:r>
            <a:r>
              <a:rPr lang="nb-NO" sz="2800" dirty="0" err="1" smtClean="0"/>
              <a:t>where</a:t>
            </a:r>
            <a:r>
              <a:rPr lang="nb-NO" sz="2800" dirty="0" smtClean="0"/>
              <a:t> plants from </a:t>
            </a:r>
            <a:r>
              <a:rPr lang="nb-NO" sz="2800" dirty="0" err="1" smtClean="0"/>
              <a:t>northern</a:t>
            </a:r>
            <a:r>
              <a:rPr lang="nb-NO" sz="2800" dirty="0" smtClean="0"/>
              <a:t> </a:t>
            </a:r>
            <a:r>
              <a:rPr lang="nb-NO" sz="2800" dirty="0" err="1" smtClean="0"/>
              <a:t>arctic</a:t>
            </a:r>
            <a:r>
              <a:rPr lang="nb-NO" sz="2800" dirty="0" smtClean="0"/>
              <a:t>, </a:t>
            </a:r>
            <a:r>
              <a:rPr lang="nb-NO" sz="2800" dirty="0" err="1" smtClean="0"/>
              <a:t>eastern</a:t>
            </a:r>
            <a:r>
              <a:rPr lang="nb-NO" sz="2800" dirty="0" smtClean="0"/>
              <a:t> </a:t>
            </a:r>
            <a:r>
              <a:rPr lang="nb-NO" sz="2800" dirty="0" err="1" smtClean="0"/>
              <a:t>Sibiria</a:t>
            </a:r>
            <a:r>
              <a:rPr lang="nb-NO" sz="2800" dirty="0" smtClean="0"/>
              <a:t> and </a:t>
            </a:r>
            <a:r>
              <a:rPr lang="nb-NO" sz="2800" dirty="0" err="1" smtClean="0"/>
              <a:t>southern</a:t>
            </a:r>
            <a:r>
              <a:rPr lang="nb-NO" sz="2800" dirty="0" smtClean="0"/>
              <a:t> plants </a:t>
            </a:r>
            <a:r>
              <a:rPr lang="nb-NO" sz="2800" dirty="0" err="1" smtClean="0"/>
              <a:t>meet</a:t>
            </a:r>
            <a:r>
              <a:rPr lang="nb-NO" sz="2800" dirty="0" smtClean="0"/>
              <a:t>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b-NO" sz="2800" dirty="0" smtClean="0"/>
              <a:t>Small areas </a:t>
            </a:r>
            <a:r>
              <a:rPr lang="nb-NO" sz="2800" dirty="0" err="1" smtClean="0"/>
              <a:t>where</a:t>
            </a:r>
            <a:r>
              <a:rPr lang="nb-NO" sz="2800" dirty="0" smtClean="0"/>
              <a:t> </a:t>
            </a:r>
            <a:r>
              <a:rPr lang="nb-NO" sz="2800" dirty="0" err="1" smtClean="0"/>
              <a:t>ground</a:t>
            </a:r>
            <a:r>
              <a:rPr lang="nb-NO" sz="2800" dirty="0" smtClean="0"/>
              <a:t> is </a:t>
            </a:r>
            <a:r>
              <a:rPr lang="nb-NO" sz="2800" dirty="0" err="1" smtClean="0"/>
              <a:t>rich</a:t>
            </a:r>
            <a:r>
              <a:rPr lang="nb-NO" sz="2800" dirty="0" smtClean="0"/>
              <a:t> in </a:t>
            </a:r>
            <a:r>
              <a:rPr lang="nb-NO" sz="2800" dirty="0" err="1" smtClean="0"/>
              <a:t>chalk</a:t>
            </a:r>
            <a:r>
              <a:rPr lang="nb-NO" sz="2800" dirty="0" smtClean="0"/>
              <a:t> – </a:t>
            </a:r>
            <a:r>
              <a:rPr lang="nb-NO" sz="2800" dirty="0" err="1" smtClean="0"/>
              <a:t>rich</a:t>
            </a:r>
            <a:r>
              <a:rPr lang="nb-NO" sz="2800" dirty="0" smtClean="0"/>
              <a:t> in </a:t>
            </a:r>
            <a:r>
              <a:rPr lang="nb-NO" sz="2800" dirty="0" err="1" smtClean="0"/>
              <a:t>vegetation</a:t>
            </a:r>
            <a:r>
              <a:rPr lang="nb-NO" sz="2800" dirty="0" smtClean="0"/>
              <a:t> and </a:t>
            </a:r>
            <a:r>
              <a:rPr lang="nb-NO" sz="2800" dirty="0" err="1" smtClean="0"/>
              <a:t>some</a:t>
            </a:r>
            <a:r>
              <a:rPr lang="nb-NO" sz="2800" dirty="0" smtClean="0"/>
              <a:t> </a:t>
            </a:r>
            <a:r>
              <a:rPr lang="nb-NO" sz="2800" dirty="0" err="1" smtClean="0"/>
              <a:t>uncommon</a:t>
            </a:r>
            <a:r>
              <a:rPr lang="nb-NO" sz="2800" dirty="0" smtClean="0"/>
              <a:t> plants </a:t>
            </a:r>
            <a:endParaRPr lang="nb-NO" sz="2800" dirty="0" smtClean="0"/>
          </a:p>
        </p:txBody>
      </p:sp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0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tel 1"/>
          <p:cNvSpPr txBox="1">
            <a:spLocks/>
          </p:cNvSpPr>
          <p:nvPr/>
        </p:nvSpPr>
        <p:spPr>
          <a:xfrm>
            <a:off x="443817" y="65177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dirty="0" smtClean="0"/>
              <a:t>Goal for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protection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11281794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sz="2400" dirty="0"/>
          </a:p>
        </p:txBody>
      </p:sp>
      <p:sp>
        <p:nvSpPr>
          <p:cNvPr id="3" name="Rektangel 2"/>
          <p:cNvSpPr/>
          <p:nvPr/>
        </p:nvSpPr>
        <p:spPr>
          <a:xfrm>
            <a:off x="611560" y="1628800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b-NO" sz="2800" dirty="0" smtClean="0"/>
              <a:t>Area </a:t>
            </a:r>
            <a:r>
              <a:rPr lang="nb-NO" sz="2800" dirty="0" err="1" smtClean="0"/>
              <a:t>rich</a:t>
            </a:r>
            <a:r>
              <a:rPr lang="nb-NO" sz="2800" dirty="0" smtClean="0"/>
              <a:t> in </a:t>
            </a:r>
            <a:r>
              <a:rPr lang="nb-NO" sz="2800" dirty="0" err="1" smtClean="0"/>
              <a:t>cultural</a:t>
            </a:r>
            <a:r>
              <a:rPr lang="nb-NO" sz="2800" dirty="0" smtClean="0"/>
              <a:t> </a:t>
            </a:r>
            <a:r>
              <a:rPr lang="nb-NO" sz="2800" dirty="0" err="1" smtClean="0"/>
              <a:t>remains</a:t>
            </a:r>
            <a:r>
              <a:rPr lang="nb-NO" sz="2800" dirty="0" smtClean="0"/>
              <a:t>, area used by </a:t>
            </a:r>
            <a:r>
              <a:rPr lang="nb-NO" sz="2800" dirty="0" err="1" smtClean="0"/>
              <a:t>humans</a:t>
            </a:r>
            <a:r>
              <a:rPr lang="nb-NO" sz="2800" dirty="0" smtClean="0"/>
              <a:t> 4500 </a:t>
            </a:r>
            <a:r>
              <a:rPr lang="nb-NO" sz="2800" dirty="0" err="1" smtClean="0"/>
              <a:t>before</a:t>
            </a:r>
            <a:r>
              <a:rPr lang="nb-NO" sz="2800" dirty="0" smtClean="0"/>
              <a:t> </a:t>
            </a:r>
            <a:r>
              <a:rPr lang="nb-NO" sz="2800" dirty="0" err="1" smtClean="0"/>
              <a:t>christ</a:t>
            </a:r>
            <a:r>
              <a:rPr lang="nb-NO" sz="2800" dirty="0" smtClean="0"/>
              <a:t>. </a:t>
            </a:r>
          </a:p>
          <a:p>
            <a:pPr marL="285750" indent="-285750">
              <a:buFont typeface="Arial" pitchFamily="34" charset="0"/>
              <a:buChar char="•"/>
            </a:pPr>
            <a:endParaRPr lang="nb-NO" sz="2800" dirty="0"/>
          </a:p>
          <a:p>
            <a:pPr marL="285750" indent="-285750">
              <a:buFont typeface="Arial" pitchFamily="34" charset="0"/>
              <a:buChar char="•"/>
            </a:pPr>
            <a:r>
              <a:rPr lang="nb-NO" sz="2800" dirty="0" smtClean="0"/>
              <a:t>The </a:t>
            </a:r>
            <a:r>
              <a:rPr lang="nb-NO" sz="2800" dirty="0" err="1" smtClean="0"/>
              <a:t>environmental</a:t>
            </a:r>
            <a:r>
              <a:rPr lang="nb-NO" sz="2800" dirty="0" smtClean="0"/>
              <a:t> </a:t>
            </a:r>
            <a:r>
              <a:rPr lang="nb-NO" sz="2800" dirty="0" err="1" smtClean="0"/>
              <a:t>protection</a:t>
            </a:r>
            <a:r>
              <a:rPr lang="nb-NO" sz="2800" dirty="0" smtClean="0"/>
              <a:t> must preserve </a:t>
            </a:r>
            <a:r>
              <a:rPr lang="nb-NO" sz="2800" dirty="0" err="1" smtClean="0"/>
              <a:t>the</a:t>
            </a:r>
            <a:r>
              <a:rPr lang="nb-NO" sz="2800" dirty="0" smtClean="0"/>
              <a:t> nature </a:t>
            </a:r>
            <a:r>
              <a:rPr lang="nb-NO" sz="2800" dirty="0" err="1" smtClean="0"/>
              <a:t>richness</a:t>
            </a:r>
            <a:r>
              <a:rPr lang="nb-NO" sz="2800" dirty="0" smtClean="0"/>
              <a:t> and </a:t>
            </a:r>
            <a:r>
              <a:rPr lang="nb-NO" sz="2800" dirty="0" err="1" smtClean="0"/>
              <a:t>biodiversity</a:t>
            </a:r>
            <a:r>
              <a:rPr lang="nb-NO" sz="2800" dirty="0" smtClean="0"/>
              <a:t>, </a:t>
            </a:r>
            <a:r>
              <a:rPr lang="nb-NO" sz="2800" dirty="0" err="1" smtClean="0"/>
              <a:t>which</a:t>
            </a:r>
            <a:r>
              <a:rPr lang="nb-NO" sz="2800" dirty="0" smtClean="0"/>
              <a:t> is </a:t>
            </a:r>
            <a:r>
              <a:rPr lang="nb-NO" sz="2800" dirty="0" err="1" smtClean="0"/>
              <a:t>important</a:t>
            </a:r>
            <a:r>
              <a:rPr lang="nb-NO" sz="2800" dirty="0" smtClean="0"/>
              <a:t> for </a:t>
            </a:r>
            <a:r>
              <a:rPr lang="nb-NO" sz="2800" dirty="0" err="1" smtClean="0"/>
              <a:t>the</a:t>
            </a:r>
            <a:r>
              <a:rPr lang="nb-NO" sz="2800" dirty="0" smtClean="0"/>
              <a:t> </a:t>
            </a:r>
            <a:r>
              <a:rPr lang="nb-NO" sz="2800" dirty="0" err="1" smtClean="0"/>
              <a:t>reindeer</a:t>
            </a:r>
            <a:r>
              <a:rPr lang="nb-NO" sz="2800" dirty="0" smtClean="0"/>
              <a:t> </a:t>
            </a:r>
            <a:r>
              <a:rPr lang="nb-NO" sz="2800" dirty="0" err="1" smtClean="0"/>
              <a:t>husbandry</a:t>
            </a:r>
            <a:r>
              <a:rPr lang="nb-NO" sz="2800" dirty="0" smtClean="0"/>
              <a:t>, and </a:t>
            </a:r>
            <a:r>
              <a:rPr lang="nb-NO" sz="2800" dirty="0" err="1" smtClean="0"/>
              <a:t>the</a:t>
            </a:r>
            <a:r>
              <a:rPr lang="nb-NO" sz="2800" dirty="0" smtClean="0"/>
              <a:t> </a:t>
            </a:r>
            <a:r>
              <a:rPr lang="nb-NO" sz="2800" dirty="0" err="1" smtClean="0"/>
              <a:t>sapmi</a:t>
            </a:r>
            <a:r>
              <a:rPr lang="nb-NO" sz="2800" dirty="0" smtClean="0"/>
              <a:t> </a:t>
            </a:r>
            <a:r>
              <a:rPr lang="nb-NO" sz="2800" dirty="0" err="1" smtClean="0"/>
              <a:t>way</a:t>
            </a:r>
            <a:r>
              <a:rPr lang="nb-NO" sz="2800" dirty="0" smtClean="0"/>
              <a:t> </a:t>
            </a:r>
            <a:r>
              <a:rPr lang="nb-NO" sz="2800" dirty="0" err="1" smtClean="0"/>
              <a:t>of</a:t>
            </a:r>
            <a:r>
              <a:rPr lang="nb-NO" sz="2800" dirty="0" smtClean="0"/>
              <a:t> </a:t>
            </a:r>
            <a:r>
              <a:rPr lang="nb-NO" sz="2800" dirty="0" err="1" smtClean="0"/>
              <a:t>living</a:t>
            </a:r>
            <a:r>
              <a:rPr lang="nb-NO" sz="2800" dirty="0" smtClean="0"/>
              <a:t> </a:t>
            </a:r>
            <a:r>
              <a:rPr lang="nb-NO" sz="2800" dirty="0" err="1" smtClean="0"/>
              <a:t>with</a:t>
            </a:r>
            <a:r>
              <a:rPr lang="nb-NO" sz="2800" dirty="0" smtClean="0"/>
              <a:t> nature </a:t>
            </a:r>
            <a:r>
              <a:rPr lang="nb-NO" sz="2800" dirty="0" err="1" smtClean="0"/>
              <a:t>based</a:t>
            </a:r>
            <a:r>
              <a:rPr lang="nb-NO" sz="2800" dirty="0" smtClean="0"/>
              <a:t> </a:t>
            </a:r>
            <a:r>
              <a:rPr lang="nb-NO" sz="2800" dirty="0" err="1" smtClean="0"/>
              <a:t>explotation</a:t>
            </a:r>
            <a:r>
              <a:rPr lang="nb-NO" sz="2800" dirty="0" smtClean="0"/>
              <a:t> </a:t>
            </a:r>
            <a:r>
              <a:rPr lang="nb-NO" sz="2800" dirty="0" err="1" smtClean="0"/>
              <a:t>of</a:t>
            </a:r>
            <a:r>
              <a:rPr lang="nb-NO" sz="2800" dirty="0" smtClean="0"/>
              <a:t> </a:t>
            </a:r>
            <a:r>
              <a:rPr lang="nb-NO" sz="2800" dirty="0" err="1" smtClean="0"/>
              <a:t>resources</a:t>
            </a:r>
            <a:r>
              <a:rPr lang="nb-NO" sz="2800" dirty="0" smtClean="0"/>
              <a:t> </a:t>
            </a:r>
            <a:r>
              <a:rPr lang="nb-NO" sz="2800" dirty="0" err="1" smtClean="0"/>
              <a:t>with</a:t>
            </a:r>
            <a:r>
              <a:rPr lang="nb-NO" sz="2800" dirty="0" smtClean="0"/>
              <a:t> </a:t>
            </a:r>
            <a:r>
              <a:rPr lang="nb-NO" sz="2800" dirty="0" err="1" smtClean="0"/>
              <a:t>migrating</a:t>
            </a:r>
            <a:r>
              <a:rPr lang="nb-NO" sz="2800" dirty="0" smtClean="0"/>
              <a:t> </a:t>
            </a:r>
            <a:r>
              <a:rPr lang="nb-NO" sz="2800" dirty="0" err="1" smtClean="0"/>
              <a:t>reindeer</a:t>
            </a:r>
            <a:r>
              <a:rPr lang="nb-NO" sz="2800" dirty="0" smtClean="0"/>
              <a:t> as support for </a:t>
            </a:r>
            <a:r>
              <a:rPr lang="nb-NO" sz="2800" dirty="0" err="1" smtClean="0"/>
              <a:t>the</a:t>
            </a:r>
            <a:r>
              <a:rPr lang="nb-NO" sz="2800" dirty="0" smtClean="0"/>
              <a:t> </a:t>
            </a:r>
            <a:r>
              <a:rPr lang="nb-NO" sz="2800" dirty="0" err="1" smtClean="0"/>
              <a:t>culture</a:t>
            </a:r>
            <a:r>
              <a:rPr lang="nb-NO" sz="2800" dirty="0" smtClean="0"/>
              <a:t>.</a:t>
            </a:r>
            <a:endParaRPr lang="nb-NO" sz="2800" dirty="0"/>
          </a:p>
        </p:txBody>
      </p:sp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0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tel 1"/>
          <p:cNvSpPr txBox="1">
            <a:spLocks/>
          </p:cNvSpPr>
          <p:nvPr/>
        </p:nvSpPr>
        <p:spPr>
          <a:xfrm>
            <a:off x="443817" y="65177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dirty="0" smtClean="0"/>
              <a:t>Goal for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protection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2999645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1"/>
            <a:ext cx="6408712" cy="753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2255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sz="2400" dirty="0"/>
          </a:p>
        </p:txBody>
      </p:sp>
      <p:sp>
        <p:nvSpPr>
          <p:cNvPr id="3" name="Rektangel 2"/>
          <p:cNvSpPr/>
          <p:nvPr/>
        </p:nvSpPr>
        <p:spPr>
          <a:xfrm>
            <a:off x="320489" y="1124744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b-NO" sz="2800" dirty="0"/>
          </a:p>
          <a:p>
            <a:pPr marL="285750" indent="-285750">
              <a:buFont typeface="Arial" pitchFamily="34" charset="0"/>
              <a:buChar char="•"/>
            </a:pPr>
            <a:r>
              <a:rPr lang="nb-NO" sz="2800" dirty="0" smtClean="0"/>
              <a:t>The </a:t>
            </a:r>
            <a:r>
              <a:rPr lang="nb-NO" sz="2800" dirty="0" err="1" smtClean="0"/>
              <a:t>environmental</a:t>
            </a:r>
            <a:r>
              <a:rPr lang="nb-NO" sz="2800" dirty="0" smtClean="0"/>
              <a:t> </a:t>
            </a:r>
            <a:r>
              <a:rPr lang="nb-NO" sz="2800" dirty="0" err="1" smtClean="0"/>
              <a:t>protection</a:t>
            </a:r>
            <a:r>
              <a:rPr lang="nb-NO" sz="2800" dirty="0" smtClean="0"/>
              <a:t> must preserve </a:t>
            </a:r>
            <a:r>
              <a:rPr lang="nb-NO" sz="2800" dirty="0" err="1" smtClean="0"/>
              <a:t>the</a:t>
            </a:r>
            <a:r>
              <a:rPr lang="nb-NO" sz="2800" dirty="0" smtClean="0"/>
              <a:t> </a:t>
            </a:r>
            <a:r>
              <a:rPr lang="nb-NO" sz="2800" dirty="0" err="1" smtClean="0"/>
              <a:t>basic</a:t>
            </a:r>
            <a:r>
              <a:rPr lang="nb-NO" sz="2800" dirty="0" smtClean="0"/>
              <a:t> nature </a:t>
            </a:r>
            <a:r>
              <a:rPr lang="nb-NO" sz="2800" dirty="0" err="1" smtClean="0"/>
              <a:t>values</a:t>
            </a:r>
            <a:r>
              <a:rPr lang="nb-NO" sz="2800" dirty="0" smtClean="0"/>
              <a:t>, </a:t>
            </a:r>
            <a:r>
              <a:rPr lang="nb-NO" sz="2800" dirty="0" err="1" smtClean="0"/>
              <a:t>which</a:t>
            </a:r>
            <a:r>
              <a:rPr lang="nb-NO" sz="2800" dirty="0" smtClean="0"/>
              <a:t> is </a:t>
            </a:r>
            <a:r>
              <a:rPr lang="nb-NO" sz="2800" dirty="0" err="1" smtClean="0"/>
              <a:t>important</a:t>
            </a:r>
            <a:r>
              <a:rPr lang="nb-NO" sz="2800" dirty="0" smtClean="0"/>
              <a:t> for </a:t>
            </a:r>
            <a:r>
              <a:rPr lang="nb-NO" sz="2800" dirty="0" err="1" smtClean="0"/>
              <a:t>the</a:t>
            </a:r>
            <a:r>
              <a:rPr lang="nb-NO" sz="2800" dirty="0" smtClean="0"/>
              <a:t> </a:t>
            </a:r>
            <a:r>
              <a:rPr lang="nb-NO" sz="2800" dirty="0" err="1" smtClean="0"/>
              <a:t>reindeer</a:t>
            </a:r>
            <a:r>
              <a:rPr lang="nb-NO" sz="2800" dirty="0" smtClean="0"/>
              <a:t> </a:t>
            </a:r>
            <a:r>
              <a:rPr lang="nb-NO" sz="2800" dirty="0" err="1" smtClean="0"/>
              <a:t>husbandry</a:t>
            </a:r>
            <a:r>
              <a:rPr lang="nb-NO" sz="2800" dirty="0" smtClean="0"/>
              <a:t> </a:t>
            </a:r>
            <a:r>
              <a:rPr lang="nb-NO" sz="2800" dirty="0" err="1" smtClean="0"/>
              <a:t>with</a:t>
            </a:r>
            <a:r>
              <a:rPr lang="nb-NO" sz="2800" dirty="0" smtClean="0"/>
              <a:t> </a:t>
            </a:r>
            <a:r>
              <a:rPr lang="nb-NO" sz="2800" dirty="0" err="1" smtClean="0"/>
              <a:t>free</a:t>
            </a:r>
            <a:r>
              <a:rPr lang="nb-NO" sz="2800" dirty="0" smtClean="0"/>
              <a:t> </a:t>
            </a:r>
            <a:r>
              <a:rPr lang="nb-NO" sz="2800" dirty="0" err="1" smtClean="0"/>
              <a:t>grazing</a:t>
            </a:r>
            <a:r>
              <a:rPr lang="nb-NO" sz="2800" dirty="0" smtClean="0"/>
              <a:t> </a:t>
            </a:r>
            <a:r>
              <a:rPr lang="nb-NO" sz="2800" dirty="0" err="1" smtClean="0"/>
              <a:t>animals</a:t>
            </a:r>
            <a:r>
              <a:rPr lang="nb-NO" sz="2800" dirty="0" smtClean="0"/>
              <a:t>, </a:t>
            </a:r>
            <a:r>
              <a:rPr lang="nb-NO" sz="2800" dirty="0" smtClean="0"/>
              <a:t>and </a:t>
            </a:r>
            <a:r>
              <a:rPr lang="nb-NO" sz="2800" dirty="0" err="1" smtClean="0"/>
              <a:t>which</a:t>
            </a:r>
            <a:r>
              <a:rPr lang="nb-NO" sz="2800" dirty="0" smtClean="0"/>
              <a:t> supports </a:t>
            </a:r>
            <a:r>
              <a:rPr lang="nb-NO" sz="2800" dirty="0" err="1" smtClean="0"/>
              <a:t>the</a:t>
            </a:r>
            <a:r>
              <a:rPr lang="nb-NO" sz="2800" dirty="0" smtClean="0"/>
              <a:t> </a:t>
            </a:r>
            <a:r>
              <a:rPr lang="nb-NO" sz="2800" dirty="0" err="1" smtClean="0"/>
              <a:t>sapmi</a:t>
            </a:r>
            <a:r>
              <a:rPr lang="nb-NO" sz="2800" dirty="0" smtClean="0"/>
              <a:t> </a:t>
            </a:r>
            <a:r>
              <a:rPr lang="nb-NO" sz="2800" dirty="0" err="1" smtClean="0"/>
              <a:t>way</a:t>
            </a:r>
            <a:r>
              <a:rPr lang="nb-NO" sz="2800" dirty="0" smtClean="0"/>
              <a:t> </a:t>
            </a:r>
            <a:r>
              <a:rPr lang="nb-NO" sz="2800" dirty="0" err="1" smtClean="0"/>
              <a:t>of</a:t>
            </a:r>
            <a:r>
              <a:rPr lang="nb-NO" sz="2800" dirty="0" smtClean="0"/>
              <a:t> </a:t>
            </a:r>
            <a:r>
              <a:rPr lang="nb-NO" sz="2800" dirty="0" err="1" smtClean="0"/>
              <a:t>living</a:t>
            </a:r>
            <a:r>
              <a:rPr lang="nb-NO" sz="2800" dirty="0" smtClean="0"/>
              <a:t> </a:t>
            </a:r>
            <a:r>
              <a:rPr lang="nb-NO" sz="2800" dirty="0" err="1" smtClean="0"/>
              <a:t>with</a:t>
            </a:r>
            <a:r>
              <a:rPr lang="nb-NO" sz="2800" dirty="0" smtClean="0"/>
              <a:t> nature </a:t>
            </a:r>
            <a:r>
              <a:rPr lang="nb-NO" sz="2800" dirty="0" err="1" smtClean="0"/>
              <a:t>based</a:t>
            </a:r>
            <a:r>
              <a:rPr lang="nb-NO" sz="2800" dirty="0" smtClean="0"/>
              <a:t> </a:t>
            </a:r>
            <a:r>
              <a:rPr lang="nb-NO" sz="2800" dirty="0" err="1" smtClean="0"/>
              <a:t>explotation</a:t>
            </a:r>
            <a:r>
              <a:rPr lang="nb-NO" sz="2800" dirty="0" smtClean="0"/>
              <a:t> </a:t>
            </a:r>
            <a:r>
              <a:rPr lang="nb-NO" sz="2800" dirty="0" err="1" smtClean="0"/>
              <a:t>of</a:t>
            </a:r>
            <a:r>
              <a:rPr lang="nb-NO" sz="2800" dirty="0" smtClean="0"/>
              <a:t> </a:t>
            </a:r>
            <a:r>
              <a:rPr lang="nb-NO" sz="2800" dirty="0" err="1" smtClean="0"/>
              <a:t>resources</a:t>
            </a:r>
            <a:r>
              <a:rPr lang="nb-NO" sz="2800" dirty="0" smtClean="0"/>
              <a:t>, as support for </a:t>
            </a:r>
            <a:r>
              <a:rPr lang="nb-NO" sz="2800" dirty="0" err="1" smtClean="0"/>
              <a:t>the</a:t>
            </a:r>
            <a:r>
              <a:rPr lang="nb-NO" sz="2800" dirty="0" smtClean="0"/>
              <a:t> </a:t>
            </a:r>
            <a:r>
              <a:rPr lang="nb-NO" sz="2800" dirty="0" err="1" smtClean="0"/>
              <a:t>culture</a:t>
            </a:r>
            <a:r>
              <a:rPr lang="nb-NO" sz="2800" dirty="0" smtClean="0"/>
              <a:t>.</a:t>
            </a:r>
            <a:endParaRPr lang="nb-NO" sz="2800" dirty="0"/>
          </a:p>
        </p:txBody>
      </p:sp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064" y="430982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tel 1"/>
          <p:cNvSpPr txBox="1">
            <a:spLocks/>
          </p:cNvSpPr>
          <p:nvPr/>
        </p:nvSpPr>
        <p:spPr>
          <a:xfrm>
            <a:off x="443817" y="65177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dirty="0" smtClean="0"/>
              <a:t>Goal for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protection</a:t>
            </a:r>
            <a:endParaRPr lang="nb-NO" dirty="0"/>
          </a:p>
        </p:txBody>
      </p:sp>
      <p:pic>
        <p:nvPicPr>
          <p:cNvPr id="7" name="Picture 2" descr="G:\Felles\Bilder\Innkjøpte bilder\SWikan_innkjøpt\Dias 279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6128" y="4306456"/>
            <a:ext cx="5652628" cy="25593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727505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1"/>
          <p:cNvSpPr txBox="1">
            <a:spLocks/>
          </p:cNvSpPr>
          <p:nvPr/>
        </p:nvSpPr>
        <p:spPr>
          <a:xfrm>
            <a:off x="443817" y="65177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dirty="0" smtClean="0"/>
              <a:t>Visitors management</a:t>
            </a:r>
            <a:endParaRPr lang="nb-NO" dirty="0"/>
          </a:p>
        </p:txBody>
      </p:sp>
      <p:pic>
        <p:nvPicPr>
          <p:cNvPr id="3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65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947988" y="394692"/>
            <a:ext cx="7008388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nb-NO" b="1" dirty="0"/>
          </a:p>
          <a:p>
            <a:r>
              <a:rPr lang="nb-NO" sz="3200" b="1" dirty="0"/>
              <a:t> </a:t>
            </a:r>
            <a:endParaRPr lang="nb-NO" sz="3200" dirty="0"/>
          </a:p>
          <a:p>
            <a:endParaRPr lang="nb-NO" sz="2400" dirty="0" smtClean="0"/>
          </a:p>
          <a:p>
            <a:r>
              <a:rPr lang="nb-NO" sz="2400" dirty="0" smtClean="0"/>
              <a:t>Visitors </a:t>
            </a:r>
            <a:r>
              <a:rPr lang="nb-NO" sz="2400" dirty="0" err="1" smtClean="0"/>
              <a:t>strategy</a:t>
            </a:r>
            <a:r>
              <a:rPr lang="nb-NO" sz="2400" dirty="0" smtClean="0"/>
              <a:t> – a </a:t>
            </a:r>
            <a:r>
              <a:rPr lang="nb-NO" sz="2400" dirty="0" err="1" smtClean="0"/>
              <a:t>tool</a:t>
            </a:r>
            <a:r>
              <a:rPr lang="nb-NO" sz="2400" dirty="0" smtClean="0"/>
              <a:t> to </a:t>
            </a:r>
            <a:r>
              <a:rPr lang="nb-NO" sz="2400" dirty="0" err="1" smtClean="0"/>
              <a:t>reach</a:t>
            </a:r>
            <a:r>
              <a:rPr lang="nb-NO" sz="2400" dirty="0" smtClean="0"/>
              <a:t> goals in </a:t>
            </a:r>
            <a:r>
              <a:rPr lang="nb-NO" sz="2400" dirty="0" err="1" smtClean="0"/>
              <a:t>the</a:t>
            </a:r>
            <a:r>
              <a:rPr lang="nb-NO" sz="2400" dirty="0" smtClean="0"/>
              <a:t> management plan !</a:t>
            </a:r>
          </a:p>
          <a:p>
            <a:pPr marL="285750" indent="-285750">
              <a:buFont typeface="Arial" pitchFamily="34" charset="0"/>
              <a:buChar char="•"/>
            </a:pPr>
            <a:endParaRPr lang="nb-NO" sz="2400" dirty="0" smtClean="0"/>
          </a:p>
          <a:p>
            <a:r>
              <a:rPr lang="nb-NO" sz="2400" dirty="0" smtClean="0"/>
              <a:t>	</a:t>
            </a:r>
            <a:r>
              <a:rPr lang="nb-NO" sz="2400" b="1" dirty="0" smtClean="0"/>
              <a:t>Purpose </a:t>
            </a:r>
            <a:r>
              <a:rPr lang="nb-NO" sz="2400" b="1" dirty="0" err="1" smtClean="0"/>
              <a:t>of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the</a:t>
            </a:r>
            <a:r>
              <a:rPr lang="nb-NO" sz="2400" b="1" dirty="0" smtClean="0"/>
              <a:t> visitors </a:t>
            </a:r>
            <a:r>
              <a:rPr lang="nb-NO" sz="2400" b="1" dirty="0" err="1" smtClean="0"/>
              <a:t>strategy</a:t>
            </a:r>
            <a:r>
              <a:rPr lang="nb-NO" sz="2400" b="1" dirty="0" smtClean="0"/>
              <a:t>:</a:t>
            </a:r>
          </a:p>
          <a:p>
            <a:endParaRPr lang="nb-NO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nb-NO" sz="2400" dirty="0" err="1" smtClean="0"/>
              <a:t>Contribute</a:t>
            </a:r>
            <a:r>
              <a:rPr lang="nb-NO" sz="2400" dirty="0" smtClean="0"/>
              <a:t> to preserve </a:t>
            </a:r>
            <a:r>
              <a:rPr lang="nb-NO" sz="2400" dirty="0" err="1" smtClean="0"/>
              <a:t>the</a:t>
            </a:r>
            <a:r>
              <a:rPr lang="nb-NO" sz="2400" dirty="0" smtClean="0"/>
              <a:t> </a:t>
            </a:r>
            <a:r>
              <a:rPr lang="nb-NO" sz="2400" dirty="0" err="1" smtClean="0"/>
              <a:t>protection</a:t>
            </a:r>
            <a:r>
              <a:rPr lang="nb-NO" sz="2400" dirty="0" smtClean="0"/>
              <a:t> goal and </a:t>
            </a:r>
            <a:r>
              <a:rPr lang="nb-NO" sz="2400" dirty="0" err="1" smtClean="0"/>
              <a:t>increase</a:t>
            </a:r>
            <a:r>
              <a:rPr lang="nb-NO" sz="2400" dirty="0" smtClean="0"/>
              <a:t> </a:t>
            </a:r>
            <a:r>
              <a:rPr lang="nb-NO" sz="2400" dirty="0" err="1" smtClean="0"/>
              <a:t>the</a:t>
            </a:r>
            <a:r>
              <a:rPr lang="nb-NO" sz="2400" dirty="0" smtClean="0"/>
              <a:t> </a:t>
            </a:r>
            <a:r>
              <a:rPr lang="nb-NO" sz="2400" dirty="0" err="1" smtClean="0"/>
              <a:t>local</a:t>
            </a:r>
            <a:r>
              <a:rPr lang="nb-NO" sz="2400" dirty="0" smtClean="0"/>
              <a:t> </a:t>
            </a:r>
            <a:r>
              <a:rPr lang="nb-NO" sz="2400" dirty="0" err="1" smtClean="0"/>
              <a:t>understanding</a:t>
            </a:r>
            <a:r>
              <a:rPr lang="nb-NO" sz="2400" dirty="0" smtClean="0"/>
              <a:t> </a:t>
            </a:r>
            <a:r>
              <a:rPr lang="nb-NO" sz="2400" dirty="0" err="1" smtClean="0"/>
              <a:t>of</a:t>
            </a:r>
            <a:r>
              <a:rPr lang="nb-NO" sz="2400" dirty="0" smtClean="0"/>
              <a:t> </a:t>
            </a:r>
            <a:r>
              <a:rPr lang="nb-NO" sz="2400" dirty="0" err="1" smtClean="0"/>
              <a:t>why</a:t>
            </a:r>
            <a:r>
              <a:rPr lang="nb-NO" sz="2400" dirty="0" smtClean="0"/>
              <a:t> </a:t>
            </a:r>
            <a:r>
              <a:rPr lang="nb-NO" sz="2400" dirty="0" err="1" smtClean="0"/>
              <a:t>the</a:t>
            </a:r>
            <a:r>
              <a:rPr lang="nb-NO" sz="2400" dirty="0" smtClean="0"/>
              <a:t> area is </a:t>
            </a:r>
            <a:r>
              <a:rPr lang="nb-NO" sz="2400" dirty="0" err="1" smtClean="0"/>
              <a:t>protected</a:t>
            </a:r>
            <a:r>
              <a:rPr lang="nb-NO" sz="2400" dirty="0" smtClean="0"/>
              <a:t> 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nb-NO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nb-NO" sz="2400" dirty="0" smtClean="0"/>
              <a:t>support </a:t>
            </a:r>
            <a:r>
              <a:rPr lang="nb-NO" sz="2400" dirty="0" err="1" smtClean="0"/>
              <a:t>increase</a:t>
            </a:r>
            <a:r>
              <a:rPr lang="nb-NO" sz="2400" dirty="0" smtClean="0"/>
              <a:t> in </a:t>
            </a:r>
            <a:r>
              <a:rPr lang="nb-NO" sz="2400" dirty="0" err="1" smtClean="0"/>
              <a:t>local</a:t>
            </a:r>
            <a:r>
              <a:rPr lang="nb-NO" sz="2400" dirty="0" smtClean="0"/>
              <a:t> </a:t>
            </a:r>
            <a:r>
              <a:rPr lang="nb-NO" sz="2400" dirty="0" err="1" smtClean="0"/>
              <a:t>economical</a:t>
            </a:r>
            <a:r>
              <a:rPr lang="nb-NO" sz="2400" dirty="0" smtClean="0"/>
              <a:t> </a:t>
            </a:r>
            <a:r>
              <a:rPr lang="nb-NO" sz="2400" dirty="0" err="1" smtClean="0"/>
              <a:t>value</a:t>
            </a:r>
            <a:r>
              <a:rPr lang="nb-NO" sz="2400" dirty="0" smtClean="0"/>
              <a:t>  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nb-NO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nb-NO" sz="2400" dirty="0" smtClean="0"/>
              <a:t>support </a:t>
            </a:r>
            <a:r>
              <a:rPr lang="nb-NO" sz="2400" dirty="0" err="1" smtClean="0"/>
              <a:t>that</a:t>
            </a:r>
            <a:r>
              <a:rPr lang="nb-NO" sz="2400" dirty="0" smtClean="0"/>
              <a:t> visitors have </a:t>
            </a:r>
            <a:r>
              <a:rPr lang="nb-NO" sz="2400" dirty="0" err="1" smtClean="0"/>
              <a:t>good</a:t>
            </a:r>
            <a:r>
              <a:rPr lang="nb-NO" sz="2400" dirty="0" smtClean="0"/>
              <a:t> </a:t>
            </a:r>
            <a:r>
              <a:rPr lang="nb-NO" sz="2400" dirty="0" err="1" smtClean="0"/>
              <a:t>experiences</a:t>
            </a:r>
            <a:endParaRPr lang="nb-NO" sz="2400" dirty="0"/>
          </a:p>
        </p:txBody>
      </p:sp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1673"/>
            <a:ext cx="3173485" cy="167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Sylinder 4"/>
          <p:cNvSpPr txBox="1"/>
          <p:nvPr/>
        </p:nvSpPr>
        <p:spPr>
          <a:xfrm>
            <a:off x="899813" y="694437"/>
            <a:ext cx="592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nb-NO" sz="3600" b="1" dirty="0" smtClean="0"/>
              <a:t>Pilot </a:t>
            </a:r>
            <a:r>
              <a:rPr lang="nb-NO" sz="3600" b="1" dirty="0" err="1" smtClean="0"/>
              <a:t>project</a:t>
            </a:r>
            <a:r>
              <a:rPr lang="nb-NO" sz="3600" b="1" dirty="0" smtClean="0"/>
              <a:t> </a:t>
            </a:r>
            <a:r>
              <a:rPr lang="nb-NO" sz="3600" b="1" dirty="0" smtClean="0"/>
              <a:t>– </a:t>
            </a:r>
            <a:r>
              <a:rPr lang="nb-NO" sz="3600" b="1" dirty="0" smtClean="0"/>
              <a:t>visitor </a:t>
            </a:r>
            <a:r>
              <a:rPr lang="nb-NO" sz="3600" b="1" dirty="0" err="1" smtClean="0"/>
              <a:t>strategy</a:t>
            </a:r>
            <a:endParaRPr lang="nb-NO" sz="28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726" y="21673"/>
            <a:ext cx="3445668" cy="182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ktangel 1"/>
          <p:cNvSpPr/>
          <p:nvPr/>
        </p:nvSpPr>
        <p:spPr>
          <a:xfrm>
            <a:off x="424905" y="302359"/>
            <a:ext cx="54726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000" b="1" dirty="0" smtClean="0"/>
              <a:t>Visitor </a:t>
            </a:r>
            <a:r>
              <a:rPr lang="nb-NO" sz="2000" b="1" dirty="0" err="1" smtClean="0"/>
              <a:t>strategy</a:t>
            </a:r>
            <a:r>
              <a:rPr lang="nb-NO" sz="2000" b="1" dirty="0" smtClean="0"/>
              <a:t> goals for </a:t>
            </a:r>
            <a:r>
              <a:rPr lang="nb-NO" sz="2000" b="1" dirty="0" err="1" smtClean="0"/>
              <a:t>Environmentinal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values</a:t>
            </a:r>
            <a:r>
              <a:rPr lang="nb-NO" sz="2000" b="1" dirty="0" smtClean="0"/>
              <a:t> in </a:t>
            </a:r>
            <a:r>
              <a:rPr lang="nb-NO" sz="2000" b="1" dirty="0" err="1" smtClean="0"/>
              <a:t>the</a:t>
            </a:r>
            <a:r>
              <a:rPr lang="nb-NO" sz="2000" b="1" dirty="0" smtClean="0"/>
              <a:t> Varangerhalvøya National </a:t>
            </a:r>
            <a:r>
              <a:rPr lang="nb-NO" sz="2000" b="1" dirty="0" smtClean="0"/>
              <a:t>Park</a:t>
            </a:r>
          </a:p>
          <a:p>
            <a:endParaRPr lang="nb-NO" sz="2000" b="1" dirty="0" smtClean="0"/>
          </a:p>
          <a:p>
            <a:r>
              <a:rPr lang="nb-NO" sz="2000" b="1" dirty="0"/>
              <a:t> </a:t>
            </a:r>
            <a:r>
              <a:rPr lang="nb-NO" sz="2000" i="1" dirty="0" smtClean="0"/>
              <a:t>An area </a:t>
            </a:r>
            <a:r>
              <a:rPr lang="nb-NO" sz="2000" i="1" dirty="0" err="1" smtClean="0"/>
              <a:t>with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low</a:t>
            </a:r>
            <a:r>
              <a:rPr lang="nb-NO" sz="2000" i="1" dirty="0" smtClean="0"/>
              <a:t> grade </a:t>
            </a:r>
            <a:r>
              <a:rPr lang="nb-NO" sz="2000" i="1" dirty="0" err="1" smtClean="0"/>
              <a:t>of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organization</a:t>
            </a:r>
            <a:r>
              <a:rPr lang="nb-NO" sz="2000" i="1" dirty="0"/>
              <a:t> </a:t>
            </a:r>
            <a:r>
              <a:rPr lang="nb-NO" sz="2000" i="1" dirty="0" err="1" smtClean="0"/>
              <a:t>where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the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protected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values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are</a:t>
            </a:r>
            <a:r>
              <a:rPr lang="nb-NO" sz="2000" i="1" dirty="0" smtClean="0"/>
              <a:t> not </a:t>
            </a:r>
            <a:r>
              <a:rPr lang="nb-NO" sz="2000" i="1" dirty="0" err="1" smtClean="0"/>
              <a:t>disturbed</a:t>
            </a:r>
            <a:r>
              <a:rPr lang="nb-NO" sz="2000" i="1" dirty="0" smtClean="0"/>
              <a:t> or </a:t>
            </a:r>
            <a:r>
              <a:rPr lang="nb-NO" sz="2000" i="1" dirty="0" err="1" smtClean="0"/>
              <a:t>destroyed</a:t>
            </a:r>
            <a:r>
              <a:rPr lang="nb-NO" sz="2000" i="1" dirty="0" smtClean="0"/>
              <a:t> by visitors.</a:t>
            </a:r>
            <a:endParaRPr lang="nb-NO" sz="2000" dirty="0"/>
          </a:p>
          <a:p>
            <a:r>
              <a:rPr lang="nb-NO" sz="2000" b="1" dirty="0"/>
              <a:t> </a:t>
            </a:r>
            <a:endParaRPr lang="nb-NO" sz="2000" b="1" dirty="0" smtClean="0"/>
          </a:p>
          <a:p>
            <a:r>
              <a:rPr lang="nb-NO" sz="2000" b="1" dirty="0" smtClean="0"/>
              <a:t>	Goal for </a:t>
            </a:r>
            <a:r>
              <a:rPr lang="nb-NO" sz="2000" b="1" dirty="0" err="1" smtClean="0"/>
              <a:t>tourist</a:t>
            </a:r>
            <a:r>
              <a:rPr lang="nb-NO" sz="2000" b="1" dirty="0" smtClean="0"/>
              <a:t> business </a:t>
            </a:r>
            <a:endParaRPr lang="nb-NO" sz="2000" b="1" dirty="0"/>
          </a:p>
          <a:p>
            <a:r>
              <a:rPr lang="nb-NO" sz="2000" b="1" dirty="0"/>
              <a:t> </a:t>
            </a:r>
          </a:p>
          <a:p>
            <a:pPr lvl="0"/>
            <a:r>
              <a:rPr lang="nb-NO" sz="2000" i="1" dirty="0" smtClean="0"/>
              <a:t>The </a:t>
            </a:r>
            <a:r>
              <a:rPr lang="nb-NO" sz="2000" i="1" dirty="0" err="1" smtClean="0"/>
              <a:t>endangered</a:t>
            </a:r>
            <a:r>
              <a:rPr lang="nb-NO" sz="2000" i="1" dirty="0" smtClean="0"/>
              <a:t> areas </a:t>
            </a:r>
            <a:r>
              <a:rPr lang="nb-NO" sz="2000" i="1" dirty="0" err="1" smtClean="0"/>
              <a:t>should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attract</a:t>
            </a:r>
            <a:r>
              <a:rPr lang="nb-NO" sz="2000" i="1" dirty="0" smtClean="0"/>
              <a:t> more visitors and </a:t>
            </a:r>
            <a:r>
              <a:rPr lang="nb-NO" sz="2000" i="1" dirty="0" err="1" smtClean="0"/>
              <a:t>increase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economical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value</a:t>
            </a:r>
            <a:r>
              <a:rPr lang="nb-NO" sz="2000" i="1" dirty="0" smtClean="0"/>
              <a:t> and support </a:t>
            </a:r>
            <a:r>
              <a:rPr lang="nb-NO" sz="2000" i="1" dirty="0" err="1" smtClean="0"/>
              <a:t>the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local</a:t>
            </a:r>
            <a:r>
              <a:rPr lang="nb-NO" sz="2000" i="1" dirty="0" smtClean="0"/>
              <a:t> </a:t>
            </a:r>
            <a:r>
              <a:rPr lang="nb-NO" sz="2000" i="1" dirty="0" err="1" smtClean="0"/>
              <a:t>tourist</a:t>
            </a:r>
            <a:r>
              <a:rPr lang="nb-NO" sz="2000" i="1" dirty="0" smtClean="0"/>
              <a:t> business. </a:t>
            </a:r>
            <a:endParaRPr lang="nb-NO" sz="2000" dirty="0"/>
          </a:p>
          <a:p>
            <a:r>
              <a:rPr lang="nb-NO" sz="2000" b="1" dirty="0"/>
              <a:t> </a:t>
            </a:r>
          </a:p>
          <a:p>
            <a:pPr lvl="1"/>
            <a:r>
              <a:rPr lang="nb-NO" sz="2000" b="1" dirty="0" smtClean="0"/>
              <a:t>	Goal for </a:t>
            </a:r>
            <a:r>
              <a:rPr lang="nb-NO" sz="2000" b="1" dirty="0" err="1" smtClean="0"/>
              <a:t>the</a:t>
            </a:r>
            <a:r>
              <a:rPr lang="nb-NO" sz="2000" b="1" dirty="0" smtClean="0"/>
              <a:t> visitors</a:t>
            </a:r>
            <a:endParaRPr lang="nb-NO" sz="2000" b="1" dirty="0"/>
          </a:p>
          <a:p>
            <a:r>
              <a:rPr lang="nb-NO" sz="2000" b="1" dirty="0"/>
              <a:t> </a:t>
            </a:r>
          </a:p>
          <a:p>
            <a:pPr lvl="0"/>
            <a:r>
              <a:rPr lang="nb-NO" sz="2000" dirty="0" err="1" smtClean="0"/>
              <a:t>Both</a:t>
            </a:r>
            <a:r>
              <a:rPr lang="nb-NO" sz="2000" dirty="0" smtClean="0"/>
              <a:t> </a:t>
            </a:r>
            <a:r>
              <a:rPr lang="nb-NO" sz="2000" dirty="0" err="1" smtClean="0"/>
              <a:t>local</a:t>
            </a:r>
            <a:r>
              <a:rPr lang="nb-NO" sz="2000" dirty="0" smtClean="0"/>
              <a:t> and </a:t>
            </a:r>
            <a:r>
              <a:rPr lang="nb-NO" sz="2000" dirty="0" err="1" smtClean="0"/>
              <a:t>extern</a:t>
            </a:r>
            <a:r>
              <a:rPr lang="nb-NO" sz="2000" dirty="0" smtClean="0"/>
              <a:t> visitors </a:t>
            </a:r>
            <a:r>
              <a:rPr lang="nb-NO" sz="2000" dirty="0" err="1" smtClean="0"/>
              <a:t>will</a:t>
            </a:r>
            <a:r>
              <a:rPr lang="nb-NO" sz="2000" dirty="0" smtClean="0"/>
              <a:t> have </a:t>
            </a:r>
            <a:r>
              <a:rPr lang="nb-NO" sz="2000" dirty="0" err="1" smtClean="0"/>
              <a:t>good</a:t>
            </a:r>
            <a:r>
              <a:rPr lang="nb-NO" sz="2000" dirty="0" smtClean="0"/>
              <a:t> </a:t>
            </a:r>
            <a:r>
              <a:rPr lang="nb-NO" sz="2000" dirty="0" err="1" smtClean="0"/>
              <a:t>experiences</a:t>
            </a:r>
            <a:r>
              <a:rPr lang="nb-NO" sz="2000" dirty="0" smtClean="0"/>
              <a:t> </a:t>
            </a:r>
            <a:r>
              <a:rPr lang="nb-NO" sz="2000" dirty="0" err="1" smtClean="0"/>
              <a:t>when</a:t>
            </a:r>
            <a:r>
              <a:rPr lang="nb-NO" sz="2000" dirty="0" smtClean="0"/>
              <a:t> </a:t>
            </a:r>
            <a:r>
              <a:rPr lang="nb-NO" sz="2000" dirty="0" err="1" smtClean="0"/>
              <a:t>visiting</a:t>
            </a:r>
            <a:r>
              <a:rPr lang="nb-NO" sz="2000" dirty="0" smtClean="0"/>
              <a:t> </a:t>
            </a:r>
            <a:r>
              <a:rPr lang="nb-NO" sz="2000" dirty="0" err="1" smtClean="0"/>
              <a:t>the</a:t>
            </a:r>
            <a:r>
              <a:rPr lang="nb-NO" sz="2000" dirty="0" smtClean="0"/>
              <a:t> </a:t>
            </a:r>
            <a:r>
              <a:rPr lang="nb-NO" sz="2000" dirty="0" err="1" smtClean="0"/>
              <a:t>protected</a:t>
            </a:r>
            <a:r>
              <a:rPr lang="nb-NO" sz="2000" dirty="0" smtClean="0"/>
              <a:t> areas. </a:t>
            </a:r>
            <a:r>
              <a:rPr lang="nb-NO" sz="2000" dirty="0" err="1" smtClean="0"/>
              <a:t>Good</a:t>
            </a:r>
            <a:r>
              <a:rPr lang="nb-NO" sz="2000" dirty="0" smtClean="0"/>
              <a:t> </a:t>
            </a:r>
            <a:r>
              <a:rPr lang="nb-NO" sz="2000" dirty="0" err="1" smtClean="0"/>
              <a:t>experiences</a:t>
            </a:r>
            <a:r>
              <a:rPr lang="nb-NO" sz="2000" dirty="0" smtClean="0"/>
              <a:t> </a:t>
            </a:r>
            <a:r>
              <a:rPr lang="nb-NO" sz="2000" dirty="0" err="1" smtClean="0"/>
              <a:t>will</a:t>
            </a:r>
            <a:r>
              <a:rPr lang="nb-NO" sz="2000" dirty="0" smtClean="0"/>
              <a:t> </a:t>
            </a:r>
            <a:r>
              <a:rPr lang="nb-NO" sz="2000" dirty="0" err="1" smtClean="0"/>
              <a:t>increase</a:t>
            </a:r>
            <a:r>
              <a:rPr lang="nb-NO" sz="2000" dirty="0" smtClean="0"/>
              <a:t> </a:t>
            </a:r>
            <a:r>
              <a:rPr lang="nb-NO" sz="2000" dirty="0" smtClean="0"/>
              <a:t>visitors </a:t>
            </a:r>
            <a:r>
              <a:rPr lang="nb-NO" sz="2000" dirty="0" err="1" smtClean="0"/>
              <a:t>knowledge</a:t>
            </a:r>
            <a:r>
              <a:rPr lang="nb-NO" sz="2000" dirty="0" smtClean="0"/>
              <a:t>, </a:t>
            </a:r>
            <a:r>
              <a:rPr lang="nb-NO" sz="2000" dirty="0" err="1" smtClean="0"/>
              <a:t>understanding</a:t>
            </a:r>
            <a:r>
              <a:rPr lang="nb-NO" sz="2000" dirty="0" smtClean="0"/>
              <a:t> and </a:t>
            </a:r>
            <a:r>
              <a:rPr lang="nb-NO" sz="2000" dirty="0" err="1" smtClean="0"/>
              <a:t>proudness</a:t>
            </a:r>
            <a:r>
              <a:rPr lang="nb-NO" sz="2000" dirty="0" smtClean="0"/>
              <a:t> for </a:t>
            </a:r>
            <a:r>
              <a:rPr lang="nb-NO" sz="2000" dirty="0" err="1" smtClean="0"/>
              <a:t>the</a:t>
            </a:r>
            <a:r>
              <a:rPr lang="nb-NO" sz="2000" dirty="0" smtClean="0"/>
              <a:t> </a:t>
            </a:r>
            <a:r>
              <a:rPr lang="nb-NO" sz="2000" dirty="0" err="1" smtClean="0"/>
              <a:t>protected</a:t>
            </a:r>
            <a:r>
              <a:rPr lang="nb-NO" sz="2000" dirty="0" smtClean="0"/>
              <a:t> areas, and </a:t>
            </a:r>
            <a:r>
              <a:rPr lang="nb-NO" sz="2000" dirty="0" err="1" smtClean="0"/>
              <a:t>give</a:t>
            </a:r>
            <a:r>
              <a:rPr lang="nb-NO" sz="2000" dirty="0" smtClean="0"/>
              <a:t> an </a:t>
            </a:r>
            <a:r>
              <a:rPr lang="nb-NO" sz="2000" dirty="0" err="1" smtClean="0"/>
              <a:t>increase</a:t>
            </a:r>
            <a:r>
              <a:rPr lang="nb-NO" sz="2000" dirty="0" smtClean="0"/>
              <a:t> </a:t>
            </a:r>
            <a:r>
              <a:rPr lang="nb-NO" sz="2000" dirty="0" err="1" smtClean="0"/>
              <a:t>knowledge</a:t>
            </a:r>
            <a:r>
              <a:rPr lang="nb-NO" sz="2000" dirty="0" smtClean="0"/>
              <a:t> in </a:t>
            </a:r>
            <a:r>
              <a:rPr lang="nb-NO" sz="2000" dirty="0" err="1" smtClean="0"/>
              <a:t>the</a:t>
            </a:r>
            <a:r>
              <a:rPr lang="nb-NO" sz="2000" dirty="0" smtClean="0"/>
              <a:t> </a:t>
            </a:r>
            <a:r>
              <a:rPr lang="nb-NO" sz="2000" dirty="0" err="1" smtClean="0"/>
              <a:t>sapmi</a:t>
            </a:r>
            <a:r>
              <a:rPr lang="nb-NO" sz="2000" dirty="0" smtClean="0"/>
              <a:t> </a:t>
            </a:r>
            <a:r>
              <a:rPr lang="nb-NO" sz="2000" dirty="0" err="1" smtClean="0"/>
              <a:t>way</a:t>
            </a:r>
            <a:r>
              <a:rPr lang="nb-NO" sz="2000" dirty="0" smtClean="0"/>
              <a:t> </a:t>
            </a:r>
            <a:r>
              <a:rPr lang="nb-NO" sz="2000" dirty="0" err="1" smtClean="0"/>
              <a:t>of</a:t>
            </a:r>
            <a:r>
              <a:rPr lang="nb-NO" sz="2000" dirty="0" smtClean="0"/>
              <a:t> </a:t>
            </a:r>
            <a:r>
              <a:rPr lang="nb-NO" sz="2000" dirty="0" err="1" smtClean="0"/>
              <a:t>using</a:t>
            </a:r>
            <a:r>
              <a:rPr lang="nb-NO" sz="2000" dirty="0" smtClean="0"/>
              <a:t> nature </a:t>
            </a:r>
            <a:r>
              <a:rPr lang="nb-NO" sz="2000" dirty="0" err="1" smtClean="0"/>
              <a:t>resources</a:t>
            </a:r>
            <a:r>
              <a:rPr lang="nb-NO" sz="2000" dirty="0" smtClean="0"/>
              <a:t>.</a:t>
            </a:r>
            <a:endParaRPr lang="nb-NO" sz="2000" dirty="0"/>
          </a:p>
        </p:txBody>
      </p:sp>
    </p:spTree>
    <p:extLst>
      <p:ext uri="{BB962C8B-B14F-4D97-AF65-F5344CB8AC3E}">
        <p14:creationId xmlns:p14="http://schemas.microsoft.com/office/powerpoint/2010/main" val="3235926075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275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smtClean="0"/>
              <a:t>Finnmarkssvineblom</a:t>
            </a:r>
            <a:endParaRPr lang="nb-NO" sz="2400" dirty="0"/>
          </a:p>
        </p:txBody>
      </p:sp>
      <p:pic>
        <p:nvPicPr>
          <p:cNvPr id="3" name="Picture 4" descr="mediabank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154" t="17869" r="22463" b="18903"/>
          <a:stretch>
            <a:fillRect/>
          </a:stretch>
        </p:blipFill>
        <p:spPr bwMode="auto">
          <a:xfrm>
            <a:off x="8150484" y="188640"/>
            <a:ext cx="814003" cy="936104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24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err="1" smtClean="0"/>
              <a:t>Morenering</a:t>
            </a:r>
            <a:r>
              <a:rPr lang="nb-NO" sz="2400" dirty="0" smtClean="0"/>
              <a:t> i vann</a:t>
            </a:r>
            <a:endParaRPr lang="nb-NO" sz="24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1668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err="1" smtClean="0"/>
              <a:t>Bierfaljohka</a:t>
            </a:r>
            <a:endParaRPr lang="nb-NO" sz="24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2177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err="1" smtClean="0"/>
              <a:t>Emetoaivvejávri</a:t>
            </a:r>
            <a:endParaRPr lang="nb-NO" sz="24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1718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err="1" smtClean="0"/>
              <a:t>Skogåsdalen</a:t>
            </a:r>
            <a:endParaRPr lang="nb-NO" sz="24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1731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smtClean="0"/>
              <a:t>Komagdalen</a:t>
            </a:r>
            <a:endParaRPr lang="nb-NO" sz="24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lassholder for innhold 5" descr="Finnmark_verneområder_etablert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67684" y="764704"/>
            <a:ext cx="7952648" cy="6093296"/>
          </a:xfrm>
          <a:prstGeom prst="rect">
            <a:avLst/>
          </a:prstGeom>
        </p:spPr>
      </p:pic>
      <p:pic>
        <p:nvPicPr>
          <p:cNvPr id="8196" name="Picture 4" descr="mediaban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9561" y="1052736"/>
            <a:ext cx="1274906" cy="1278066"/>
          </a:xfrm>
          <a:prstGeom prst="ellipse">
            <a:avLst/>
          </a:prstGeom>
          <a:noFill/>
        </p:spPr>
      </p:pic>
      <p:pic>
        <p:nvPicPr>
          <p:cNvPr id="11" name="Plassholder for innhold 9" descr="Bilde1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708" y="260648"/>
            <a:ext cx="8088724" cy="1078903"/>
          </a:xfrm>
          <a:prstGeom prst="rect">
            <a:avLst/>
          </a:prstGeom>
        </p:spPr>
      </p:pic>
      <p:pic>
        <p:nvPicPr>
          <p:cNvPr id="10242" name="Picture 2" descr="mediaban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2850149"/>
            <a:ext cx="1080120" cy="1082827"/>
          </a:xfrm>
          <a:prstGeom prst="ellipse">
            <a:avLst/>
          </a:prstGeom>
          <a:noFill/>
        </p:spPr>
      </p:pic>
      <p:pic>
        <p:nvPicPr>
          <p:cNvPr id="10244" name="Picture 4" descr="mediaban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40387" y="962973"/>
            <a:ext cx="1170370" cy="1182092"/>
          </a:xfrm>
          <a:prstGeom prst="ellipse">
            <a:avLst/>
          </a:prstGeom>
          <a:noFill/>
        </p:spPr>
      </p:pic>
      <p:pic>
        <p:nvPicPr>
          <p:cNvPr id="10246" name="Picture 6" descr="mediabank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5880865"/>
            <a:ext cx="738451" cy="731080"/>
          </a:xfrm>
          <a:prstGeom prst="ellipse">
            <a:avLst/>
          </a:prstGeom>
          <a:noFill/>
        </p:spPr>
      </p:pic>
      <p:pic>
        <p:nvPicPr>
          <p:cNvPr id="10248" name="Picture 8" descr="mediabank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14443" y="4797152"/>
            <a:ext cx="1179469" cy="1176495"/>
          </a:xfrm>
          <a:prstGeom prst="ellipse">
            <a:avLst/>
          </a:prstGeom>
          <a:noFill/>
        </p:spPr>
      </p:pic>
      <p:sp>
        <p:nvSpPr>
          <p:cNvPr id="2" name="TekstSylinder 1"/>
          <p:cNvSpPr txBox="1"/>
          <p:nvPr/>
        </p:nvSpPr>
        <p:spPr>
          <a:xfrm>
            <a:off x="4421006" y="5978186"/>
            <a:ext cx="4435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4 </a:t>
            </a:r>
            <a:r>
              <a:rPr lang="nb-NO" dirty="0" err="1" smtClean="0"/>
              <a:t>of</a:t>
            </a:r>
            <a:r>
              <a:rPr lang="nb-NO" dirty="0" smtClean="0"/>
              <a:t> 5 National parks </a:t>
            </a:r>
            <a:r>
              <a:rPr lang="nb-NO" dirty="0" err="1" smtClean="0"/>
              <a:t>with</a:t>
            </a:r>
            <a:r>
              <a:rPr lang="nb-NO" dirty="0" smtClean="0"/>
              <a:t> </a:t>
            </a:r>
            <a:r>
              <a:rPr lang="nb-NO" dirty="0" err="1" smtClean="0"/>
              <a:t>local</a:t>
            </a:r>
            <a:r>
              <a:rPr lang="nb-NO" dirty="0" smtClean="0"/>
              <a:t> management.</a:t>
            </a:r>
          </a:p>
          <a:p>
            <a:r>
              <a:rPr lang="nb-NO" dirty="0" smtClean="0"/>
              <a:t>4 </a:t>
            </a:r>
            <a:r>
              <a:rPr lang="nb-NO" dirty="0" err="1" smtClean="0"/>
              <a:t>Local</a:t>
            </a:r>
            <a:r>
              <a:rPr lang="nb-NO" dirty="0" smtClean="0"/>
              <a:t> </a:t>
            </a:r>
            <a:r>
              <a:rPr lang="nb-NO" dirty="0" err="1" smtClean="0"/>
              <a:t>political</a:t>
            </a:r>
            <a:r>
              <a:rPr lang="nb-NO" dirty="0" smtClean="0"/>
              <a:t> </a:t>
            </a:r>
            <a:r>
              <a:rPr lang="nb-NO" dirty="0" err="1" smtClean="0"/>
              <a:t>boards</a:t>
            </a:r>
            <a:r>
              <a:rPr lang="nb-NO" dirty="0" smtClean="0"/>
              <a:t>.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569295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1731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smtClean="0"/>
              <a:t>Komagdalen</a:t>
            </a:r>
            <a:endParaRPr lang="nb-NO" sz="24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1829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err="1" smtClean="0"/>
              <a:t>Trefemogførr</a:t>
            </a:r>
            <a:endParaRPr lang="nb-NO" sz="24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1617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smtClean="0"/>
              <a:t>Langryggen</a:t>
            </a:r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1712328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1316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err="1" smtClean="0"/>
              <a:t>Holmfjell</a:t>
            </a:r>
            <a:endParaRPr lang="nb-NO" sz="24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67544" y="404664"/>
            <a:ext cx="9626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err="1" smtClean="0"/>
              <a:t>Oardo</a:t>
            </a:r>
            <a:endParaRPr lang="nb-NO" sz="24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t="-5000" r="-6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685" y="2564904"/>
            <a:ext cx="4052741" cy="225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Rett pil 5"/>
          <p:cNvCxnSpPr/>
          <p:nvPr/>
        </p:nvCxnSpPr>
        <p:spPr>
          <a:xfrm>
            <a:off x="4355976" y="789856"/>
            <a:ext cx="2741464" cy="169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tt pil 9"/>
          <p:cNvCxnSpPr/>
          <p:nvPr/>
        </p:nvCxnSpPr>
        <p:spPr>
          <a:xfrm>
            <a:off x="4355976" y="789856"/>
            <a:ext cx="2592288" cy="169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tt pil 11"/>
          <p:cNvCxnSpPr/>
          <p:nvPr/>
        </p:nvCxnSpPr>
        <p:spPr>
          <a:xfrm flipV="1">
            <a:off x="4355976" y="476672"/>
            <a:ext cx="2304256" cy="1810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Sylinder 1"/>
          <p:cNvSpPr txBox="1"/>
          <p:nvPr/>
        </p:nvSpPr>
        <p:spPr>
          <a:xfrm>
            <a:off x="0" y="-9019"/>
            <a:ext cx="5220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 err="1" smtClean="0"/>
              <a:t>Local</a:t>
            </a:r>
            <a:r>
              <a:rPr lang="nb-NO" sz="2400" b="1" dirty="0" smtClean="0"/>
              <a:t> Management – </a:t>
            </a:r>
          </a:p>
          <a:p>
            <a:r>
              <a:rPr lang="nb-NO" sz="2400" b="1" dirty="0" err="1" smtClean="0"/>
              <a:t>local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political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board</a:t>
            </a:r>
            <a:r>
              <a:rPr lang="nb-NO" sz="2400" b="1" dirty="0" smtClean="0"/>
              <a:t> – Varanger NP</a:t>
            </a:r>
            <a:endParaRPr lang="nb-NO" sz="2400" b="1" dirty="0"/>
          </a:p>
        </p:txBody>
      </p:sp>
      <p:pic>
        <p:nvPicPr>
          <p:cNvPr id="2052" name="Picture 4" descr="G:\Felles\Nasjonalparkforvaltere\Varangerhalvøya NP_LVO_NR\Bilder fra møter\Styremøte i Syltefjord OKT 11\HAHE201108301527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182" y="-99392"/>
            <a:ext cx="4894932" cy="327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Sylinder 4"/>
          <p:cNvSpPr txBox="1"/>
          <p:nvPr/>
        </p:nvSpPr>
        <p:spPr>
          <a:xfrm>
            <a:off x="0" y="1119533"/>
            <a:ext cx="27540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smtClean="0"/>
              <a:t>Nesseby </a:t>
            </a:r>
            <a:r>
              <a:rPr lang="nb-NO" b="1" dirty="0" err="1" smtClean="0"/>
              <a:t>municipality</a:t>
            </a:r>
            <a:r>
              <a:rPr lang="nb-NO" b="1" dirty="0" smtClean="0"/>
              <a:t>  -1</a:t>
            </a:r>
          </a:p>
          <a:p>
            <a:r>
              <a:rPr lang="nb-NO" b="1" dirty="0" smtClean="0"/>
              <a:t>Båtsfjord </a:t>
            </a:r>
            <a:r>
              <a:rPr lang="nb-NO" b="1" dirty="0" err="1" smtClean="0"/>
              <a:t>municipality</a:t>
            </a:r>
            <a:r>
              <a:rPr lang="nb-NO" b="1" dirty="0" smtClean="0"/>
              <a:t> -1</a:t>
            </a:r>
          </a:p>
          <a:p>
            <a:r>
              <a:rPr lang="nb-NO" b="1" dirty="0" smtClean="0"/>
              <a:t>Vadsø </a:t>
            </a:r>
            <a:r>
              <a:rPr lang="nb-NO" b="1" dirty="0" err="1" smtClean="0"/>
              <a:t>municipality</a:t>
            </a:r>
            <a:r>
              <a:rPr lang="nb-NO" b="1" dirty="0" smtClean="0"/>
              <a:t> - 1</a:t>
            </a:r>
          </a:p>
          <a:p>
            <a:r>
              <a:rPr lang="nb-NO" b="1" dirty="0" smtClean="0"/>
              <a:t>Vardø </a:t>
            </a:r>
            <a:r>
              <a:rPr lang="nb-NO" b="1" dirty="0" err="1" smtClean="0"/>
              <a:t>municipality</a:t>
            </a:r>
            <a:r>
              <a:rPr lang="nb-NO" b="1" dirty="0" smtClean="0"/>
              <a:t> - 1</a:t>
            </a:r>
          </a:p>
          <a:p>
            <a:r>
              <a:rPr lang="nb-NO" b="1" dirty="0" err="1" smtClean="0"/>
              <a:t>County</a:t>
            </a:r>
            <a:r>
              <a:rPr lang="nb-NO" b="1" dirty="0" smtClean="0"/>
              <a:t> </a:t>
            </a:r>
            <a:r>
              <a:rPr lang="nb-NO" b="1" dirty="0" err="1" smtClean="0"/>
              <a:t>council</a:t>
            </a:r>
            <a:r>
              <a:rPr lang="nb-NO" b="1" dirty="0" smtClean="0"/>
              <a:t> – 1</a:t>
            </a:r>
          </a:p>
          <a:p>
            <a:r>
              <a:rPr lang="nb-NO" b="1" dirty="0" err="1" smtClean="0"/>
              <a:t>Sapmi</a:t>
            </a:r>
            <a:r>
              <a:rPr lang="nb-NO" b="1" dirty="0" smtClean="0"/>
              <a:t> parlament - 2</a:t>
            </a:r>
          </a:p>
          <a:p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pic>
        <p:nvPicPr>
          <p:cNvPr id="2053" name="Picture 5" descr="G:\Felles\Nasjonalparkforvaltere\Varangerhalvøya NP_LVO_NR\Bilder\Bilder\Varangerhalvøya nasjonalparkstyre 20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50"/>
            <a:ext cx="5521728" cy="368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7203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179512" y="188640"/>
            <a:ext cx="1282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smtClean="0"/>
              <a:t>Kysttavla</a:t>
            </a:r>
            <a:endParaRPr lang="nb-NO" sz="2400" dirty="0"/>
          </a:p>
        </p:txBody>
      </p:sp>
      <p:pic>
        <p:nvPicPr>
          <p:cNvPr id="3" name="Picture 4" descr="mediabank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154" t="17869" r="22463" b="18903"/>
          <a:stretch>
            <a:fillRect/>
          </a:stretch>
        </p:blipFill>
        <p:spPr bwMode="auto">
          <a:xfrm>
            <a:off x="8150484" y="188640"/>
            <a:ext cx="814003" cy="936104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539552" y="404664"/>
            <a:ext cx="1181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smtClean="0"/>
              <a:t>Høyelva</a:t>
            </a:r>
            <a:endParaRPr lang="nb-NO" sz="24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t="-9000" r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1475656" y="2738537"/>
            <a:ext cx="43599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3200" dirty="0" err="1" smtClean="0"/>
              <a:t>Thanks</a:t>
            </a:r>
            <a:r>
              <a:rPr lang="nb-NO" sz="3200" dirty="0" smtClean="0"/>
              <a:t> !</a:t>
            </a:r>
          </a:p>
          <a:p>
            <a:endParaRPr lang="nb-NO" sz="3200" dirty="0"/>
          </a:p>
          <a:p>
            <a:r>
              <a:rPr lang="nb-NO" sz="3200" dirty="0" err="1" smtClean="0"/>
              <a:t>You</a:t>
            </a:r>
            <a:r>
              <a:rPr lang="nb-NO" sz="3200" dirty="0" smtClean="0"/>
              <a:t> </a:t>
            </a:r>
            <a:r>
              <a:rPr lang="nb-NO" sz="3200" dirty="0" err="1" smtClean="0"/>
              <a:t>are</a:t>
            </a:r>
            <a:r>
              <a:rPr lang="nb-NO" sz="3200" dirty="0" smtClean="0"/>
              <a:t> </a:t>
            </a:r>
            <a:r>
              <a:rPr lang="nb-NO" sz="3200" dirty="0" err="1" smtClean="0"/>
              <a:t>welcome</a:t>
            </a:r>
            <a:r>
              <a:rPr lang="nb-NO" sz="3200" dirty="0" smtClean="0"/>
              <a:t> to </a:t>
            </a:r>
            <a:r>
              <a:rPr lang="nb-NO" sz="3200" dirty="0" err="1" smtClean="0"/>
              <a:t>visit</a:t>
            </a:r>
            <a:r>
              <a:rPr lang="nb-NO" sz="3200" dirty="0"/>
              <a:t>!</a:t>
            </a:r>
            <a:endParaRPr lang="nb-NO" sz="3200" dirty="0"/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t="-5000" r="-6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685" y="2564904"/>
            <a:ext cx="4052741" cy="225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4358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t="-5000" r="-6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685" y="2564904"/>
            <a:ext cx="4052741" cy="225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Sylinder 3"/>
          <p:cNvSpPr txBox="1"/>
          <p:nvPr/>
        </p:nvSpPr>
        <p:spPr>
          <a:xfrm>
            <a:off x="3250331" y="332656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800" b="1" dirty="0" smtClean="0"/>
              <a:t>Nature Reserve</a:t>
            </a:r>
            <a:endParaRPr lang="nb-NO" sz="2800" b="1" dirty="0"/>
          </a:p>
        </p:txBody>
      </p:sp>
      <p:sp>
        <p:nvSpPr>
          <p:cNvPr id="5" name="TekstSylinder 4"/>
          <p:cNvSpPr txBox="1"/>
          <p:nvPr/>
        </p:nvSpPr>
        <p:spPr>
          <a:xfrm>
            <a:off x="6588224" y="1179908"/>
            <a:ext cx="1800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800" b="1" dirty="0" smtClean="0"/>
              <a:t>Landscape </a:t>
            </a:r>
            <a:r>
              <a:rPr lang="nb-NO" sz="2800" b="1" dirty="0" err="1" smtClean="0"/>
              <a:t>protection</a:t>
            </a:r>
            <a:r>
              <a:rPr lang="nb-NO" sz="2800" b="1" dirty="0" smtClean="0"/>
              <a:t> area</a:t>
            </a:r>
            <a:endParaRPr lang="nb-NO" sz="2800" b="1" dirty="0"/>
          </a:p>
        </p:txBody>
      </p:sp>
      <p:sp>
        <p:nvSpPr>
          <p:cNvPr id="6" name="TekstSylinder 5"/>
          <p:cNvSpPr txBox="1"/>
          <p:nvPr/>
        </p:nvSpPr>
        <p:spPr>
          <a:xfrm>
            <a:off x="5364088" y="5402833"/>
            <a:ext cx="37562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smtClean="0"/>
              <a:t>National Park – 1804 KM2</a:t>
            </a:r>
          </a:p>
          <a:p>
            <a:r>
              <a:rPr lang="nb-NO" b="1" dirty="0" smtClean="0"/>
              <a:t>Nature reserve 18,9 km2</a:t>
            </a:r>
          </a:p>
          <a:p>
            <a:r>
              <a:rPr lang="nb-NO" b="1" dirty="0" smtClean="0"/>
              <a:t>Landscape </a:t>
            </a:r>
            <a:r>
              <a:rPr lang="nb-NO" b="1" dirty="0" err="1" smtClean="0"/>
              <a:t>protection</a:t>
            </a:r>
            <a:r>
              <a:rPr lang="nb-NO" b="1" dirty="0" smtClean="0"/>
              <a:t> area 246,2 km2</a:t>
            </a:r>
          </a:p>
          <a:p>
            <a:r>
              <a:rPr lang="nb-NO" b="1" dirty="0" smtClean="0"/>
              <a:t>Private </a:t>
            </a:r>
            <a:r>
              <a:rPr lang="nb-NO" b="1" dirty="0" err="1" smtClean="0"/>
              <a:t>ground</a:t>
            </a:r>
            <a:r>
              <a:rPr lang="nb-NO" b="1" dirty="0" smtClean="0"/>
              <a:t>; 2,4 km2</a:t>
            </a:r>
            <a:endParaRPr lang="nb-NO" b="1" dirty="0"/>
          </a:p>
        </p:txBody>
      </p:sp>
    </p:spTree>
    <p:extLst>
      <p:ext uri="{BB962C8B-B14F-4D97-AF65-F5344CB8AC3E}">
        <p14:creationId xmlns:p14="http://schemas.microsoft.com/office/powerpoint/2010/main" val="936083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t="-5000" r="-6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685" y="2564904"/>
            <a:ext cx="4052741" cy="225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Sylinder 3"/>
          <p:cNvSpPr txBox="1"/>
          <p:nvPr/>
        </p:nvSpPr>
        <p:spPr>
          <a:xfrm>
            <a:off x="3250331" y="332656"/>
            <a:ext cx="1800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800" b="1" dirty="0" smtClean="0"/>
              <a:t>Nature</a:t>
            </a:r>
            <a:r>
              <a:rPr lang="nb-NO" sz="2800" dirty="0" smtClean="0"/>
              <a:t> </a:t>
            </a:r>
            <a:r>
              <a:rPr lang="nb-NO" sz="2800" b="1" dirty="0" smtClean="0"/>
              <a:t>Reserve</a:t>
            </a:r>
          </a:p>
          <a:p>
            <a:r>
              <a:rPr lang="nb-NO" sz="2800" b="1" dirty="0" smtClean="0"/>
              <a:t>2X </a:t>
            </a:r>
            <a:r>
              <a:rPr lang="nb-NO" sz="2800" b="1" dirty="0" err="1" smtClean="0"/>
              <a:t>extra</a:t>
            </a:r>
            <a:endParaRPr lang="nb-NO" sz="2800" b="1" dirty="0"/>
          </a:p>
        </p:txBody>
      </p:sp>
      <p:cxnSp>
        <p:nvCxnSpPr>
          <p:cNvPr id="6" name="Rett pil 5"/>
          <p:cNvCxnSpPr/>
          <p:nvPr/>
        </p:nvCxnSpPr>
        <p:spPr>
          <a:xfrm>
            <a:off x="4355976" y="789856"/>
            <a:ext cx="2741464" cy="169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tt pil 9"/>
          <p:cNvCxnSpPr/>
          <p:nvPr/>
        </p:nvCxnSpPr>
        <p:spPr>
          <a:xfrm>
            <a:off x="4355976" y="789856"/>
            <a:ext cx="2592288" cy="169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tt pil 11"/>
          <p:cNvCxnSpPr/>
          <p:nvPr/>
        </p:nvCxnSpPr>
        <p:spPr>
          <a:xfrm flipV="1">
            <a:off x="4355976" y="476672"/>
            <a:ext cx="2304256" cy="1810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429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72483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467544" y="40466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sz="2400" dirty="0"/>
          </a:p>
        </p:txBody>
      </p:sp>
      <p:sp>
        <p:nvSpPr>
          <p:cNvPr id="3" name="Rektangel 2"/>
          <p:cNvSpPr/>
          <p:nvPr/>
        </p:nvSpPr>
        <p:spPr>
          <a:xfrm>
            <a:off x="467544" y="2051457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b-NO" sz="2800" dirty="0" smtClean="0"/>
              <a:t>  </a:t>
            </a:r>
            <a:r>
              <a:rPr lang="nb-NO" sz="2800" dirty="0" err="1" smtClean="0"/>
              <a:t>Protects</a:t>
            </a:r>
            <a:r>
              <a:rPr lang="nb-NO" sz="2800" dirty="0" smtClean="0"/>
              <a:t> a </a:t>
            </a:r>
            <a:r>
              <a:rPr lang="nb-NO" sz="2800" dirty="0" err="1" smtClean="0"/>
              <a:t>large</a:t>
            </a:r>
            <a:r>
              <a:rPr lang="nb-NO" sz="2800" dirty="0" smtClean="0"/>
              <a:t> and </a:t>
            </a:r>
            <a:r>
              <a:rPr lang="nb-NO" sz="2800" dirty="0" err="1" smtClean="0"/>
              <a:t>untouched</a:t>
            </a:r>
            <a:r>
              <a:rPr lang="nb-NO" sz="2800" dirty="0" smtClean="0"/>
              <a:t> area 1804 </a:t>
            </a:r>
            <a:r>
              <a:rPr lang="nb-NO" sz="2800" dirty="0" smtClean="0"/>
              <a:t>KM2</a:t>
            </a:r>
            <a:endParaRPr lang="nb-NO" sz="2800" dirty="0" smtClean="0"/>
          </a:p>
        </p:txBody>
      </p:sp>
      <p:sp>
        <p:nvSpPr>
          <p:cNvPr id="6" name="Tittel 1"/>
          <p:cNvSpPr txBox="1">
            <a:spLocks/>
          </p:cNvSpPr>
          <p:nvPr/>
        </p:nvSpPr>
        <p:spPr>
          <a:xfrm>
            <a:off x="467544" y="63996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dirty="0" err="1" smtClean="0"/>
              <a:t>Why</a:t>
            </a:r>
            <a:r>
              <a:rPr lang="nb-NO" dirty="0" smtClean="0"/>
              <a:t> is Varangerhalvøya National Park </a:t>
            </a:r>
            <a:r>
              <a:rPr lang="nb-NO" dirty="0" err="1"/>
              <a:t>P</a:t>
            </a:r>
            <a:r>
              <a:rPr lang="nb-NO" dirty="0" err="1" smtClean="0"/>
              <a:t>rotected</a:t>
            </a:r>
            <a:r>
              <a:rPr lang="nb-NO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20113384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1115616" y="1196752"/>
            <a:ext cx="6768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nb-NO" sz="2800" dirty="0" smtClean="0"/>
              <a:t>Preserve </a:t>
            </a:r>
            <a:r>
              <a:rPr lang="nb-NO" sz="2800" dirty="0" err="1" smtClean="0"/>
              <a:t>large</a:t>
            </a:r>
            <a:r>
              <a:rPr lang="nb-NO" sz="2800" dirty="0" smtClean="0"/>
              <a:t> </a:t>
            </a:r>
            <a:r>
              <a:rPr lang="nb-NO" sz="2800" dirty="0" err="1"/>
              <a:t>continuous</a:t>
            </a:r>
            <a:r>
              <a:rPr lang="nb-NO" sz="2800" dirty="0"/>
              <a:t> areas </a:t>
            </a:r>
            <a:r>
              <a:rPr lang="nb-NO" sz="2800" dirty="0" err="1"/>
              <a:t>without</a:t>
            </a:r>
            <a:r>
              <a:rPr lang="nb-NO" sz="2800" dirty="0"/>
              <a:t> </a:t>
            </a:r>
            <a:r>
              <a:rPr lang="nb-NO" sz="2800" dirty="0" err="1"/>
              <a:t>technical</a:t>
            </a:r>
            <a:r>
              <a:rPr lang="nb-NO" sz="2800" dirty="0"/>
              <a:t> </a:t>
            </a:r>
            <a:r>
              <a:rPr lang="nb-NO" sz="2800" dirty="0" err="1"/>
              <a:t>infratructure</a:t>
            </a:r>
            <a:endParaRPr lang="nb-NO" sz="2800" dirty="0"/>
          </a:p>
        </p:txBody>
      </p:sp>
      <p:pic>
        <p:nvPicPr>
          <p:cNvPr id="5" name="Picture 3" descr="G:\Felles\Nasjonalparkforvaltere\Varangerhalvøya NP_LVO_NR\Logoer og maler\Ny_logo_varangerhalvoeya_nasjonalpark\NN_Logo_Varangerhalv+©ya_nasjonalpark\NN_logo_Varangerhalv+©ya_nasjonalpar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0"/>
            <a:ext cx="2463656" cy="1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</TotalTime>
  <Words>403</Words>
  <Application>Microsoft Office PowerPoint</Application>
  <PresentationFormat>Skjermfremvisning (4:3)</PresentationFormat>
  <Paragraphs>107</Paragraphs>
  <Slides>42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42</vt:i4>
      </vt:variant>
    </vt:vector>
  </HeadingPairs>
  <TitlesOfParts>
    <vt:vector size="43" baseType="lpstr"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Varangerhalvøya nasjonalpark Persfjorden – Syltefjorden landskapsvernområde og Syltefjorddalen naturreservat</dc:title>
  <dc:creator>Geir Østereng</dc:creator>
  <cp:lastModifiedBy>Østereng, Geir</cp:lastModifiedBy>
  <cp:revision>199</cp:revision>
  <dcterms:created xsi:type="dcterms:W3CDTF">2011-01-05T14:35:45Z</dcterms:created>
  <dcterms:modified xsi:type="dcterms:W3CDTF">2016-01-11T22:16:50Z</dcterms:modified>
</cp:coreProperties>
</file>