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9" r:id="rId5"/>
    <p:sldId id="290" r:id="rId6"/>
    <p:sldId id="295" r:id="rId7"/>
    <p:sldId id="260" r:id="rId8"/>
    <p:sldId id="258" r:id="rId9"/>
    <p:sldId id="277" r:id="rId10"/>
    <p:sldId id="273" r:id="rId11"/>
    <p:sldId id="288" r:id="rId12"/>
    <p:sldId id="287" r:id="rId13"/>
    <p:sldId id="276" r:id="rId14"/>
    <p:sldId id="275" r:id="rId15"/>
    <p:sldId id="278" r:id="rId16"/>
    <p:sldId id="274" r:id="rId17"/>
    <p:sldId id="286" r:id="rId18"/>
    <p:sldId id="280" r:id="rId19"/>
    <p:sldId id="281" r:id="rId20"/>
    <p:sldId id="291" r:id="rId21"/>
    <p:sldId id="292" r:id="rId2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E7A308-FB52-8150-C7F2-6F7ADE555EC4}" name="ODONGO Sharize" initials="OS" userId="S::OdongoS@ramsar.org::91a3bfa5-a164-4fd9-9658-2f20f66ce3e5" providerId="AD"/>
  <p188:author id="{5F39852F-CC03-07A3-4CE7-02AD8D1E6FF7}" name="Damien Gallay" initials="DG" userId="370450c06bd5ec50" providerId="Windows Live"/>
  <p188:author id="{144301E5-3F4F-6394-9555-1674D5F0C559}" name="Fabia D'Arienzo" initials="FD" userId="5690b859840e9f6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B1E"/>
    <a:srgbClr val="655348"/>
    <a:srgbClr val="FAF3EC"/>
    <a:srgbClr val="BE8B7A"/>
    <a:srgbClr val="5B802C"/>
    <a:srgbClr val="1A95A3"/>
    <a:srgbClr val="BBD578"/>
    <a:srgbClr val="DCC7A6"/>
    <a:srgbClr val="2EBAC9"/>
    <a:srgbClr val="EC9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p:restoredTop sz="96259"/>
  </p:normalViewPr>
  <p:slideViewPr>
    <p:cSldViewPr snapToGrid="0" snapToObjects="1">
      <p:cViewPr varScale="1">
        <p:scale>
          <a:sx n="119" d="100"/>
          <a:sy n="119" d="100"/>
        </p:scale>
        <p:origin x="70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t>30/11/2023</a:t>
            </a:fld>
            <a:endParaRPr lang="en-GB" dirty="0"/>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t>‹N°›</a:t>
            </a:fld>
            <a:endParaRPr lang="en-GB" dirty="0"/>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AA7E0069-CD8C-49B5-B697-CD758BB017E2}" type="datetimeFigureOut">
              <a:rPr lang="en-US" smtClean="0"/>
              <a:t>11/30/23</a:t>
            </a:fld>
            <a:endParaRPr lang="en-US"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BA2AA709-0045-4154-ACF6-54C4A8ABBEDC}" type="slidenum">
              <a:rPr lang="en-US" smtClean="0"/>
              <a:t>‹N°›</a:t>
            </a:fld>
            <a:endParaRPr lang="en-US" dirty="0"/>
          </a:p>
        </p:txBody>
      </p:sp>
    </p:spTree>
    <p:extLst>
      <p:ext uri="{BB962C8B-B14F-4D97-AF65-F5344CB8AC3E}">
        <p14:creationId xmlns:p14="http://schemas.microsoft.com/office/powerpoint/2010/main" val="151886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4</a:t>
            </a:fld>
            <a:endParaRPr lang="en-US" dirty="0"/>
          </a:p>
        </p:txBody>
      </p:sp>
    </p:spTree>
    <p:extLst>
      <p:ext uri="{BB962C8B-B14F-4D97-AF65-F5344CB8AC3E}">
        <p14:creationId xmlns:p14="http://schemas.microsoft.com/office/powerpoint/2010/main" val="150669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5</a:t>
            </a:fld>
            <a:endParaRPr lang="en-US" dirty="0"/>
          </a:p>
        </p:txBody>
      </p:sp>
    </p:spTree>
    <p:extLst>
      <p:ext uri="{BB962C8B-B14F-4D97-AF65-F5344CB8AC3E}">
        <p14:creationId xmlns:p14="http://schemas.microsoft.com/office/powerpoint/2010/main" val="66047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6</a:t>
            </a:fld>
            <a:endParaRPr lang="en-US" dirty="0"/>
          </a:p>
        </p:txBody>
      </p:sp>
    </p:spTree>
    <p:extLst>
      <p:ext uri="{BB962C8B-B14F-4D97-AF65-F5344CB8AC3E}">
        <p14:creationId xmlns:p14="http://schemas.microsoft.com/office/powerpoint/2010/main" val="4552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7</a:t>
            </a:fld>
            <a:endParaRPr lang="en-US" dirty="0"/>
          </a:p>
        </p:txBody>
      </p:sp>
    </p:spTree>
    <p:extLst>
      <p:ext uri="{BB962C8B-B14F-4D97-AF65-F5344CB8AC3E}">
        <p14:creationId xmlns:p14="http://schemas.microsoft.com/office/powerpoint/2010/main" val="333712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8</a:t>
            </a:fld>
            <a:endParaRPr lang="en-US" dirty="0"/>
          </a:p>
        </p:txBody>
      </p:sp>
    </p:spTree>
    <p:extLst>
      <p:ext uri="{BB962C8B-B14F-4D97-AF65-F5344CB8AC3E}">
        <p14:creationId xmlns:p14="http://schemas.microsoft.com/office/powerpoint/2010/main" val="362631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9</a:t>
            </a:fld>
            <a:endParaRPr lang="en-US" dirty="0"/>
          </a:p>
        </p:txBody>
      </p:sp>
    </p:spTree>
    <p:extLst>
      <p:ext uri="{BB962C8B-B14F-4D97-AF65-F5344CB8AC3E}">
        <p14:creationId xmlns:p14="http://schemas.microsoft.com/office/powerpoint/2010/main" val="172737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10</a:t>
            </a:fld>
            <a:endParaRPr lang="en-US" dirty="0"/>
          </a:p>
        </p:txBody>
      </p:sp>
    </p:spTree>
    <p:extLst>
      <p:ext uri="{BB962C8B-B14F-4D97-AF65-F5344CB8AC3E}">
        <p14:creationId xmlns:p14="http://schemas.microsoft.com/office/powerpoint/2010/main" val="215359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11</a:t>
            </a:fld>
            <a:endParaRPr lang="en-US" dirty="0"/>
          </a:p>
        </p:txBody>
      </p:sp>
    </p:spTree>
    <p:extLst>
      <p:ext uri="{BB962C8B-B14F-4D97-AF65-F5344CB8AC3E}">
        <p14:creationId xmlns:p14="http://schemas.microsoft.com/office/powerpoint/2010/main" val="213463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12</a:t>
            </a:fld>
            <a:endParaRPr lang="en-US" dirty="0"/>
          </a:p>
        </p:txBody>
      </p:sp>
    </p:spTree>
    <p:extLst>
      <p:ext uri="{BB962C8B-B14F-4D97-AF65-F5344CB8AC3E}">
        <p14:creationId xmlns:p14="http://schemas.microsoft.com/office/powerpoint/2010/main" val="1488648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38977AB-BACC-FF2C-3BDC-81CAD9C2D64A}"/>
              </a:ext>
            </a:extLst>
          </p:cNvPr>
          <p:cNvSpPr/>
          <p:nvPr userDrawn="1"/>
        </p:nvSpPr>
        <p:spPr>
          <a:xfrm>
            <a:off x="-1" y="0"/>
            <a:ext cx="12191999" cy="1219200"/>
          </a:xfrm>
          <a:prstGeom prst="rect">
            <a:avLst/>
          </a:prstGeom>
          <a:solidFill>
            <a:srgbClr val="BE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2F92E7CD-4CBB-2B47-3EB9-3EEEEF5679B4}"/>
              </a:ext>
            </a:extLst>
          </p:cNvPr>
          <p:cNvSpPr/>
          <p:nvPr userDrawn="1"/>
        </p:nvSpPr>
        <p:spPr>
          <a:xfrm>
            <a:off x="-1" y="1219200"/>
            <a:ext cx="12191999" cy="5638800"/>
          </a:xfrm>
          <a:prstGeom prst="rect">
            <a:avLst/>
          </a:prstGeom>
          <a:solidFill>
            <a:srgbClr val="FAF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367498A2-CFC8-0346-BD5B-502878AB30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AD4DB-0AF2-8F4F-8700-6E24D6B9F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652B2A2-5F38-934B-98F5-DB464E13F790}"/>
              </a:ext>
            </a:extLst>
          </p:cNvPr>
          <p:cNvSpPr>
            <a:spLocks noGrp="1"/>
          </p:cNvSpPr>
          <p:nvPr>
            <p:ph type="sldNum" sz="quarter" idx="12"/>
          </p:nvPr>
        </p:nvSpPr>
        <p:spPr>
          <a:xfrm>
            <a:off x="9311597" y="6356349"/>
            <a:ext cx="2743200" cy="365125"/>
          </a:xfrm>
        </p:spPr>
        <p:txBody>
          <a:bodyPr/>
          <a:lstStyle>
            <a:lvl1pPr>
              <a:defRPr>
                <a:solidFill>
                  <a:srgbClr val="655348"/>
                </a:solidFill>
              </a:defRPr>
            </a:lvl1pPr>
          </a:lstStyle>
          <a:p>
            <a:fld id="{CB6EC6E6-8E21-2F47-B487-0542D24FCF44}" type="slidenum">
              <a:rPr lang="fr-FR" smtClean="0"/>
              <a:pPr/>
              <a:t>‹N°›</a:t>
            </a:fld>
            <a:endParaRPr lang="fr-FR" dirty="0"/>
          </a:p>
        </p:txBody>
      </p:sp>
      <p:sp>
        <p:nvSpPr>
          <p:cNvPr id="21" name="Rectangle 20">
            <a:extLst>
              <a:ext uri="{FF2B5EF4-FFF2-40B4-BE49-F238E27FC236}">
                <a16:creationId xmlns:a16="http://schemas.microsoft.com/office/drawing/2014/main" id="{70C6B283-A9C2-0F80-3331-2EFBF6E46B94}"/>
              </a:ext>
            </a:extLst>
          </p:cNvPr>
          <p:cNvSpPr/>
          <p:nvPr userDrawn="1"/>
        </p:nvSpPr>
        <p:spPr>
          <a:xfrm>
            <a:off x="0" y="1219200"/>
            <a:ext cx="289367" cy="5638800"/>
          </a:xfrm>
          <a:prstGeom prst="rect">
            <a:avLst/>
          </a:prstGeom>
          <a:solidFill>
            <a:srgbClr val="AD9B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EECD770A-A47E-6675-6986-115080ECD13E}"/>
              </a:ext>
            </a:extLst>
          </p:cNvPr>
          <p:cNvSpPr/>
          <p:nvPr userDrawn="1"/>
        </p:nvSpPr>
        <p:spPr>
          <a:xfrm>
            <a:off x="0" y="0"/>
            <a:ext cx="289367" cy="1219200"/>
          </a:xfrm>
          <a:prstGeom prst="rect">
            <a:avLst/>
          </a:prstGeom>
          <a:solidFill>
            <a:srgbClr val="6553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descr="Une image contenant texte, Police, Graphique, graphisme&#10;&#10;Description générée automatiquement">
            <a:extLst>
              <a:ext uri="{FF2B5EF4-FFF2-40B4-BE49-F238E27FC236}">
                <a16:creationId xmlns:a16="http://schemas.microsoft.com/office/drawing/2014/main" id="{EB7B5E68-8EB6-A13C-5832-92CB1F007C6C}"/>
              </a:ext>
            </a:extLst>
          </p:cNvPr>
          <p:cNvPicPr>
            <a:picLocks noChangeAspect="1"/>
          </p:cNvPicPr>
          <p:nvPr userDrawn="1"/>
        </p:nvPicPr>
        <p:blipFill>
          <a:blip r:embed="rId2"/>
          <a:stretch>
            <a:fillRect/>
          </a:stretch>
        </p:blipFill>
        <p:spPr>
          <a:xfrm>
            <a:off x="9989405" y="111638"/>
            <a:ext cx="2070668" cy="854752"/>
          </a:xfrm>
          <a:prstGeom prst="rect">
            <a:avLst/>
          </a:prstGeom>
        </p:spPr>
      </p:pic>
    </p:spTree>
    <p:extLst>
      <p:ext uri="{BB962C8B-B14F-4D97-AF65-F5344CB8AC3E}">
        <p14:creationId xmlns:p14="http://schemas.microsoft.com/office/powerpoint/2010/main" val="25947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32584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32808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7BB0D0-4FED-83C2-C574-DFB0D92F5002}"/>
              </a:ext>
            </a:extLst>
          </p:cNvPr>
          <p:cNvSpPr/>
          <p:nvPr userDrawn="1"/>
        </p:nvSpPr>
        <p:spPr>
          <a:xfrm>
            <a:off x="-1" y="0"/>
            <a:ext cx="12192001" cy="6858000"/>
          </a:xfrm>
          <a:prstGeom prst="rect">
            <a:avLst/>
          </a:prstGeom>
          <a:solidFill>
            <a:srgbClr val="FAF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p:txBody>
          <a:bodyPr/>
          <a:lstStyle/>
          <a:p>
            <a:endParaRPr lang="fr-FR" dirty="0"/>
          </a:p>
        </p:txBody>
      </p:sp>
      <p:sp>
        <p:nvSpPr>
          <p:cNvPr id="8" name="Rectangle 7">
            <a:extLst>
              <a:ext uri="{FF2B5EF4-FFF2-40B4-BE49-F238E27FC236}">
                <a16:creationId xmlns:a16="http://schemas.microsoft.com/office/drawing/2014/main" id="{8F67E485-A321-7A28-FAB0-588257D16B68}"/>
              </a:ext>
            </a:extLst>
          </p:cNvPr>
          <p:cNvSpPr/>
          <p:nvPr userDrawn="1"/>
        </p:nvSpPr>
        <p:spPr>
          <a:xfrm>
            <a:off x="-1" y="0"/>
            <a:ext cx="12191999" cy="1219200"/>
          </a:xfrm>
          <a:prstGeom prst="rect">
            <a:avLst/>
          </a:prstGeom>
          <a:solidFill>
            <a:srgbClr val="BE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a:extLst>
              <a:ext uri="{FF2B5EF4-FFF2-40B4-BE49-F238E27FC236}">
                <a16:creationId xmlns:a16="http://schemas.microsoft.com/office/drawing/2014/main" id="{493B6579-0F65-2942-A3BE-6628BA86FC83}"/>
              </a:ext>
            </a:extLst>
          </p:cNvPr>
          <p:cNvSpPr>
            <a:spLocks noGrp="1"/>
          </p:cNvSpPr>
          <p:nvPr>
            <p:ph type="sldNum" sz="quarter" idx="12"/>
          </p:nvPr>
        </p:nvSpPr>
        <p:spPr>
          <a:xfrm>
            <a:off x="9230336" y="6334919"/>
            <a:ext cx="2743200" cy="365125"/>
          </a:xfrm>
        </p:spPr>
        <p:txBody>
          <a:bodyPr/>
          <a:lstStyle>
            <a:lvl1pPr>
              <a:defRPr>
                <a:solidFill>
                  <a:srgbClr val="655348"/>
                </a:solidFill>
              </a:defRPr>
            </a:lvl1pPr>
          </a:lstStyle>
          <a:p>
            <a:fld id="{CB6EC6E6-8E21-2F47-B487-0542D24FCF44}" type="slidenum">
              <a:rPr lang="fr-FR" smtClean="0"/>
              <a:pPr/>
              <a:t>‹N°›</a:t>
            </a:fld>
            <a:endParaRPr lang="fr-FR" dirty="0"/>
          </a:p>
        </p:txBody>
      </p:sp>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a:xfrm>
            <a:off x="838200" y="136525"/>
            <a:ext cx="10515600" cy="1325563"/>
          </a:xfrm>
        </p:spPr>
        <p:txBody>
          <a:bodyPr>
            <a:normAutofit/>
          </a:bodyPr>
          <a:lstStyle>
            <a:lvl1pPr>
              <a:defRPr sz="3600" b="1" i="0">
                <a:solidFill>
                  <a:srgbClr val="FAF3EC"/>
                </a:solidFill>
                <a:latin typeface="Arial" panose="020B0604020202020204" pitchFamily="34" charset="0"/>
                <a:cs typeface="Arial" panose="020B0604020202020204" pitchFamily="34" charset="0"/>
              </a:defRPr>
            </a:lvl1pPr>
          </a:lstStyle>
          <a:p>
            <a:r>
              <a:rPr lang="fr-FR" dirty="0"/>
              <a:t>Modifiez le style du titre</a:t>
            </a:r>
          </a:p>
        </p:txBody>
      </p:sp>
      <p:pic>
        <p:nvPicPr>
          <p:cNvPr id="11" name="Image 10" descr="Une image contenant texte, Police, Graphique, graphisme&#10;&#10;Description générée automatiquement">
            <a:extLst>
              <a:ext uri="{FF2B5EF4-FFF2-40B4-BE49-F238E27FC236}">
                <a16:creationId xmlns:a16="http://schemas.microsoft.com/office/drawing/2014/main" id="{E61BE208-98DD-5374-F56E-E5CF2D743360}"/>
              </a:ext>
            </a:extLst>
          </p:cNvPr>
          <p:cNvPicPr>
            <a:picLocks noChangeAspect="1"/>
          </p:cNvPicPr>
          <p:nvPr userDrawn="1"/>
        </p:nvPicPr>
        <p:blipFill>
          <a:blip r:embed="rId2"/>
          <a:stretch>
            <a:fillRect/>
          </a:stretch>
        </p:blipFill>
        <p:spPr>
          <a:xfrm>
            <a:off x="9989405" y="111638"/>
            <a:ext cx="2070668" cy="854752"/>
          </a:xfrm>
          <a:prstGeom prst="rect">
            <a:avLst/>
          </a:prstGeom>
        </p:spPr>
      </p:pic>
    </p:spTree>
    <p:extLst>
      <p:ext uri="{BB962C8B-B14F-4D97-AF65-F5344CB8AC3E}">
        <p14:creationId xmlns:p14="http://schemas.microsoft.com/office/powerpoint/2010/main" val="3689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D9283-E6FA-8D4E-A10D-2CDC93F6C5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D7BF3A-4B1C-EC44-9F64-9C49F6D1A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6D64366-48FE-4147-B070-D5FABFB93FF9}"/>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C6511-5E4A-5F4B-9715-1DE48D7F77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D29FD7-CA2E-3E48-AF83-D318F8D227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FEFC40-6534-D047-8C64-F247D5F869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56484E4-A5AB-1F4F-B744-89A87F529796}"/>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17730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7439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BF559-C942-B34E-81C2-1586C8B7CF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B81820-AD3D-F24E-A78B-B762AB772C05}"/>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4" name="Espace réservé du pied de page 3">
            <a:extLst>
              <a:ext uri="{FF2B5EF4-FFF2-40B4-BE49-F238E27FC236}">
                <a16:creationId xmlns:a16="http://schemas.microsoft.com/office/drawing/2014/main" id="{06488838-797C-1C43-8C1A-EC135826D103}"/>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B919985-9E75-5E4C-97EB-8256C1C3C338}"/>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299859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0C8227-3EF1-AB4B-B7B7-D44899E6E6D0}"/>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3" name="Espace réservé du pied de page 2">
            <a:extLst>
              <a:ext uri="{FF2B5EF4-FFF2-40B4-BE49-F238E27FC236}">
                <a16:creationId xmlns:a16="http://schemas.microsoft.com/office/drawing/2014/main" id="{B5956805-3BC2-0243-9725-E7DBEEEF876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DE0692C-093D-E943-A3A0-D9C594C4A824}"/>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4178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27128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t>30/11/2023</a:t>
            </a:fld>
            <a:endParaRPr lang="fr-FR" dirty="0"/>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4621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t>30/11/2023</a:t>
            </a:fld>
            <a:endParaRPr lang="fr-FR" dirty="0"/>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t>‹N°›</a:t>
            </a:fld>
            <a:endParaRPr lang="fr-FR" dirty="0"/>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B418CD-DBA1-43E4-E59E-8DDE45ECF2F4}"/>
              </a:ext>
            </a:extLst>
          </p:cNvPr>
          <p:cNvSpPr/>
          <p:nvPr/>
        </p:nvSpPr>
        <p:spPr>
          <a:xfrm>
            <a:off x="0" y="0"/>
            <a:ext cx="12192000" cy="6858000"/>
          </a:xfrm>
          <a:prstGeom prst="rect">
            <a:avLst/>
          </a:prstGeom>
          <a:solidFill>
            <a:srgbClr val="FAF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ubtitle 2">
            <a:extLst>
              <a:ext uri="{FF2B5EF4-FFF2-40B4-BE49-F238E27FC236}">
                <a16:creationId xmlns:a16="http://schemas.microsoft.com/office/drawing/2014/main" id="{49CC0E2E-A024-1FEC-9A68-4A6C07281E26}"/>
              </a:ext>
            </a:extLst>
          </p:cNvPr>
          <p:cNvSpPr>
            <a:spLocks noGrp="1"/>
          </p:cNvSpPr>
          <p:nvPr>
            <p:ph type="subTitle" idx="1"/>
          </p:nvPr>
        </p:nvSpPr>
        <p:spPr>
          <a:xfrm>
            <a:off x="271890" y="5956590"/>
            <a:ext cx="12192000" cy="424011"/>
          </a:xfrm>
        </p:spPr>
        <p:txBody>
          <a:bodyPr>
            <a:normAutofit/>
          </a:bodyPr>
          <a:lstStyle/>
          <a:p>
            <a:pPr algn="l"/>
            <a:r>
              <a:rPr lang="en-US" sz="2000" b="1" kern="100" spc="600" dirty="0">
                <a:solidFill>
                  <a:srgbClr val="BE8B7A"/>
                </a:solidFill>
                <a:effectLst/>
                <a:latin typeface="Arial" panose="020B0604020202020204" pitchFamily="34" charset="0"/>
                <a:ea typeface="Calibri" panose="020F0502020204030204" pitchFamily="34" charset="0"/>
                <a:cs typeface="Arial" panose="020B0604020202020204" pitchFamily="34" charset="0"/>
              </a:rPr>
              <a:t>CARE – NURTURE – SUPPORT</a:t>
            </a:r>
            <a:endParaRPr lang="en-US" sz="2000" spc="600" dirty="0">
              <a:solidFill>
                <a:srgbClr val="BE8B7A"/>
              </a:solidFill>
              <a:latin typeface="Arial" panose="020B0604020202020204" pitchFamily="34" charset="0"/>
              <a:cs typeface="Arial" panose="020B0604020202020204" pitchFamily="34" charset="0"/>
            </a:endParaRPr>
          </a:p>
        </p:txBody>
      </p:sp>
      <p:pic>
        <p:nvPicPr>
          <p:cNvPr id="7" name="Image 6" descr="Une image contenant carte&#10;&#10;Description générée automatiquement">
            <a:extLst>
              <a:ext uri="{FF2B5EF4-FFF2-40B4-BE49-F238E27FC236}">
                <a16:creationId xmlns:a16="http://schemas.microsoft.com/office/drawing/2014/main" id="{2110BDE9-9CD5-124E-F1CE-E7665B60CE23}"/>
              </a:ext>
            </a:extLst>
          </p:cNvPr>
          <p:cNvPicPr>
            <a:picLocks noChangeAspect="1"/>
          </p:cNvPicPr>
          <p:nvPr/>
        </p:nvPicPr>
        <p:blipFill>
          <a:blip r:embed="rId2"/>
          <a:stretch>
            <a:fillRect/>
          </a:stretch>
        </p:blipFill>
        <p:spPr>
          <a:xfrm>
            <a:off x="4993105" y="-48858"/>
            <a:ext cx="7198895" cy="7198895"/>
          </a:xfrm>
          <a:prstGeom prst="rect">
            <a:avLst/>
          </a:prstGeom>
        </p:spPr>
      </p:pic>
      <p:sp>
        <p:nvSpPr>
          <p:cNvPr id="8" name="ZoneTexte 7">
            <a:extLst>
              <a:ext uri="{FF2B5EF4-FFF2-40B4-BE49-F238E27FC236}">
                <a16:creationId xmlns:a16="http://schemas.microsoft.com/office/drawing/2014/main" id="{3D1C43CD-F747-B49C-FA75-3FFD9B8D66EB}"/>
              </a:ext>
            </a:extLst>
          </p:cNvPr>
          <p:cNvSpPr txBox="1"/>
          <p:nvPr/>
        </p:nvSpPr>
        <p:spPr>
          <a:xfrm>
            <a:off x="271890" y="4029847"/>
            <a:ext cx="6687244" cy="2031325"/>
          </a:xfrm>
          <a:prstGeom prst="rect">
            <a:avLst/>
          </a:prstGeom>
          <a:noFill/>
        </p:spPr>
        <p:txBody>
          <a:bodyPr wrap="square" rtlCol="0">
            <a:spAutoFit/>
          </a:bodyPr>
          <a:lstStyle/>
          <a:p>
            <a:r>
              <a:rPr lang="fr-CH" sz="4200" b="1" dirty="0">
                <a:solidFill>
                  <a:srgbClr val="AD9B1E"/>
                </a:solidFill>
                <a:effectLst/>
                <a:latin typeface="Arial" panose="020B0604020202020204" pitchFamily="34" charset="0"/>
                <a:cs typeface="Arial" panose="020B0604020202020204" pitchFamily="34" charset="0"/>
              </a:rPr>
              <a:t>Life </a:t>
            </a:r>
            <a:r>
              <a:rPr lang="en-US" sz="4200" b="1" dirty="0">
                <a:solidFill>
                  <a:srgbClr val="AD9B1E"/>
                </a:solidFill>
                <a:effectLst/>
                <a:latin typeface="Arial" panose="020B0604020202020204" pitchFamily="34" charset="0"/>
                <a:cs typeface="Arial" panose="020B0604020202020204" pitchFamily="34" charset="0"/>
              </a:rPr>
              <a:t>interlaced</a:t>
            </a:r>
            <a:r>
              <a:rPr lang="fr-CH" sz="4200" b="1" dirty="0">
                <a:solidFill>
                  <a:srgbClr val="AD9B1E"/>
                </a:solidFill>
                <a:effectLst/>
                <a:latin typeface="Arial" panose="020B0604020202020204" pitchFamily="34" charset="0"/>
                <a:cs typeface="Arial" panose="020B0604020202020204" pitchFamily="34" charset="0"/>
              </a:rPr>
              <a:t> </a:t>
            </a:r>
          </a:p>
          <a:p>
            <a:r>
              <a:rPr lang="fr-CH" sz="4200" b="1" dirty="0">
                <a:solidFill>
                  <a:srgbClr val="AD9B1E"/>
                </a:solidFill>
                <a:effectLst/>
                <a:latin typeface="Arial" panose="020B0604020202020204" pitchFamily="34" charset="0"/>
                <a:cs typeface="Arial" panose="020B0604020202020204" pitchFamily="34" charset="0"/>
              </a:rPr>
              <a:t>Wetlands and people</a:t>
            </a:r>
          </a:p>
          <a:p>
            <a:endParaRPr lang="fr-FR" sz="4200" b="1" dirty="0">
              <a:solidFill>
                <a:srgbClr val="AD9B1E"/>
              </a:solidFill>
              <a:latin typeface="Arial" panose="020B0604020202020204" pitchFamily="34" charset="0"/>
              <a:cs typeface="Arial" panose="020B0604020202020204" pitchFamily="34" charset="0"/>
            </a:endParaRPr>
          </a:p>
        </p:txBody>
      </p:sp>
      <p:pic>
        <p:nvPicPr>
          <p:cNvPr id="10" name="Image 9" descr="Une image contenant texte, Police, crâne, Graphique&#10;&#10;Description générée automatiquement">
            <a:extLst>
              <a:ext uri="{FF2B5EF4-FFF2-40B4-BE49-F238E27FC236}">
                <a16:creationId xmlns:a16="http://schemas.microsoft.com/office/drawing/2014/main" id="{33A8A97B-F184-0B0D-5767-EB9F91D49351}"/>
              </a:ext>
            </a:extLst>
          </p:cNvPr>
          <p:cNvPicPr>
            <a:picLocks noChangeAspect="1"/>
          </p:cNvPicPr>
          <p:nvPr/>
        </p:nvPicPr>
        <p:blipFill>
          <a:blip r:embed="rId3"/>
          <a:stretch>
            <a:fillRect/>
          </a:stretch>
        </p:blipFill>
        <p:spPr>
          <a:xfrm>
            <a:off x="340871" y="95106"/>
            <a:ext cx="4158807" cy="2031325"/>
          </a:xfrm>
          <a:prstGeom prst="rect">
            <a:avLst/>
          </a:prstGeom>
        </p:spPr>
      </p:pic>
      <p:pic>
        <p:nvPicPr>
          <p:cNvPr id="4" name="Image 3" descr="Une image contenant texte, Police, Graphique, graphisme&#10;&#10;Description générée automatiquement">
            <a:extLst>
              <a:ext uri="{FF2B5EF4-FFF2-40B4-BE49-F238E27FC236}">
                <a16:creationId xmlns:a16="http://schemas.microsoft.com/office/drawing/2014/main" id="{C2A6CC1B-428F-755D-AC3E-231E9BA2BCA6}"/>
              </a:ext>
            </a:extLst>
          </p:cNvPr>
          <p:cNvPicPr>
            <a:picLocks noChangeAspect="1"/>
          </p:cNvPicPr>
          <p:nvPr/>
        </p:nvPicPr>
        <p:blipFill>
          <a:blip r:embed="rId4"/>
          <a:stretch>
            <a:fillRect/>
          </a:stretch>
        </p:blipFill>
        <p:spPr>
          <a:xfrm>
            <a:off x="11321574" y="5758124"/>
            <a:ext cx="717550" cy="971550"/>
          </a:xfrm>
          <a:prstGeom prst="rect">
            <a:avLst/>
          </a:prstGeom>
        </p:spPr>
      </p:pic>
    </p:spTree>
    <p:extLst>
      <p:ext uri="{BB962C8B-B14F-4D97-AF65-F5344CB8AC3E}">
        <p14:creationId xmlns:p14="http://schemas.microsoft.com/office/powerpoint/2010/main" val="192991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7015" y="131329"/>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Wetland biodiversity promotes</a:t>
            </a:r>
            <a:br>
              <a:rPr lang="en-US" sz="3600" b="1" dirty="0">
                <a:solidFill>
                  <a:srgbClr val="FAF3EC"/>
                </a:solidFill>
                <a:effectLst/>
                <a:latin typeface="Arial" panose="020B0604020202020204" pitchFamily="34" charset="0"/>
                <a:ea typeface="DINPro-Regular"/>
                <a:cs typeface="Arial" panose="020B0604020202020204" pitchFamily="34" charset="0"/>
              </a:rPr>
            </a:br>
            <a:r>
              <a:rPr lang="en-US" sz="3600" b="1" dirty="0">
                <a:solidFill>
                  <a:srgbClr val="FAF3EC"/>
                </a:solidFill>
                <a:effectLst/>
                <a:latin typeface="Arial" panose="020B0604020202020204" pitchFamily="34" charset="0"/>
                <a:ea typeface="DINPro-Regular"/>
                <a:cs typeface="Arial" panose="020B0604020202020204" pitchFamily="34" charset="0"/>
              </a:rPr>
              <a:t>human wellbeing.</a:t>
            </a:r>
            <a:endParaRPr lang="en-US" sz="3600" b="1" dirty="0">
              <a:solidFill>
                <a:srgbClr val="FAF3EC"/>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00535" y="1473959"/>
            <a:ext cx="10790930" cy="5174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As vital reservoirs of biodiversity, life thrives in wetlands.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Each ecosystem type contributes uniquely to the planet’s overall biodiversity by supporting plants and animals specially adapted to living in particular conditions.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Wetlands are one of the world’s most biodiverse habitats, provide homes for many endangered species and offer a lifeline for freshwater species.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40% of the world’s plant and animal species live or breed in wetlands, including:</a:t>
            </a:r>
          </a:p>
          <a:p>
            <a:pPr lvl="2">
              <a:lnSpc>
                <a:spcPct val="110000"/>
              </a:lnSpc>
              <a:spcBef>
                <a:spcPts val="0"/>
              </a:spcBef>
            </a:pPr>
            <a:r>
              <a:rPr lang="en-US" sz="1400" dirty="0">
                <a:solidFill>
                  <a:srgbClr val="655348"/>
                </a:solidFill>
                <a:latin typeface="Arial" panose="020B0604020202020204" pitchFamily="34" charset="0"/>
                <a:cs typeface="Arial" panose="020B0604020202020204" pitchFamily="34" charset="0"/>
              </a:rPr>
              <a:t>&gt;100,000 freshwater species, with 200 new ones discovered each year.</a:t>
            </a:r>
          </a:p>
          <a:p>
            <a:pPr lvl="2">
              <a:lnSpc>
                <a:spcPct val="110000"/>
              </a:lnSpc>
              <a:spcBef>
                <a:spcPts val="0"/>
              </a:spcBef>
            </a:pPr>
            <a:r>
              <a:rPr lang="en-US" sz="1400" dirty="0">
                <a:solidFill>
                  <a:srgbClr val="655348"/>
                </a:solidFill>
                <a:latin typeface="Arial" panose="020B0604020202020204" pitchFamily="34" charset="0"/>
                <a:cs typeface="Arial" panose="020B0604020202020204" pitchFamily="34" charset="0"/>
              </a:rPr>
              <a:t>30% of all known fish species.</a:t>
            </a:r>
          </a:p>
          <a:p>
            <a:pPr lvl="2">
              <a:lnSpc>
                <a:spcPct val="110000"/>
              </a:lnSpc>
              <a:spcBef>
                <a:spcPts val="0"/>
              </a:spcBef>
            </a:pPr>
            <a:r>
              <a:rPr lang="en-US" sz="1400" dirty="0">
                <a:solidFill>
                  <a:srgbClr val="655348"/>
                </a:solidFill>
                <a:latin typeface="Arial" panose="020B0604020202020204" pitchFamily="34" charset="0"/>
                <a:cs typeface="Arial" panose="020B0604020202020204" pitchFamily="34" charset="0"/>
              </a:rPr>
              <a:t>Many endemic species are found only in specific wetland areas.</a:t>
            </a:r>
          </a:p>
          <a:p>
            <a:pPr lvl="1">
              <a:lnSpc>
                <a:spcPct val="110000"/>
              </a:lnSpc>
              <a:spcBef>
                <a:spcPts val="0"/>
              </a:spcBef>
              <a:spcAft>
                <a:spcPts val="1200"/>
              </a:spcAft>
            </a:pPr>
            <a:r>
              <a:rPr lang="en-US" sz="1600" dirty="0">
                <a:solidFill>
                  <a:srgbClr val="655348"/>
                </a:solidFill>
                <a:latin typeface="Arial" panose="020B0604020202020204" pitchFamily="34" charset="0"/>
                <a:cs typeface="Arial" panose="020B0604020202020204" pitchFamily="34" charset="0"/>
              </a:rPr>
              <a:t>Rivers and streams carry the rich </a:t>
            </a:r>
            <a:r>
              <a:rPr lang="en-US" sz="1600" b="0" dirty="0">
                <a:solidFill>
                  <a:srgbClr val="655348"/>
                </a:solidFill>
                <a:latin typeface="Arial" panose="020B0604020202020204" pitchFamily="34" charset="0"/>
                <a:cs typeface="Arial" panose="020B0604020202020204" pitchFamily="34" charset="0"/>
              </a:rPr>
              <a:t>nutrients found in wetlands to power the greater food chain.</a:t>
            </a:r>
          </a:p>
          <a:p>
            <a:pPr>
              <a:lnSpc>
                <a:spcPct val="110000"/>
              </a:lnSpc>
              <a:spcBef>
                <a:spcPts val="0"/>
              </a:spcBef>
            </a:pPr>
            <a:r>
              <a:rPr lang="en-US" sz="1900" dirty="0">
                <a:solidFill>
                  <a:srgbClr val="AD9B1E"/>
                </a:solidFill>
                <a:latin typeface="Arial" panose="020B0604020202020204" pitchFamily="34" charset="0"/>
                <a:cs typeface="Arial" panose="020B0604020202020204" pitchFamily="34" charset="0"/>
              </a:rPr>
              <a:t>Wetlands’ rich biodiversity underpins quality of life for people around the world.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Provides food security, quality and nutrition.</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Supplies medicines.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Boosts business and industry.</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Guards against floods and other climate events.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Protects against disease by ensuring healthy ecosystems and safe spaces for wildlife away from </a:t>
            </a:r>
            <a:br>
              <a:rPr lang="en-US" sz="1600" dirty="0">
                <a:solidFill>
                  <a:srgbClr val="655348"/>
                </a:solidFill>
                <a:latin typeface="Arial" panose="020B0604020202020204" pitchFamily="34" charset="0"/>
                <a:cs typeface="Arial" panose="020B0604020202020204" pitchFamily="34" charset="0"/>
              </a:rPr>
            </a:br>
            <a:r>
              <a:rPr lang="en-US" sz="1600" dirty="0">
                <a:solidFill>
                  <a:srgbClr val="655348"/>
                </a:solidFill>
                <a:latin typeface="Arial" panose="020B0604020202020204" pitchFamily="34" charset="0"/>
                <a:cs typeface="Arial" panose="020B0604020202020204" pitchFamily="34" charset="0"/>
              </a:rPr>
              <a:t>human habitats.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Helps ensure our harmonious coexistence with nature.</a:t>
            </a:r>
          </a:p>
          <a:p>
            <a:pPr marL="457200" lvl="1" indent="0">
              <a:lnSpc>
                <a:spcPct val="110000"/>
              </a:lnSpc>
              <a:spcBef>
                <a:spcPts val="0"/>
              </a:spcBef>
              <a:buNone/>
            </a:pPr>
            <a:endParaRPr lang="en-US" sz="16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2100" dirty="0">
              <a:solidFill>
                <a:srgbClr val="655348"/>
              </a:solidFill>
              <a:latin typeface="Arial" panose="020B0604020202020204" pitchFamily="34" charset="0"/>
              <a:cs typeface="Arial" panose="020B0604020202020204" pitchFamily="34" charset="0"/>
            </a:endParaRPr>
          </a:p>
          <a:p>
            <a:pPr lvl="2">
              <a:lnSpc>
                <a:spcPct val="110000"/>
              </a:lnSpc>
              <a:spcBef>
                <a:spcPts val="0"/>
              </a:spcBef>
            </a:pPr>
            <a:endParaRPr lang="en-US" sz="15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oiseau, oiseau aquatique, bec, plume&#10;&#10;Description générée automatiquement">
            <a:extLst>
              <a:ext uri="{FF2B5EF4-FFF2-40B4-BE49-F238E27FC236}">
                <a16:creationId xmlns:a16="http://schemas.microsoft.com/office/drawing/2014/main" id="{76D6A4A4-7667-C31F-F512-ACA1A64566FD}"/>
              </a:ext>
            </a:extLst>
          </p:cNvPr>
          <p:cNvPicPr>
            <a:picLocks noChangeAspect="1"/>
          </p:cNvPicPr>
          <p:nvPr/>
        </p:nvPicPr>
        <p:blipFill>
          <a:blip r:embed="rId3">
            <a:alphaModFix amt="30000"/>
          </a:blip>
          <a:stretch>
            <a:fillRect/>
          </a:stretch>
        </p:blipFill>
        <p:spPr>
          <a:xfrm>
            <a:off x="10481786" y="4165143"/>
            <a:ext cx="1710214" cy="2722728"/>
          </a:xfrm>
          <a:prstGeom prst="rect">
            <a:avLst/>
          </a:prstGeom>
        </p:spPr>
      </p:pic>
    </p:spTree>
    <p:extLst>
      <p:ext uri="{BB962C8B-B14F-4D97-AF65-F5344CB8AC3E}">
        <p14:creationId xmlns:p14="http://schemas.microsoft.com/office/powerpoint/2010/main" val="397044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136480"/>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Wetlands contribute to economies</a:t>
            </a:r>
            <a:br>
              <a:rPr lang="en-US" sz="3600" b="1" dirty="0">
                <a:solidFill>
                  <a:srgbClr val="FAF3EC"/>
                </a:solidFill>
                <a:effectLst/>
                <a:latin typeface="Arial" panose="020B0604020202020204" pitchFamily="34" charset="0"/>
                <a:ea typeface="DINPro-Regular"/>
                <a:cs typeface="Arial" panose="020B0604020202020204" pitchFamily="34" charset="0"/>
              </a:rPr>
            </a:br>
            <a:r>
              <a:rPr lang="en-US" sz="3600" b="1" dirty="0">
                <a:solidFill>
                  <a:srgbClr val="FAF3EC"/>
                </a:solidFill>
                <a:effectLst/>
                <a:latin typeface="Arial" panose="020B0604020202020204" pitchFamily="34" charset="0"/>
                <a:ea typeface="DINPro-Regular"/>
                <a:cs typeface="Arial" panose="020B0604020202020204" pitchFamily="34" charset="0"/>
              </a:rPr>
              <a:t>around the world.</a:t>
            </a:r>
            <a:endParaRPr lang="en-US" sz="3600" b="1" dirty="0">
              <a:solidFill>
                <a:srgbClr val="FAF3EC"/>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925855" y="1409029"/>
            <a:ext cx="10852163" cy="5285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1200"/>
              </a:spcAft>
              <a:buFont typeface="Symbol" panose="05050102010706020507" pitchFamily="18" charset="2"/>
              <a:buChar char=""/>
            </a:pPr>
            <a:r>
              <a:rPr lang="en-US" sz="2100" dirty="0">
                <a:solidFill>
                  <a:srgbClr val="AD9B1E"/>
                </a:solidFill>
                <a:latin typeface="Arial" panose="020B0604020202020204" pitchFamily="34" charset="0"/>
                <a:cs typeface="Arial" panose="020B0604020202020204" pitchFamily="34" charset="0"/>
              </a:rPr>
              <a:t>Wetlands provide jobs and help eradicate poverty.</a:t>
            </a:r>
          </a:p>
          <a:p>
            <a:pPr marL="342900" indent="-342900">
              <a:lnSpc>
                <a:spcPct val="110000"/>
              </a:lnSpc>
              <a:spcBef>
                <a:spcPts val="0"/>
              </a:spcBef>
              <a:buFont typeface="Symbol" panose="05050102010706020507" pitchFamily="18" charset="2"/>
              <a:buChar char=""/>
            </a:pPr>
            <a:r>
              <a:rPr lang="en-US" sz="2100" dirty="0">
                <a:solidFill>
                  <a:srgbClr val="AD9B1E"/>
                </a:solidFill>
                <a:latin typeface="Arial" panose="020B0604020202020204" pitchFamily="34" charset="0"/>
                <a:cs typeface="Arial" panose="020B0604020202020204" pitchFamily="34" charset="0"/>
              </a:rPr>
              <a:t>About 1 in 8 people (&gt;1 billion worldwide) make their livelihoods from wetlands in ways that also deliver food, water supplies, transport and leisure.</a:t>
            </a:r>
          </a:p>
          <a:p>
            <a:pPr marL="800100" lvl="1"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Rice farming is the primary source of wetlands employment; ~80% of the world’s rice is produced by small-scale farmers.</a:t>
            </a:r>
          </a:p>
          <a:p>
            <a:pPr marL="800100" lvl="1"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&gt;660 million people depend on fishing and aquaculture for a living.</a:t>
            </a:r>
            <a:endParaRPr lang="en-US" sz="1600" dirty="0">
              <a:solidFill>
                <a:srgbClr val="655348"/>
              </a:solidFill>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The travel and tourism sectors support 266 million jobs, accounting for 8.9% of the world’s total employment.</a:t>
            </a:r>
          </a:p>
          <a:p>
            <a:pPr marL="1257300" lvl="2"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Roughly half of international tourists seek relaxation in wetland areas, especially coastal zones.</a:t>
            </a:r>
          </a:p>
          <a:p>
            <a:pPr marL="800100" lvl="1"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Rivers and inland waterways are essential to the transportation industry. </a:t>
            </a:r>
          </a:p>
          <a:p>
            <a:pPr marL="800100" lvl="1" indent="-342900">
              <a:lnSpc>
                <a:spcPct val="110000"/>
              </a:lnSpc>
              <a:spcBef>
                <a:spcPts val="0"/>
              </a:spcBef>
              <a:spcAft>
                <a:spcPts val="1200"/>
              </a:spcAft>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Vast networks and large workforces deliver freshwater and remove and treat wastewater.</a:t>
            </a:r>
          </a:p>
          <a:p>
            <a:pPr marL="342900" indent="-342900">
              <a:lnSpc>
                <a:spcPct val="110000"/>
              </a:lnSpc>
              <a:spcBef>
                <a:spcPts val="0"/>
              </a:spcBef>
              <a:buFont typeface="Symbol" panose="05050102010706020507" pitchFamily="18" charset="2"/>
              <a:buChar char=""/>
            </a:pPr>
            <a:r>
              <a:rPr lang="en-US" sz="2100" dirty="0">
                <a:solidFill>
                  <a:srgbClr val="AD9B1E"/>
                </a:solidFill>
                <a:effectLst/>
                <a:latin typeface="Arial" panose="020B0604020202020204" pitchFamily="34" charset="0"/>
                <a:ea typeface="Times New Roman" panose="02020603050405020304" pitchFamily="18" charset="0"/>
                <a:cs typeface="Arial" panose="020B0604020202020204" pitchFamily="34" charset="0"/>
              </a:rPr>
              <a:t>These economic opportunities often benefit indigenous populations.</a:t>
            </a:r>
            <a:endParaRPr lang="en-US" sz="2100" dirty="0">
              <a:solidFill>
                <a:srgbClr val="AD9B1E"/>
              </a:solidFill>
              <a:latin typeface="Arial" panose="020B0604020202020204" pitchFamily="34" charset="0"/>
              <a:cs typeface="Arial" panose="020B0604020202020204" pitchFamily="34" charset="0"/>
            </a:endParaRPr>
          </a:p>
          <a:p>
            <a:pPr marL="800100" lvl="1"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Traditional wetland livelihoods entail harvesting and processing medicinal plants, dyes, fruits, reeds, </a:t>
            </a:r>
            <a:br>
              <a:rPr lang="en-US" sz="1600" dirty="0">
                <a:solidFill>
                  <a:srgbClr val="655348"/>
                </a:solidFill>
                <a:latin typeface="Arial" panose="020B0604020202020204" pitchFamily="34" charset="0"/>
                <a:cs typeface="Arial" panose="020B0604020202020204" pitchFamily="34" charset="0"/>
              </a:rPr>
            </a:br>
            <a:r>
              <a:rPr lang="en-US" sz="1600" dirty="0">
                <a:solidFill>
                  <a:srgbClr val="655348"/>
                </a:solidFill>
                <a:latin typeface="Arial" panose="020B0604020202020204" pitchFamily="34" charset="0"/>
                <a:cs typeface="Arial" panose="020B0604020202020204" pitchFamily="34" charset="0"/>
              </a:rPr>
              <a:t>and grasses, especially in developing countries.</a:t>
            </a:r>
          </a:p>
          <a:p>
            <a:pPr marL="800100" lvl="1" indent="-342900">
              <a:lnSpc>
                <a:spcPct val="110000"/>
              </a:lnSpc>
              <a:spcBef>
                <a:spcPts val="0"/>
              </a:spcBef>
              <a:spcAft>
                <a:spcPts val="1200"/>
              </a:spcAft>
              <a:buFont typeface="Symbol" panose="05050102010706020507" pitchFamily="18" charset="2"/>
              <a:buChar char=""/>
            </a:pPr>
            <a:r>
              <a:rPr lang="en-US" sz="1600" dirty="0">
                <a:solidFill>
                  <a:srgbClr val="655348"/>
                </a:solidFill>
                <a:latin typeface="Arial" panose="020B0604020202020204" pitchFamily="34" charset="0"/>
                <a:ea typeface="Times New Roman" panose="02020603050405020304" pitchFamily="18" charset="0"/>
                <a:cs typeface="Arial" panose="020B0604020202020204" pitchFamily="34" charset="0"/>
              </a:rPr>
              <a:t>Wetlands offer water sources for livestock grazing, supporting farmers and herders in maintaining a consistent water supply for their animals.</a:t>
            </a:r>
          </a:p>
          <a:p>
            <a:pPr marL="342900" indent="-342900">
              <a:lnSpc>
                <a:spcPct val="110000"/>
              </a:lnSpc>
              <a:spcBef>
                <a:spcPts val="0"/>
              </a:spcBef>
              <a:buFont typeface="Symbol" panose="05050102010706020507" pitchFamily="18" charset="2"/>
              <a:buChar char=""/>
            </a:pPr>
            <a:r>
              <a:rPr lang="en-US" sz="2100" dirty="0">
                <a:solidFill>
                  <a:srgbClr val="AD9B1E"/>
                </a:solidFill>
                <a:latin typeface="Arial" panose="020B0604020202020204" pitchFamily="34" charset="0"/>
                <a:cs typeface="Arial" panose="020B0604020202020204" pitchFamily="34" charset="0"/>
              </a:rPr>
              <a:t>Wetlands provide freshwater for industry, which uses 19% of the water withdrawn.</a:t>
            </a:r>
          </a:p>
        </p:txBody>
      </p:sp>
      <p:pic>
        <p:nvPicPr>
          <p:cNvPr id="5" name="Image 4" descr="Une image contenant silhouette, art, créativité&#10;&#10;Description générée automatiquement avec une confiance moyenne">
            <a:extLst>
              <a:ext uri="{FF2B5EF4-FFF2-40B4-BE49-F238E27FC236}">
                <a16:creationId xmlns:a16="http://schemas.microsoft.com/office/drawing/2014/main" id="{B21456DD-A94C-7151-FE1B-88A22A254705}"/>
              </a:ext>
            </a:extLst>
          </p:cNvPr>
          <p:cNvPicPr>
            <a:picLocks noChangeAspect="1"/>
          </p:cNvPicPr>
          <p:nvPr/>
        </p:nvPicPr>
        <p:blipFill>
          <a:blip r:embed="rId3">
            <a:alphaModFix amt="30000"/>
          </a:blip>
          <a:stretch>
            <a:fillRect/>
          </a:stretch>
        </p:blipFill>
        <p:spPr>
          <a:xfrm>
            <a:off x="10554945" y="3963071"/>
            <a:ext cx="1422400" cy="1485900"/>
          </a:xfrm>
          <a:prstGeom prst="rect">
            <a:avLst/>
          </a:prstGeom>
        </p:spPr>
      </p:pic>
    </p:spTree>
    <p:extLst>
      <p:ext uri="{BB962C8B-B14F-4D97-AF65-F5344CB8AC3E}">
        <p14:creationId xmlns:p14="http://schemas.microsoft.com/office/powerpoint/2010/main" val="5176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140083"/>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Wetlands protect against</a:t>
            </a:r>
            <a:br>
              <a:rPr lang="en-US" sz="3600" b="1" dirty="0">
                <a:solidFill>
                  <a:srgbClr val="FAF3EC"/>
                </a:solidFill>
                <a:effectLst/>
                <a:latin typeface="Arial" panose="020B0604020202020204" pitchFamily="34" charset="0"/>
                <a:ea typeface="DINPro-Regular"/>
                <a:cs typeface="Arial" panose="020B0604020202020204" pitchFamily="34" charset="0"/>
              </a:rPr>
            </a:br>
            <a:r>
              <a:rPr lang="en-US" sz="3600" b="1" dirty="0">
                <a:solidFill>
                  <a:srgbClr val="FAF3EC"/>
                </a:solidFill>
                <a:effectLst/>
                <a:latin typeface="Arial" panose="020B0604020202020204" pitchFamily="34" charset="0"/>
                <a:ea typeface="DINPro-Regular"/>
                <a:cs typeface="Arial" panose="020B0604020202020204" pitchFamily="34" charset="0"/>
              </a:rPr>
              <a:t>climate change.</a:t>
            </a:r>
            <a:endParaRPr lang="en-US" sz="3600" b="1" dirty="0">
              <a:solidFill>
                <a:srgbClr val="FAF3EC"/>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5E9114C-6DB1-89AA-6F8F-C73225B9CC34}"/>
              </a:ext>
            </a:extLst>
          </p:cNvPr>
          <p:cNvSpPr>
            <a:spLocks noGrp="1"/>
          </p:cNvSpPr>
          <p:nvPr/>
        </p:nvSpPr>
        <p:spPr>
          <a:xfrm>
            <a:off x="980132" y="1519198"/>
            <a:ext cx="9748944" cy="3819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anose="05050102010706020507" pitchFamily="18" charset="2"/>
              <a:buChar char=""/>
            </a:pPr>
            <a:r>
              <a:rPr lang="en-US" sz="2100" dirty="0">
                <a:solidFill>
                  <a:srgbClr val="AD9B1E"/>
                </a:solidFill>
                <a:latin typeface="Arial" panose="020B0604020202020204" pitchFamily="34" charset="0"/>
                <a:cs typeface="Arial" panose="020B0604020202020204" pitchFamily="34" charset="0"/>
              </a:rPr>
              <a:t>Wetlands help us mitigate and adapt to climate change and its impacts.</a:t>
            </a:r>
          </a:p>
          <a:p>
            <a:pPr marL="342900" indent="-342900">
              <a:spcBef>
                <a:spcPts val="0"/>
              </a:spcBef>
              <a:buFont typeface="Symbol" panose="05050102010706020507" pitchFamily="18" charset="2"/>
              <a:buChar char=""/>
            </a:pPr>
            <a:endParaRPr lang="en-US" sz="2100" dirty="0">
              <a:solidFill>
                <a:srgbClr val="AD9B1E"/>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0"/>
              </a:spcBef>
              <a:buFont typeface="Symbol" panose="05050102010706020507" pitchFamily="18" charset="2"/>
              <a:buChar char=""/>
            </a:pPr>
            <a:r>
              <a:rPr lang="en-US" sz="2100" dirty="0">
                <a:solidFill>
                  <a:srgbClr val="AD9B1E"/>
                </a:solidFill>
                <a:effectLst/>
                <a:latin typeface="Arial" panose="020B0604020202020204" pitchFamily="34" charset="0"/>
                <a:ea typeface="Times New Roman" panose="02020603050405020304" pitchFamily="18" charset="0"/>
                <a:cs typeface="Arial" panose="020B0604020202020204" pitchFamily="34" charset="0"/>
              </a:rPr>
              <a:t>Wetlands safeguard the 60% of humanity </a:t>
            </a:r>
            <a:r>
              <a:rPr lang="en-US" sz="2100" dirty="0">
                <a:solidFill>
                  <a:srgbClr val="AD9B1E"/>
                </a:solidFill>
                <a:latin typeface="Arial" panose="020B0604020202020204" pitchFamily="34" charset="0"/>
                <a:cs typeface="Arial" panose="020B0604020202020204" pitchFamily="34" charset="0"/>
              </a:rPr>
              <a:t>along coastlines against storm surges, hurricanes and tsunamis.</a:t>
            </a:r>
          </a:p>
          <a:p>
            <a:pPr marL="342900" indent="-342900">
              <a:spcBef>
                <a:spcPts val="0"/>
              </a:spcBef>
              <a:buFont typeface="Symbol" panose="05050102010706020507" pitchFamily="18" charset="2"/>
              <a:buChar char=""/>
            </a:pPr>
            <a:endParaRPr lang="en-US" sz="2100" dirty="0">
              <a:solidFill>
                <a:srgbClr val="AD9B1E"/>
              </a:solidFill>
              <a:latin typeface="Arial" panose="020B0604020202020204" pitchFamily="34" charset="0"/>
              <a:cs typeface="Arial" panose="020B0604020202020204" pitchFamily="34" charset="0"/>
            </a:endParaRPr>
          </a:p>
          <a:p>
            <a:pPr marL="342900" indent="-342900">
              <a:spcBef>
                <a:spcPts val="0"/>
              </a:spcBef>
              <a:buFont typeface="Symbol" panose="05050102010706020507" pitchFamily="18" charset="2"/>
              <a:buChar char=""/>
            </a:pPr>
            <a:r>
              <a:rPr lang="en-US" sz="2100" dirty="0">
                <a:solidFill>
                  <a:srgbClr val="AD9B1E"/>
                </a:solidFill>
                <a:latin typeface="Arial" panose="020B0604020202020204" pitchFamily="34" charset="0"/>
                <a:cs typeface="Arial" panose="020B0604020202020204" pitchFamily="34" charset="0"/>
              </a:rPr>
              <a:t>Each acre of inland wetlands absorbs up to 1.5 million gallons of floodwater, helping to reduce floods and delay and relieve droughts.</a:t>
            </a:r>
          </a:p>
          <a:p>
            <a:pPr marL="342900" indent="-342900">
              <a:spcBef>
                <a:spcPts val="0"/>
              </a:spcBef>
              <a:buFont typeface="Symbol" panose="05050102010706020507" pitchFamily="18" charset="2"/>
              <a:buChar char=""/>
            </a:pPr>
            <a:endParaRPr lang="en-US" sz="2100" dirty="0">
              <a:solidFill>
                <a:srgbClr val="655348"/>
              </a:solidFill>
              <a:latin typeface="Arial" panose="020B0604020202020204" pitchFamily="34" charset="0"/>
              <a:cs typeface="Arial" panose="020B0604020202020204" pitchFamily="34" charset="0"/>
            </a:endParaRPr>
          </a:p>
          <a:p>
            <a:pPr marL="342900" indent="-342900">
              <a:spcBef>
                <a:spcPts val="0"/>
              </a:spcBef>
              <a:buFont typeface="Symbol" panose="05050102010706020507" pitchFamily="18" charset="2"/>
              <a:buChar char=""/>
            </a:pPr>
            <a:r>
              <a:rPr lang="en-US" sz="2100" dirty="0">
                <a:solidFill>
                  <a:srgbClr val="AD9B1E"/>
                </a:solidFill>
                <a:latin typeface="Arial" panose="020B0604020202020204" pitchFamily="34" charset="0"/>
                <a:cs typeface="Arial" panose="020B0604020202020204" pitchFamily="34" charset="0"/>
              </a:rPr>
              <a:t>Wetlands store more carbon than any other ecosystem on Earth.</a:t>
            </a:r>
          </a:p>
          <a:p>
            <a:pPr marL="800100" lvl="1" indent="-342900">
              <a:lnSpc>
                <a:spcPct val="100000"/>
              </a:lnSpc>
              <a:spcBef>
                <a:spcPts val="0"/>
              </a:spcBef>
              <a:spcAft>
                <a:spcPts val="600"/>
              </a:spcAft>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Blue carbon ecosystems provide critical CO</a:t>
            </a:r>
            <a:r>
              <a:rPr lang="en-US" sz="1600" baseline="-25000" dirty="0">
                <a:solidFill>
                  <a:srgbClr val="655348"/>
                </a:solidFill>
                <a:latin typeface="Arial" panose="020B0604020202020204" pitchFamily="34" charset="0"/>
                <a:cs typeface="Arial" panose="020B0604020202020204" pitchFamily="34" charset="0"/>
              </a:rPr>
              <a:t>2</a:t>
            </a:r>
            <a:r>
              <a:rPr lang="en-US" sz="1600" dirty="0">
                <a:solidFill>
                  <a:srgbClr val="655348"/>
                </a:solidFill>
                <a:latin typeface="Arial" panose="020B0604020202020204" pitchFamily="34" charset="0"/>
                <a:cs typeface="Arial" panose="020B0604020202020204" pitchFamily="34" charset="0"/>
              </a:rPr>
              <a:t> storage in vegetation, soils and sediments and are among the most valuable ecosystems in regulating the global climate.</a:t>
            </a:r>
          </a:p>
          <a:p>
            <a:pPr marL="1257300" lvl="2" indent="-342900">
              <a:lnSpc>
                <a:spcPct val="100000"/>
              </a:lnSpc>
              <a:spcBef>
                <a:spcPts val="0"/>
              </a:spcBef>
              <a:spcAft>
                <a:spcPts val="1200"/>
              </a:spcAft>
              <a:buFont typeface="Symbol" panose="05050102010706020507" pitchFamily="18" charset="2"/>
              <a:buChar char=""/>
            </a:pPr>
            <a:r>
              <a:rPr lang="en-US" sz="1400" dirty="0">
                <a:solidFill>
                  <a:srgbClr val="655348"/>
                </a:solidFill>
                <a:latin typeface="Arial" panose="020B0604020202020204" pitchFamily="34" charset="0"/>
                <a:cs typeface="Arial" panose="020B0604020202020204" pitchFamily="34" charset="0"/>
              </a:rPr>
              <a:t>These include mangrove forests, intertidal marshes and seagrass beds.</a:t>
            </a:r>
          </a:p>
          <a:p>
            <a:pPr marL="800100" lvl="1" indent="-342900">
              <a:lnSpc>
                <a:spcPct val="10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Peatlands cover only 3% of global land but store ~30% of land-based carbon — </a:t>
            </a:r>
            <a:br>
              <a:rPr lang="en-US" sz="1600" dirty="0">
                <a:solidFill>
                  <a:srgbClr val="655348"/>
                </a:solidFill>
                <a:latin typeface="Arial" panose="020B0604020202020204" pitchFamily="34" charset="0"/>
                <a:cs typeface="Arial" panose="020B0604020202020204" pitchFamily="34" charset="0"/>
              </a:rPr>
            </a:br>
            <a:r>
              <a:rPr lang="en-US" sz="1600" dirty="0">
                <a:solidFill>
                  <a:srgbClr val="655348"/>
                </a:solidFill>
                <a:latin typeface="Arial" panose="020B0604020202020204" pitchFamily="34" charset="0"/>
                <a:cs typeface="Arial" panose="020B0604020202020204" pitchFamily="34" charset="0"/>
              </a:rPr>
              <a:t>twice</a:t>
            </a:r>
            <a:r>
              <a:rPr lang="en-US" sz="1600" dirty="0">
                <a:solidFill>
                  <a:srgbClr val="655348"/>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655348"/>
                </a:solidFill>
                <a:latin typeface="Arial" panose="020B0604020202020204" pitchFamily="34" charset="0"/>
                <a:cs typeface="Arial" panose="020B0604020202020204" pitchFamily="34" charset="0"/>
              </a:rPr>
              <a:t>the amount of all the world’s forests.</a:t>
            </a:r>
          </a:p>
          <a:p>
            <a:pPr marL="342900" indent="-342900">
              <a:spcBef>
                <a:spcPts val="0"/>
              </a:spcBef>
              <a:buFont typeface="Symbol" panose="05050102010706020507" pitchFamily="18" charset="2"/>
              <a:buChar char=""/>
            </a:pPr>
            <a:endParaRPr lang="en-US" sz="1900" dirty="0">
              <a:solidFill>
                <a:srgbClr val="655348"/>
              </a:solidFill>
              <a:latin typeface="Arial" panose="020B0604020202020204" pitchFamily="34" charset="0"/>
              <a:cs typeface="Arial" panose="020B0604020202020204" pitchFamily="34" charset="0"/>
            </a:endParaRPr>
          </a:p>
          <a:p>
            <a:pPr marL="342900" indent="-342900">
              <a:spcBef>
                <a:spcPts val="0"/>
              </a:spcBef>
              <a:buFont typeface="Symbol" panose="05050102010706020507" pitchFamily="18" charset="2"/>
              <a:buChar char=""/>
            </a:pPr>
            <a:r>
              <a:rPr lang="en-US" sz="2100" dirty="0">
                <a:solidFill>
                  <a:srgbClr val="AD9B1E"/>
                </a:solidFill>
                <a:latin typeface="Arial" panose="020B0604020202020204" pitchFamily="34" charset="0"/>
                <a:cs typeface="Arial" panose="020B0604020202020204" pitchFamily="34" charset="0"/>
              </a:rPr>
              <a:t>Coastal wetlands, flooded regularly by tidal waters, sequester and store carbon up to 55 times faster than tropical rain forests.</a:t>
            </a:r>
          </a:p>
          <a:p>
            <a:pPr>
              <a:lnSpc>
                <a:spcPct val="110000"/>
              </a:lnSpc>
              <a:spcBef>
                <a:spcPts val="0"/>
              </a:spcBef>
            </a:pPr>
            <a:endParaRPr lang="en-US" sz="15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800" dirty="0">
              <a:solidFill>
                <a:srgbClr val="655348"/>
              </a:solidFill>
            </a:endParaRPr>
          </a:p>
          <a:p>
            <a:pPr>
              <a:lnSpc>
                <a:spcPct val="110000"/>
              </a:lnSpc>
              <a:spcBef>
                <a:spcPts val="0"/>
              </a:spcBef>
            </a:pPr>
            <a:endParaRPr lang="en-US" sz="1050" dirty="0">
              <a:solidFill>
                <a:srgbClr val="655348"/>
              </a:solidFill>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fleur, flocon de neige&#10;&#10;Description générée automatiquement">
            <a:extLst>
              <a:ext uri="{FF2B5EF4-FFF2-40B4-BE49-F238E27FC236}">
                <a16:creationId xmlns:a16="http://schemas.microsoft.com/office/drawing/2014/main" id="{134A7941-A00A-5949-2011-C35126461F5A}"/>
              </a:ext>
            </a:extLst>
          </p:cNvPr>
          <p:cNvPicPr>
            <a:picLocks noChangeAspect="1"/>
          </p:cNvPicPr>
          <p:nvPr/>
        </p:nvPicPr>
        <p:blipFill>
          <a:blip r:embed="rId3">
            <a:alphaModFix amt="30000"/>
          </a:blip>
          <a:stretch>
            <a:fillRect/>
          </a:stretch>
        </p:blipFill>
        <p:spPr>
          <a:xfrm>
            <a:off x="9948218" y="4305300"/>
            <a:ext cx="2527300" cy="2552700"/>
          </a:xfrm>
          <a:prstGeom prst="rect">
            <a:avLst/>
          </a:prstGeom>
        </p:spPr>
      </p:pic>
    </p:spTree>
    <p:extLst>
      <p:ext uri="{BB962C8B-B14F-4D97-AF65-F5344CB8AC3E}">
        <p14:creationId xmlns:p14="http://schemas.microsoft.com/office/powerpoint/2010/main" val="1722201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140083"/>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Wetlands are a cherished part of </a:t>
            </a:r>
            <a:br>
              <a:rPr lang="en-US" sz="3600" b="1" dirty="0">
                <a:solidFill>
                  <a:srgbClr val="FAF3EC"/>
                </a:solidFill>
                <a:effectLst/>
                <a:latin typeface="Arial" panose="020B0604020202020204" pitchFamily="34" charset="0"/>
                <a:ea typeface="DINPro-Regular"/>
                <a:cs typeface="Arial" panose="020B0604020202020204" pitchFamily="34" charset="0"/>
              </a:rPr>
            </a:br>
            <a:r>
              <a:rPr lang="en-US" sz="3600" b="1" dirty="0">
                <a:solidFill>
                  <a:srgbClr val="FAF3EC"/>
                </a:solidFill>
                <a:effectLst/>
                <a:latin typeface="Arial" panose="020B0604020202020204" pitchFamily="34" charset="0"/>
                <a:ea typeface="DINPro-Regular"/>
                <a:cs typeface="Arial" panose="020B0604020202020204" pitchFamily="34" charset="0"/>
              </a:rPr>
              <a:t>cultural and spiritual life.</a:t>
            </a:r>
            <a:endParaRPr lang="en-US" sz="3600" b="1" dirty="0">
              <a:solidFill>
                <a:srgbClr val="FAF3EC"/>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838200" y="1447771"/>
            <a:ext cx="10515600" cy="3417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200"/>
              </a:spcAft>
            </a:pPr>
            <a:r>
              <a:rPr lang="en-US" sz="1900" dirty="0">
                <a:solidFill>
                  <a:srgbClr val="AD9B1E"/>
                </a:solidFill>
                <a:latin typeface="Arial" panose="020B0604020202020204" pitchFamily="34" charset="0"/>
                <a:cs typeface="Arial" panose="020B0604020202020204" pitchFamily="34" charset="0"/>
              </a:rPr>
              <a:t>Wetlands have inspired the creative and spiritual minds of humans from the earliest times.</a:t>
            </a:r>
          </a:p>
          <a:p>
            <a:pPr>
              <a:lnSpc>
                <a:spcPct val="110000"/>
              </a:lnSpc>
              <a:spcBef>
                <a:spcPts val="0"/>
              </a:spcBef>
            </a:pPr>
            <a:r>
              <a:rPr lang="en-US" sz="1900" dirty="0">
                <a:solidFill>
                  <a:srgbClr val="AD9B1E"/>
                </a:solidFill>
                <a:latin typeface="Arial" panose="020B0604020202020204" pitchFamily="34" charset="0"/>
                <a:cs typeface="Arial" panose="020B0604020202020204" pitchFamily="34" charset="0"/>
              </a:rPr>
              <a:t>Places where water was abundant became the seats of great civilizations.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River Nile for the ancient Egyptians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Euphrates and Tigris for the Mesopotamians</a:t>
            </a:r>
          </a:p>
          <a:p>
            <a:pPr lvl="1">
              <a:lnSpc>
                <a:spcPct val="110000"/>
              </a:lnSpc>
              <a:spcBef>
                <a:spcPts val="0"/>
              </a:spcBef>
              <a:spcAft>
                <a:spcPts val="1200"/>
              </a:spcAft>
            </a:pPr>
            <a:r>
              <a:rPr lang="en-US" sz="1600" dirty="0">
                <a:solidFill>
                  <a:srgbClr val="655348"/>
                </a:solidFill>
                <a:latin typeface="Arial" panose="020B0604020202020204" pitchFamily="34" charset="0"/>
                <a:cs typeface="Arial" panose="020B0604020202020204" pitchFamily="34" charset="0"/>
              </a:rPr>
              <a:t>Mekong for the Khmer Empire</a:t>
            </a:r>
          </a:p>
          <a:p>
            <a:pPr>
              <a:lnSpc>
                <a:spcPct val="110000"/>
              </a:lnSpc>
              <a:spcBef>
                <a:spcPts val="0"/>
              </a:spcBef>
            </a:pPr>
            <a:r>
              <a:rPr lang="en-US" sz="1900" dirty="0">
                <a:solidFill>
                  <a:srgbClr val="AD9B1E"/>
                </a:solidFill>
                <a:latin typeface="Arial" panose="020B0604020202020204" pitchFamily="34" charset="0"/>
                <a:cs typeface="Arial" panose="020B0604020202020204" pitchFamily="34" charset="0"/>
              </a:rPr>
              <a:t>As the bringer and sustainer of life, water has been venerated down the ages and plays an important role in the world’s major faiths.</a:t>
            </a:r>
          </a:p>
          <a:p>
            <a:pPr lvl="1">
              <a:lnSpc>
                <a:spcPct val="110000"/>
              </a:lnSpc>
              <a:spcBef>
                <a:spcPts val="0"/>
              </a:spcBef>
              <a:spcAft>
                <a:spcPts val="1200"/>
              </a:spcAft>
            </a:pPr>
            <a:r>
              <a:rPr lang="en-US" sz="1600" dirty="0">
                <a:solidFill>
                  <a:srgbClr val="655348"/>
                </a:solidFill>
                <a:latin typeface="Arial" panose="020B0604020202020204" pitchFamily="34" charset="0"/>
                <a:cs typeface="Arial" panose="020B0604020202020204" pitchFamily="34" charset="0"/>
              </a:rPr>
              <a:t>Buddhism, Christianity, Hinduism, Islam, Judaism, Sikhism</a:t>
            </a:r>
          </a:p>
          <a:p>
            <a:pPr>
              <a:lnSpc>
                <a:spcPct val="110000"/>
              </a:lnSpc>
              <a:spcBef>
                <a:spcPts val="0"/>
              </a:spcBef>
              <a:spcAft>
                <a:spcPts val="1200"/>
              </a:spcAft>
            </a:pPr>
            <a:r>
              <a:rPr lang="en-US" sz="1900" dirty="0">
                <a:solidFill>
                  <a:srgbClr val="AD9B1E"/>
                </a:solidFill>
                <a:latin typeface="Arial" panose="020B0604020202020204" pitchFamily="34" charset="0"/>
                <a:cs typeface="Arial" panose="020B0604020202020204" pitchFamily="34" charset="0"/>
              </a:rPr>
              <a:t>The scenes and associations of wetlands have contributed to the artistic heritage of perhaps all cultures around the world – from local and national to classical Western tradition.</a:t>
            </a:r>
          </a:p>
          <a:p>
            <a:pPr>
              <a:lnSpc>
                <a:spcPct val="110000"/>
              </a:lnSpc>
              <a:spcBef>
                <a:spcPts val="0"/>
              </a:spcBef>
            </a:pPr>
            <a:r>
              <a:rPr lang="en-US" sz="1900" dirty="0">
                <a:solidFill>
                  <a:srgbClr val="AD9B1E"/>
                </a:solidFill>
                <a:latin typeface="Arial" panose="020B0604020202020204" pitchFamily="34" charset="0"/>
                <a:cs typeface="Arial" panose="020B0604020202020204" pitchFamily="34" charset="0"/>
              </a:rPr>
              <a:t>People living near wetlands have developed socio-cultural values around these ecosystems that are integral to their culture, spiritual life and current existence.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Song, dance and stories as collective expressions of respect and reverence towards wetlands are rich traditions that remain part of everyday life for many of the estimated three million indigenous people living within at least 5,000 distinct cultures worldwide. </a:t>
            </a:r>
          </a:p>
          <a:p>
            <a:pPr>
              <a:lnSpc>
                <a:spcPct val="110000"/>
              </a:lnSpc>
              <a:spcBef>
                <a:spcPts val="0"/>
              </a:spcBef>
            </a:pPr>
            <a:endParaRPr lang="en-US" sz="1600" dirty="0">
              <a:solidFill>
                <a:srgbClr val="655348"/>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16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pPr>
            <a:endParaRPr lang="en-US" sz="16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pPr>
            <a:endParaRPr lang="en-US" sz="16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oiseau, silhouette, art&#10;&#10;Description générée automatiquement">
            <a:extLst>
              <a:ext uri="{FF2B5EF4-FFF2-40B4-BE49-F238E27FC236}">
                <a16:creationId xmlns:a16="http://schemas.microsoft.com/office/drawing/2014/main" id="{48DAB456-593C-5FE6-17B3-D90ECDA7B6F5}"/>
              </a:ext>
            </a:extLst>
          </p:cNvPr>
          <p:cNvPicPr>
            <a:picLocks noChangeAspect="1"/>
          </p:cNvPicPr>
          <p:nvPr/>
        </p:nvPicPr>
        <p:blipFill>
          <a:blip r:embed="rId2">
            <a:alphaModFix amt="30000"/>
          </a:blip>
          <a:stretch>
            <a:fillRect/>
          </a:stretch>
        </p:blipFill>
        <p:spPr>
          <a:xfrm flipH="1">
            <a:off x="10783060" y="1964043"/>
            <a:ext cx="1141480" cy="1192439"/>
          </a:xfrm>
          <a:prstGeom prst="rect">
            <a:avLst/>
          </a:prstGeom>
        </p:spPr>
      </p:pic>
    </p:spTree>
    <p:extLst>
      <p:ext uri="{BB962C8B-B14F-4D97-AF65-F5344CB8AC3E}">
        <p14:creationId xmlns:p14="http://schemas.microsoft.com/office/powerpoint/2010/main" val="351870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FAD4B2-35C5-EC44-00AD-73436722046B}"/>
              </a:ext>
            </a:extLst>
          </p:cNvPr>
          <p:cNvSpPr txBox="1"/>
          <p:nvPr/>
        </p:nvSpPr>
        <p:spPr>
          <a:xfrm>
            <a:off x="1457036" y="1592899"/>
            <a:ext cx="9277927" cy="4196983"/>
          </a:xfrm>
          <a:prstGeom prst="rect">
            <a:avLst/>
          </a:prstGeom>
          <a:noFill/>
        </p:spPr>
        <p:txBody>
          <a:bodyPr wrap="square">
            <a:spAutoFit/>
          </a:bodyPr>
          <a:lstStyle/>
          <a:p>
            <a:pPr marR="0" lvl="1">
              <a:lnSpc>
                <a:spcPct val="107000"/>
              </a:lnSpc>
              <a:spcBef>
                <a:spcPts val="0"/>
              </a:spcBef>
              <a:spcAft>
                <a:spcPts val="800"/>
              </a:spcAft>
            </a:pPr>
            <a:r>
              <a:rPr lang="en-US" sz="1400" b="1" i="1" dirty="0">
                <a:solidFill>
                  <a:srgbClr val="655348"/>
                </a:solidFill>
                <a:effectLst/>
                <a:latin typeface="Arial" panose="020B0604020202020204" pitchFamily="34" charset="0"/>
                <a:cs typeface="Arial" panose="020B0604020202020204" pitchFamily="34" charset="0"/>
              </a:rPr>
              <a:t>We, the representatives of Central American peoples from Belize to Panama</a:t>
            </a:r>
            <a:r>
              <a:rPr lang="en-US" sz="1400" b="0" i="1" dirty="0">
                <a:solidFill>
                  <a:srgbClr val="655348"/>
                </a:solidFill>
                <a:effectLst/>
                <a:latin typeface="Arial" panose="020B0604020202020204" pitchFamily="34" charset="0"/>
                <a:cs typeface="Arial" panose="020B0604020202020204" pitchFamily="34" charset="0"/>
              </a:rPr>
              <a:t>, consider our wetlands to be of vital importance as </a:t>
            </a:r>
            <a:r>
              <a:rPr lang="en-US" sz="1400" b="1" i="1" dirty="0">
                <a:solidFill>
                  <a:srgbClr val="655348"/>
                </a:solidFill>
                <a:effectLst/>
                <a:latin typeface="Arial" panose="020B0604020202020204" pitchFamily="34" charset="0"/>
                <a:cs typeface="Arial" panose="020B0604020202020204" pitchFamily="34" charset="0"/>
              </a:rPr>
              <a:t>the source of life for present and future generations</a:t>
            </a:r>
            <a:r>
              <a:rPr lang="en-US" sz="1400" b="0" i="1" dirty="0">
                <a:solidFill>
                  <a:srgbClr val="655348"/>
                </a:solidFill>
                <a:effectLst/>
                <a:latin typeface="Arial" panose="020B0604020202020204" pitchFamily="34" charset="0"/>
                <a:cs typeface="Arial" panose="020B0604020202020204" pitchFamily="34" charset="0"/>
              </a:rPr>
              <a:t>, providing us with abundant water and a wealth of flora and fauna that can be used as </a:t>
            </a:r>
            <a:r>
              <a:rPr lang="en-US" sz="1400" b="1" i="1" dirty="0">
                <a:solidFill>
                  <a:srgbClr val="655348"/>
                </a:solidFill>
                <a:effectLst/>
                <a:latin typeface="Arial" panose="020B0604020202020204" pitchFamily="34" charset="0"/>
                <a:cs typeface="Arial" panose="020B0604020202020204" pitchFamily="34" charset="0"/>
              </a:rPr>
              <a:t>food and natural medicines</a:t>
            </a:r>
            <a:r>
              <a:rPr lang="en-US" sz="1400" b="0" i="1" dirty="0">
                <a:solidFill>
                  <a:srgbClr val="655348"/>
                </a:solidFill>
                <a:effectLst/>
                <a:latin typeface="Arial" panose="020B0604020202020204" pitchFamily="34" charset="0"/>
                <a:cs typeface="Arial" panose="020B0604020202020204" pitchFamily="34" charset="0"/>
              </a:rPr>
              <a:t>. </a:t>
            </a:r>
          </a:p>
          <a:p>
            <a:pPr marR="0" lvl="1">
              <a:lnSpc>
                <a:spcPct val="107000"/>
              </a:lnSpc>
              <a:spcBef>
                <a:spcPts val="0"/>
              </a:spcBef>
              <a:spcAft>
                <a:spcPts val="800"/>
              </a:spcAft>
            </a:pPr>
            <a:r>
              <a:rPr lang="en-US" sz="1400" b="0" i="1" dirty="0">
                <a:solidFill>
                  <a:srgbClr val="655348"/>
                </a:solidFill>
                <a:effectLst/>
                <a:latin typeface="Arial" panose="020B0604020202020204" pitchFamily="34" charset="0"/>
                <a:cs typeface="Arial" panose="020B0604020202020204" pitchFamily="34" charset="0"/>
              </a:rPr>
              <a:t>They are also a source of </a:t>
            </a:r>
            <a:r>
              <a:rPr lang="en-US" sz="1400" b="1" i="1" dirty="0">
                <a:solidFill>
                  <a:srgbClr val="655348"/>
                </a:solidFill>
                <a:effectLst/>
                <a:latin typeface="Arial" panose="020B0604020202020204" pitchFamily="34" charset="0"/>
                <a:cs typeface="Arial" panose="020B0604020202020204" pitchFamily="34" charset="0"/>
              </a:rPr>
              <a:t>income</a:t>
            </a:r>
            <a:r>
              <a:rPr lang="en-US" sz="1400" b="0" i="1" dirty="0">
                <a:solidFill>
                  <a:srgbClr val="655348"/>
                </a:solidFill>
                <a:effectLst/>
                <a:latin typeface="Arial" panose="020B0604020202020204" pitchFamily="34" charset="0"/>
                <a:cs typeface="Arial" panose="020B0604020202020204" pitchFamily="34" charset="0"/>
              </a:rPr>
              <a:t> that must be used sustainably. This is why we all need to unite our efforts and pursue improved </a:t>
            </a:r>
            <a:r>
              <a:rPr lang="en-US" sz="1400" b="1" i="1" dirty="0">
                <a:solidFill>
                  <a:srgbClr val="655348"/>
                </a:solidFill>
                <a:effectLst/>
                <a:latin typeface="Arial" panose="020B0604020202020204" pitchFamily="34" charset="0"/>
                <a:cs typeface="Arial" panose="020B0604020202020204" pitchFamily="34" charset="0"/>
              </a:rPr>
              <a:t>quality of life </a:t>
            </a:r>
            <a:r>
              <a:rPr lang="en-US" sz="1400" b="0" i="1" dirty="0">
                <a:solidFill>
                  <a:srgbClr val="655348"/>
                </a:solidFill>
                <a:effectLst/>
                <a:latin typeface="Arial" panose="020B0604020202020204" pitchFamily="34" charset="0"/>
                <a:cs typeface="Arial" panose="020B0604020202020204" pitchFamily="34" charset="0"/>
              </a:rPr>
              <a:t>for our communities, and promote activities such as tourism. </a:t>
            </a:r>
          </a:p>
          <a:p>
            <a:pPr marR="0" lvl="1">
              <a:lnSpc>
                <a:spcPct val="107000"/>
              </a:lnSpc>
              <a:spcBef>
                <a:spcPts val="0"/>
              </a:spcBef>
              <a:spcAft>
                <a:spcPts val="800"/>
              </a:spcAft>
            </a:pPr>
            <a:r>
              <a:rPr lang="en-US" sz="1400" b="0" i="1" dirty="0">
                <a:solidFill>
                  <a:srgbClr val="655348"/>
                </a:solidFill>
                <a:effectLst/>
                <a:latin typeface="Arial" panose="020B0604020202020204" pitchFamily="34" charset="0"/>
                <a:cs typeface="Arial" panose="020B0604020202020204" pitchFamily="34" charset="0"/>
              </a:rPr>
              <a:t>By conserving our landscapes with their </a:t>
            </a:r>
            <a:r>
              <a:rPr lang="en-US" sz="1400" b="1" i="1" dirty="0">
                <a:solidFill>
                  <a:srgbClr val="655348"/>
                </a:solidFill>
                <a:effectLst/>
                <a:latin typeface="Arial" panose="020B0604020202020204" pitchFamily="34" charset="0"/>
                <a:cs typeface="Arial" panose="020B0604020202020204" pitchFamily="34" charset="0"/>
              </a:rPr>
              <a:t>natural beauty</a:t>
            </a:r>
            <a:r>
              <a:rPr lang="en-US" sz="1400" b="0" i="1" dirty="0">
                <a:solidFill>
                  <a:srgbClr val="655348"/>
                </a:solidFill>
                <a:effectLst/>
                <a:latin typeface="Arial" panose="020B0604020202020204" pitchFamily="34" charset="0"/>
                <a:cs typeface="Arial" panose="020B0604020202020204" pitchFamily="34" charset="0"/>
              </a:rPr>
              <a:t>, they will continue to be </a:t>
            </a:r>
            <a:r>
              <a:rPr lang="en-US" sz="1400" b="1" i="1" dirty="0">
                <a:solidFill>
                  <a:srgbClr val="655348"/>
                </a:solidFill>
                <a:effectLst/>
                <a:latin typeface="Arial" panose="020B0604020202020204" pitchFamily="34" charset="0"/>
                <a:cs typeface="Arial" panose="020B0604020202020204" pitchFamily="34" charset="0"/>
              </a:rPr>
              <a:t>a source of artistic inspiration</a:t>
            </a:r>
            <a:r>
              <a:rPr lang="en-US" sz="1400" b="0" i="1" dirty="0">
                <a:solidFill>
                  <a:srgbClr val="655348"/>
                </a:solidFill>
                <a:effectLst/>
                <a:latin typeface="Arial" panose="020B0604020202020204" pitchFamily="34" charset="0"/>
                <a:cs typeface="Arial" panose="020B0604020202020204" pitchFamily="34" charset="0"/>
              </a:rPr>
              <a:t>. </a:t>
            </a:r>
          </a:p>
          <a:p>
            <a:pPr marR="0" lvl="1">
              <a:lnSpc>
                <a:spcPct val="107000"/>
              </a:lnSpc>
              <a:spcBef>
                <a:spcPts val="0"/>
              </a:spcBef>
              <a:spcAft>
                <a:spcPts val="800"/>
              </a:spcAft>
            </a:pPr>
            <a:r>
              <a:rPr lang="en-US" sz="1400" b="0" i="1" dirty="0">
                <a:solidFill>
                  <a:srgbClr val="655348"/>
                </a:solidFill>
                <a:effectLst/>
                <a:latin typeface="Arial" panose="020B0604020202020204" pitchFamily="34" charset="0"/>
                <a:cs typeface="Arial" panose="020B0604020202020204" pitchFamily="34" charset="0"/>
              </a:rPr>
              <a:t>Our wetlands provide opportunities for </a:t>
            </a:r>
            <a:r>
              <a:rPr lang="en-US" sz="1400" b="1" i="1" dirty="0">
                <a:solidFill>
                  <a:srgbClr val="655348"/>
                </a:solidFill>
                <a:effectLst/>
                <a:latin typeface="Arial" panose="020B0604020202020204" pitchFamily="34" charset="0"/>
                <a:cs typeface="Arial" panose="020B0604020202020204" pitchFamily="34" charset="0"/>
              </a:rPr>
              <a:t>research and study that enrich science and universal culture</a:t>
            </a:r>
            <a:r>
              <a:rPr lang="en-US" sz="1400" b="0" i="1" dirty="0">
                <a:solidFill>
                  <a:srgbClr val="655348"/>
                </a:solidFill>
                <a:effectLst/>
                <a:latin typeface="Arial" panose="020B0604020202020204" pitchFamily="34" charset="0"/>
                <a:cs typeface="Arial" panose="020B0604020202020204" pitchFamily="34" charset="0"/>
              </a:rPr>
              <a:t>. </a:t>
            </a:r>
          </a:p>
          <a:p>
            <a:pPr marR="0" lvl="1">
              <a:lnSpc>
                <a:spcPct val="107000"/>
              </a:lnSpc>
              <a:spcBef>
                <a:spcPts val="0"/>
              </a:spcBef>
              <a:spcAft>
                <a:spcPts val="800"/>
              </a:spcAft>
            </a:pPr>
            <a:r>
              <a:rPr lang="en-US" sz="1400" b="0" i="1" dirty="0">
                <a:solidFill>
                  <a:srgbClr val="655348"/>
                </a:solidFill>
                <a:effectLst/>
                <a:latin typeface="Arial" panose="020B0604020202020204" pitchFamily="34" charset="0"/>
                <a:cs typeface="Arial" panose="020B0604020202020204" pitchFamily="34" charset="0"/>
              </a:rPr>
              <a:t>They should have the support of local, regional and international organizations, because they are </a:t>
            </a:r>
            <a:r>
              <a:rPr lang="en-US" sz="1400" b="1" i="1" dirty="0">
                <a:solidFill>
                  <a:srgbClr val="655348"/>
                </a:solidFill>
                <a:effectLst/>
                <a:latin typeface="Arial" panose="020B0604020202020204" pitchFamily="34" charset="0"/>
                <a:cs typeface="Arial" panose="020B0604020202020204" pitchFamily="34" charset="0"/>
              </a:rPr>
              <a:t>lungs with great world importance, generating pure air</a:t>
            </a:r>
            <a:r>
              <a:rPr lang="en-US" sz="1400" b="0" i="1" dirty="0">
                <a:solidFill>
                  <a:srgbClr val="655348"/>
                </a:solidFill>
                <a:effectLst/>
                <a:latin typeface="Arial" panose="020B0604020202020204" pitchFamily="34" charset="0"/>
                <a:cs typeface="Arial" panose="020B0604020202020204" pitchFamily="34" charset="0"/>
              </a:rPr>
              <a:t>. At the same time they are </a:t>
            </a:r>
            <a:r>
              <a:rPr lang="en-US" sz="1400" b="1" i="1" dirty="0">
                <a:solidFill>
                  <a:srgbClr val="655348"/>
                </a:solidFill>
                <a:effectLst/>
                <a:latin typeface="Arial" panose="020B0604020202020204" pitchFamily="34" charset="0"/>
                <a:cs typeface="Arial" panose="020B0604020202020204" pitchFamily="34" charset="0"/>
              </a:rPr>
              <a:t>natural filters that reduce pollution and soften the pounding of natural phenomenon</a:t>
            </a:r>
            <a:r>
              <a:rPr lang="en-US" sz="1400" b="0" i="1" dirty="0">
                <a:solidFill>
                  <a:srgbClr val="655348"/>
                </a:solidFill>
                <a:effectLst/>
                <a:latin typeface="Arial" panose="020B0604020202020204" pitchFamily="34" charset="0"/>
                <a:cs typeface="Arial" panose="020B0604020202020204" pitchFamily="34" charset="0"/>
              </a:rPr>
              <a:t>. </a:t>
            </a:r>
          </a:p>
          <a:p>
            <a:pPr marR="0" lvl="1">
              <a:lnSpc>
                <a:spcPct val="107000"/>
              </a:lnSpc>
              <a:spcBef>
                <a:spcPts val="0"/>
              </a:spcBef>
              <a:spcAft>
                <a:spcPts val="800"/>
              </a:spcAft>
            </a:pPr>
            <a:r>
              <a:rPr lang="en-US" sz="1400" b="0" i="1" dirty="0">
                <a:solidFill>
                  <a:srgbClr val="655348"/>
                </a:solidFill>
                <a:effectLst/>
                <a:latin typeface="Arial" panose="020B0604020202020204" pitchFamily="34" charset="0"/>
                <a:cs typeface="Arial" panose="020B0604020202020204" pitchFamily="34" charset="0"/>
              </a:rPr>
              <a:t>It is thus everyone's obligation as individuals, and as organized forces, to </a:t>
            </a:r>
            <a:r>
              <a:rPr lang="en-US" sz="1400" b="1" i="1" dirty="0">
                <a:solidFill>
                  <a:srgbClr val="655348"/>
                </a:solidFill>
                <a:effectLst/>
                <a:latin typeface="Arial" panose="020B0604020202020204" pitchFamily="34" charset="0"/>
                <a:cs typeface="Arial" panose="020B0604020202020204" pitchFamily="34" charset="0"/>
              </a:rPr>
              <a:t>defend, care and maintain them in perpetuity</a:t>
            </a:r>
            <a:r>
              <a:rPr lang="en-US" sz="1400" b="0" i="1" dirty="0">
                <a:solidFill>
                  <a:srgbClr val="655348"/>
                </a:solidFill>
                <a:effectLst/>
                <a:latin typeface="Arial" panose="020B0604020202020204" pitchFamily="34" charset="0"/>
                <a:cs typeface="Arial" panose="020B0604020202020204" pitchFamily="34" charset="0"/>
              </a:rPr>
              <a:t>.</a:t>
            </a:r>
          </a:p>
          <a:p>
            <a:pPr algn="r"/>
            <a:r>
              <a:rPr lang="en-US" sz="1200" i="0" dirty="0">
                <a:solidFill>
                  <a:srgbClr val="655348"/>
                </a:solidFill>
                <a:effectLst/>
                <a:latin typeface="Calibri" panose="020F0502020204030204" pitchFamily="34" charset="0"/>
                <a:ea typeface="Calibri" panose="020F0502020204030204" pitchFamily="34" charset="0"/>
                <a:cs typeface="Calibri" panose="020F0502020204030204" pitchFamily="34" charset="0"/>
              </a:rPr>
              <a:t>―</a:t>
            </a:r>
            <a:r>
              <a:rPr lang="en-US" sz="1200" i="0" dirty="0">
                <a:solidFill>
                  <a:srgbClr val="655348"/>
                </a:solidFill>
                <a:effectLst/>
                <a:latin typeface="Arial" panose="020B0604020202020204" pitchFamily="34" charset="0"/>
                <a:cs typeface="Arial" panose="020B0604020202020204" pitchFamily="34" charset="0"/>
              </a:rPr>
              <a:t>Declaration of the Central American People and Wetlands who live near Ramsar sites in Mesoamerica, May 12, 1999</a:t>
            </a:r>
            <a:r>
              <a:rPr lang="en-US" sz="3200" kern="100" dirty="0">
                <a:solidFill>
                  <a:srgbClr val="65534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655348"/>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Image 1" descr="Une image contenant plante, arbre, noir et blanc&#10;&#10;Description générée automatiquement">
            <a:extLst>
              <a:ext uri="{FF2B5EF4-FFF2-40B4-BE49-F238E27FC236}">
                <a16:creationId xmlns:a16="http://schemas.microsoft.com/office/drawing/2014/main" id="{4CD754C4-4C81-6AA2-F73A-ED32F15ABDC7}"/>
              </a:ext>
            </a:extLst>
          </p:cNvPr>
          <p:cNvPicPr>
            <a:picLocks noChangeAspect="1"/>
          </p:cNvPicPr>
          <p:nvPr/>
        </p:nvPicPr>
        <p:blipFill>
          <a:blip r:embed="rId2">
            <a:alphaModFix amt="30000"/>
          </a:blip>
          <a:stretch>
            <a:fillRect/>
          </a:stretch>
        </p:blipFill>
        <p:spPr>
          <a:xfrm>
            <a:off x="9800135" y="5052934"/>
            <a:ext cx="2264486" cy="1809313"/>
          </a:xfrm>
          <a:prstGeom prst="rect">
            <a:avLst/>
          </a:prstGeom>
        </p:spPr>
      </p:pic>
    </p:spTree>
    <p:extLst>
      <p:ext uri="{BB962C8B-B14F-4D97-AF65-F5344CB8AC3E}">
        <p14:creationId xmlns:p14="http://schemas.microsoft.com/office/powerpoint/2010/main" val="171353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2629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Our wetlands are in jeopardy.</a:t>
            </a:r>
            <a:endParaRPr lang="en-US" sz="3600" b="1" dirty="0">
              <a:solidFill>
                <a:srgbClr val="FAF3EC"/>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895964" y="1348597"/>
            <a:ext cx="10400071" cy="5468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Wetlands are the Earth’s most threatened ecosystem. Their role as reservoirs </a:t>
            </a:r>
            <a:br>
              <a:rPr lang="en-US" sz="2100" dirty="0">
                <a:solidFill>
                  <a:srgbClr val="AD9B1E"/>
                </a:solidFill>
                <a:latin typeface="Arial" panose="020B0604020202020204" pitchFamily="34" charset="0"/>
                <a:cs typeface="Arial" panose="020B0604020202020204" pitchFamily="34" charset="0"/>
              </a:rPr>
            </a:br>
            <a:r>
              <a:rPr lang="en-US" sz="2100" dirty="0">
                <a:solidFill>
                  <a:srgbClr val="AD9B1E"/>
                </a:solidFill>
                <a:latin typeface="Arial" panose="020B0604020202020204" pitchFamily="34" charset="0"/>
                <a:cs typeface="Arial" panose="020B0604020202020204" pitchFamily="34" charset="0"/>
              </a:rPr>
              <a:t>of biodiversity is under siege.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Wetlands are being lost three times faster than forests.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More than 80% of all wetlands have disappeared since the 1700s.</a:t>
            </a:r>
          </a:p>
          <a:p>
            <a:pPr lvl="1">
              <a:lnSpc>
                <a:spcPct val="110000"/>
              </a:lnSpc>
              <a:spcBef>
                <a:spcPts val="0"/>
              </a:spcBef>
              <a:spcAft>
                <a:spcPts val="1200"/>
              </a:spcAft>
            </a:pPr>
            <a:r>
              <a:rPr lang="en-US" sz="1600" dirty="0">
                <a:solidFill>
                  <a:srgbClr val="655348"/>
                </a:solidFill>
                <a:latin typeface="Arial" panose="020B0604020202020204" pitchFamily="34" charset="0"/>
                <a:cs typeface="Arial" panose="020B0604020202020204" pitchFamily="34" charset="0"/>
              </a:rPr>
              <a:t>The trend is accelerating. Since 1970, at least 35% of wetlands have been lost. </a:t>
            </a:r>
          </a:p>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Human wellbeing, livelihoods and the health of the planet are at stake.</a:t>
            </a:r>
          </a:p>
          <a:p>
            <a:pPr lvl="1">
              <a:lnSpc>
                <a:spcPct val="110000"/>
              </a:lnSpc>
              <a:spcBef>
                <a:spcPts val="0"/>
              </a:spcBef>
              <a:spcAft>
                <a:spcPts val="1200"/>
              </a:spcAft>
            </a:pPr>
            <a:r>
              <a:rPr lang="en-US" sz="1600" dirty="0">
                <a:solidFill>
                  <a:srgbClr val="655348"/>
                </a:solidFill>
                <a:latin typeface="Arial" panose="020B0604020202020204" pitchFamily="34" charset="0"/>
                <a:cs typeface="Arial" panose="020B0604020202020204" pitchFamily="34" charset="0"/>
              </a:rPr>
              <a:t>The triple planetary crisis of climate change, nature loss and pollution is harming human health.</a:t>
            </a:r>
          </a:p>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Wetland species are facing the risk of extinction.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They’re declining faster than those from other ecosystems.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One in three freshwater species and 25% of all wetland species face extinction from wetland decline. </a:t>
            </a:r>
          </a:p>
          <a:p>
            <a:pPr lvl="1">
              <a:lnSpc>
                <a:spcPct val="110000"/>
              </a:lnSpc>
              <a:spcBef>
                <a:spcPts val="0"/>
              </a:spcBef>
              <a:spcAft>
                <a:spcPts val="1200"/>
              </a:spcAft>
            </a:pPr>
            <a:r>
              <a:rPr lang="en-US" sz="1600" dirty="0">
                <a:solidFill>
                  <a:srgbClr val="655348"/>
                </a:solidFill>
                <a:latin typeface="Arial" panose="020B0604020202020204" pitchFamily="34" charset="0"/>
                <a:cs typeface="Arial" panose="020B0604020202020204" pitchFamily="34" charset="0"/>
              </a:rPr>
              <a:t>81% of inland wetland species and 36% of coastal and marine species have declined in the last 50 years.</a:t>
            </a:r>
          </a:p>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Human activities and climate change are driving degradation.</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Agriculture continues to be a primary driver of wetland loss and degradation. Wise use is essential for their sustainability. </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Water and plastic pollution and overfishing are harming wetland ecosystems, along with invasive species.</a:t>
            </a:r>
          </a:p>
          <a:p>
            <a:pPr lvl="1">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As cities grow and the demand for land increases, development encroaches on wetlands.</a:t>
            </a:r>
          </a:p>
          <a:p>
            <a:pPr>
              <a:lnSpc>
                <a:spcPct val="110000"/>
              </a:lnSpc>
              <a:spcBef>
                <a:spcPts val="0"/>
              </a:spcBef>
            </a:pPr>
            <a:endParaRPr lang="en-US" sz="16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oiseau, art&#10;&#10;Description générée automatiquement">
            <a:extLst>
              <a:ext uri="{FF2B5EF4-FFF2-40B4-BE49-F238E27FC236}">
                <a16:creationId xmlns:a16="http://schemas.microsoft.com/office/drawing/2014/main" id="{4FABC44B-6FE7-31E3-70E4-7F0F126C895B}"/>
              </a:ext>
            </a:extLst>
          </p:cNvPr>
          <p:cNvPicPr>
            <a:picLocks noChangeAspect="1"/>
          </p:cNvPicPr>
          <p:nvPr/>
        </p:nvPicPr>
        <p:blipFill>
          <a:blip r:embed="rId2">
            <a:alphaModFix amt="30000"/>
          </a:blip>
          <a:stretch>
            <a:fillRect/>
          </a:stretch>
        </p:blipFill>
        <p:spPr>
          <a:xfrm>
            <a:off x="10134220" y="1846591"/>
            <a:ext cx="1671559" cy="1746182"/>
          </a:xfrm>
          <a:prstGeom prst="rect">
            <a:avLst/>
          </a:prstGeom>
        </p:spPr>
      </p:pic>
    </p:spTree>
    <p:extLst>
      <p:ext uri="{BB962C8B-B14F-4D97-AF65-F5344CB8AC3E}">
        <p14:creationId xmlns:p14="http://schemas.microsoft.com/office/powerpoint/2010/main" val="208200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272747"/>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We must act now. Together.</a:t>
            </a:r>
            <a:endParaRPr lang="en-US" sz="3600" b="1" dirty="0">
              <a:solidFill>
                <a:srgbClr val="FAF3EC"/>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958170" y="1368860"/>
            <a:ext cx="10833495" cy="533922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200"/>
              </a:spcAft>
            </a:pPr>
            <a:r>
              <a:rPr lang="en-US" sz="7600" dirty="0">
                <a:solidFill>
                  <a:srgbClr val="AD9B1E"/>
                </a:solidFill>
                <a:latin typeface="Arial" panose="020B0604020202020204" pitchFamily="34" charset="0"/>
                <a:cs typeface="Arial" panose="020B0604020202020204" pitchFamily="34" charset="0"/>
              </a:rPr>
              <a:t>Taking positive actions for wetlands today will help protect human wellbeing tomorrow.</a:t>
            </a:r>
          </a:p>
          <a:p>
            <a:pPr>
              <a:lnSpc>
                <a:spcPct val="120000"/>
              </a:lnSpc>
              <a:spcBef>
                <a:spcPts val="0"/>
              </a:spcBef>
              <a:spcAft>
                <a:spcPts val="1200"/>
              </a:spcAft>
            </a:pPr>
            <a:r>
              <a:rPr lang="en-US" sz="7600" dirty="0">
                <a:solidFill>
                  <a:srgbClr val="AD9B1E"/>
                </a:solidFill>
                <a:latin typeface="Arial" panose="020B0604020202020204" pitchFamily="34" charset="0"/>
                <a:cs typeface="Arial" panose="020B0604020202020204" pitchFamily="34" charset="0"/>
              </a:rPr>
              <a:t>Wetlands sustain human wellbeing as natural guardians against pollution, as integral components of resilient urban planning and restoration, and as vital contributors to the broader concept of One Health. </a:t>
            </a:r>
          </a:p>
          <a:p>
            <a:pPr>
              <a:lnSpc>
                <a:spcPct val="120000"/>
              </a:lnSpc>
              <a:spcBef>
                <a:spcPts val="0"/>
              </a:spcBef>
            </a:pPr>
            <a:r>
              <a:rPr lang="en-US" sz="7600" dirty="0">
                <a:solidFill>
                  <a:srgbClr val="AD9B1E"/>
                </a:solidFill>
                <a:latin typeface="Arial" panose="020B0604020202020204" pitchFamily="34" charset="0"/>
                <a:cs typeface="Arial" panose="020B0604020202020204" pitchFamily="34" charset="0"/>
              </a:rPr>
              <a:t>You can:</a:t>
            </a:r>
          </a:p>
          <a:p>
            <a:pPr lvl="1">
              <a:lnSpc>
                <a:spcPct val="120000"/>
              </a:lnSpc>
              <a:spcBef>
                <a:spcPts val="0"/>
              </a:spcBef>
            </a:pPr>
            <a:r>
              <a:rPr lang="en-US" sz="6400" dirty="0">
                <a:solidFill>
                  <a:srgbClr val="655348"/>
                </a:solidFill>
                <a:latin typeface="Arial" panose="020B0604020202020204" pitchFamily="34" charset="0"/>
                <a:cs typeface="Arial" panose="020B0604020202020204" pitchFamily="34" charset="0"/>
              </a:rPr>
              <a:t>Understand the significance and contributions of wetlands.</a:t>
            </a:r>
          </a:p>
          <a:p>
            <a:pPr lvl="1">
              <a:lnSpc>
                <a:spcPct val="120000"/>
              </a:lnSpc>
              <a:spcBef>
                <a:spcPts val="0"/>
              </a:spcBef>
            </a:pPr>
            <a:r>
              <a:rPr lang="en-US" sz="6400" dirty="0">
                <a:solidFill>
                  <a:srgbClr val="655348"/>
                </a:solidFill>
                <a:latin typeface="Arial" panose="020B0604020202020204" pitchFamily="34" charset="0"/>
                <a:cs typeface="Arial" panose="020B0604020202020204" pitchFamily="34" charset="0"/>
              </a:rPr>
              <a:t>Ensure their sustainable use by managing them wisely.</a:t>
            </a:r>
          </a:p>
          <a:p>
            <a:pPr lvl="1">
              <a:lnSpc>
                <a:spcPct val="120000"/>
              </a:lnSpc>
              <a:spcBef>
                <a:spcPts val="0"/>
              </a:spcBef>
              <a:spcAft>
                <a:spcPts val="1200"/>
              </a:spcAft>
            </a:pPr>
            <a:r>
              <a:rPr lang="en-US" sz="6400" dirty="0">
                <a:solidFill>
                  <a:srgbClr val="655348"/>
                </a:solidFill>
                <a:latin typeface="Arial" panose="020B0604020202020204" pitchFamily="34" charset="0"/>
                <a:cs typeface="Arial" panose="020B0604020202020204" pitchFamily="34" charset="0"/>
              </a:rPr>
              <a:t>Attract the investments needed to conserve and restore them.</a:t>
            </a:r>
          </a:p>
          <a:p>
            <a:pPr algn="l">
              <a:lnSpc>
                <a:spcPct val="120000"/>
              </a:lnSpc>
            </a:pPr>
            <a:r>
              <a:rPr lang="en-US" sz="7600" b="0" i="0" dirty="0">
                <a:solidFill>
                  <a:srgbClr val="AD9B1E"/>
                </a:solidFill>
                <a:effectLst/>
                <a:latin typeface="Lexend"/>
              </a:rPr>
              <a:t>The UN Decade on Ecosystem Restoration (2021-2030) is a call for the protection and</a:t>
            </a:r>
            <a:br>
              <a:rPr lang="en-US" sz="7600" b="0" i="0" dirty="0">
                <a:solidFill>
                  <a:srgbClr val="AD9B1E"/>
                </a:solidFill>
                <a:effectLst/>
                <a:latin typeface="Lexend"/>
              </a:rPr>
            </a:br>
            <a:r>
              <a:rPr lang="en-US" sz="7600" b="0" i="0" dirty="0">
                <a:solidFill>
                  <a:srgbClr val="AD9B1E"/>
                </a:solidFill>
                <a:effectLst/>
                <a:latin typeface="Lexend"/>
              </a:rPr>
              <a:t>revival of ecosystems around the world for the benefit of people and nature. </a:t>
            </a:r>
          </a:p>
          <a:p>
            <a:pPr lvl="1">
              <a:lnSpc>
                <a:spcPct val="120000"/>
              </a:lnSpc>
            </a:pPr>
            <a:r>
              <a:rPr lang="en-US" sz="6400" b="0" i="0" dirty="0">
                <a:solidFill>
                  <a:srgbClr val="655348"/>
                </a:solidFill>
                <a:effectLst/>
                <a:latin typeface="Arial" panose="020B0604020202020204" pitchFamily="34" charset="0"/>
                <a:cs typeface="Arial" panose="020B0604020202020204" pitchFamily="34" charset="0"/>
              </a:rPr>
              <a:t>The Convention on Wetlands is a global partner and recognizes that the restoration of the Earth’s wetlands must be a key priority for ensuring a sustainable future. </a:t>
            </a:r>
          </a:p>
          <a:p>
            <a:pPr lvl="1">
              <a:lnSpc>
                <a:spcPct val="120000"/>
              </a:lnSpc>
              <a:spcAft>
                <a:spcPts val="1200"/>
              </a:spcAft>
            </a:pPr>
            <a:r>
              <a:rPr lang="en-US" sz="6400" b="0" i="0" dirty="0">
                <a:solidFill>
                  <a:srgbClr val="655348"/>
                </a:solidFill>
                <a:effectLst/>
                <a:latin typeface="Arial" panose="020B0604020202020204" pitchFamily="34" charset="0"/>
                <a:cs typeface="Arial" panose="020B0604020202020204" pitchFamily="34" charset="0"/>
              </a:rPr>
              <a:t>The initiative represents a distinct and timely opportunity to join efforts and make meaningful headway worldwide in preventing, halting</a:t>
            </a:r>
            <a:r>
              <a:rPr lang="en-US" sz="6400" dirty="0">
                <a:solidFill>
                  <a:srgbClr val="655348"/>
                </a:solidFill>
                <a:latin typeface="Arial" panose="020B0604020202020204" pitchFamily="34" charset="0"/>
                <a:cs typeface="Arial" panose="020B0604020202020204" pitchFamily="34" charset="0"/>
              </a:rPr>
              <a:t> </a:t>
            </a:r>
            <a:r>
              <a:rPr lang="en-US" sz="6400" b="0" i="0" dirty="0">
                <a:solidFill>
                  <a:srgbClr val="655348"/>
                </a:solidFill>
                <a:effectLst/>
                <a:latin typeface="Arial" panose="020B0604020202020204" pitchFamily="34" charset="0"/>
                <a:cs typeface="Arial" panose="020B0604020202020204" pitchFamily="34" charset="0"/>
              </a:rPr>
              <a:t>and reversing the degradation of our planet’s wetlands.</a:t>
            </a:r>
          </a:p>
          <a:p>
            <a:pPr>
              <a:lnSpc>
                <a:spcPct val="120000"/>
              </a:lnSpc>
              <a:spcBef>
                <a:spcPts val="0"/>
              </a:spcBef>
            </a:pPr>
            <a:r>
              <a:rPr lang="en-US" sz="7600" dirty="0">
                <a:solidFill>
                  <a:srgbClr val="AD9B1E"/>
                </a:solidFill>
                <a:latin typeface="Arial" panose="020B0604020202020204" pitchFamily="34" charset="0"/>
                <a:cs typeface="Arial" panose="020B0604020202020204" pitchFamily="34" charset="0"/>
              </a:rPr>
              <a:t>Join the global effort to care, nurture and support the world’s wetlands – </a:t>
            </a:r>
            <a:br>
              <a:rPr lang="en-US" sz="7600" dirty="0">
                <a:solidFill>
                  <a:srgbClr val="AD9B1E"/>
                </a:solidFill>
                <a:latin typeface="Arial" panose="020B0604020202020204" pitchFamily="34" charset="0"/>
                <a:cs typeface="Arial" panose="020B0604020202020204" pitchFamily="34" charset="0"/>
              </a:rPr>
            </a:br>
            <a:r>
              <a:rPr lang="en-US" sz="7600" dirty="0">
                <a:solidFill>
                  <a:srgbClr val="AD9B1E"/>
                </a:solidFill>
                <a:latin typeface="Arial" panose="020B0604020202020204" pitchFamily="34" charset="0"/>
                <a:cs typeface="Arial" panose="020B0604020202020204" pitchFamily="34" charset="0"/>
              </a:rPr>
              <a:t>for the wellbeing of present and future generations.</a:t>
            </a:r>
            <a:endParaRPr lang="en-GB" sz="7600" dirty="0">
              <a:solidFill>
                <a:srgbClr val="AD9B1E"/>
              </a:solidFill>
              <a:latin typeface="Arial" panose="020B0604020202020204" pitchFamily="34" charset="0"/>
              <a:cs typeface="Arial" panose="020B0604020202020204" pitchFamily="34" charset="0"/>
            </a:endParaRPr>
          </a:p>
          <a:p>
            <a:pPr>
              <a:lnSpc>
                <a:spcPct val="110000"/>
              </a:lnSpc>
              <a:spcBef>
                <a:spcPts val="0"/>
              </a:spcBef>
            </a:pPr>
            <a:endParaRPr lang="en-US" sz="76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pPr>
            <a:endParaRPr lang="en-GB" sz="7600" dirty="0">
              <a:solidFill>
                <a:srgbClr val="655348"/>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1800" kern="100" dirty="0">
              <a:solidFill>
                <a:srgbClr val="65534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endParaRPr lang="en-US" sz="20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pPr>
            <a:endParaRPr lang="en-US" sz="20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pPr>
            <a:endParaRPr lang="en-US" sz="21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4" name="Image 3" descr="Une image contenant mammifère, dessin, illustration, silhouette&#10;&#10;Description générée automatiquement">
            <a:extLst>
              <a:ext uri="{FF2B5EF4-FFF2-40B4-BE49-F238E27FC236}">
                <a16:creationId xmlns:a16="http://schemas.microsoft.com/office/drawing/2014/main" id="{F1822C73-2428-BD59-F5FE-4CB5FB42614B}"/>
              </a:ext>
            </a:extLst>
          </p:cNvPr>
          <p:cNvPicPr>
            <a:picLocks noChangeAspect="1"/>
          </p:cNvPicPr>
          <p:nvPr/>
        </p:nvPicPr>
        <p:blipFill>
          <a:blip r:embed="rId2">
            <a:alphaModFix amt="30000"/>
          </a:blip>
          <a:stretch>
            <a:fillRect/>
          </a:stretch>
        </p:blipFill>
        <p:spPr>
          <a:xfrm>
            <a:off x="9397154" y="2617003"/>
            <a:ext cx="2605794" cy="2040682"/>
          </a:xfrm>
          <a:prstGeom prst="rect">
            <a:avLst/>
          </a:prstGeom>
        </p:spPr>
      </p:pic>
    </p:spTree>
    <p:extLst>
      <p:ext uri="{BB962C8B-B14F-4D97-AF65-F5344CB8AC3E}">
        <p14:creationId xmlns:p14="http://schemas.microsoft.com/office/powerpoint/2010/main" val="286291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barrière de corail, Ressources d’eau, Étendue d’eau, eau&#10;&#10;Description générée automatiquement">
            <a:extLst>
              <a:ext uri="{FF2B5EF4-FFF2-40B4-BE49-F238E27FC236}">
                <a16:creationId xmlns:a16="http://schemas.microsoft.com/office/drawing/2014/main" id="{3360EC68-7DD1-C1C3-0EBF-FFC90E0C3531}"/>
              </a:ext>
            </a:extLst>
          </p:cNvPr>
          <p:cNvPicPr>
            <a:picLocks noChangeAspect="1"/>
          </p:cNvPicPr>
          <p:nvPr/>
        </p:nvPicPr>
        <p:blipFill>
          <a:blip r:embed="rId2"/>
          <a:stretch>
            <a:fillRect/>
          </a:stretch>
        </p:blipFill>
        <p:spPr>
          <a:xfrm>
            <a:off x="0" y="3568"/>
            <a:ext cx="12198352" cy="6854432"/>
          </a:xfrm>
          <a:prstGeom prst="rect">
            <a:avLst/>
          </a:prstGeom>
        </p:spPr>
      </p:pic>
      <p:sp>
        <p:nvSpPr>
          <p:cNvPr id="3" name="TextBox 6">
            <a:extLst>
              <a:ext uri="{FF2B5EF4-FFF2-40B4-BE49-F238E27FC236}">
                <a16:creationId xmlns:a16="http://schemas.microsoft.com/office/drawing/2014/main" id="{B25CCF32-A01F-416E-778D-DB88A3F0AF2D}"/>
              </a:ext>
            </a:extLst>
          </p:cNvPr>
          <p:cNvSpPr txBox="1"/>
          <p:nvPr/>
        </p:nvSpPr>
        <p:spPr>
          <a:xfrm>
            <a:off x="0" y="2410119"/>
            <a:ext cx="12192000" cy="1754326"/>
          </a:xfrm>
          <a:prstGeom prst="rect">
            <a:avLst/>
          </a:prstGeom>
          <a:noFill/>
        </p:spPr>
        <p:txBody>
          <a:bodyPr wrap="square">
            <a:spAutoFit/>
          </a:bodyPr>
          <a:lstStyle/>
          <a:p>
            <a:pPr algn="ctr"/>
            <a:r>
              <a:rPr lang="en-US" sz="5400" b="1" dirty="0">
                <a:solidFill>
                  <a:srgbClr val="FAF3EC"/>
                </a:solidFill>
                <a:latin typeface="Arial" panose="020B0604020202020204" pitchFamily="34" charset="0"/>
                <a:cs typeface="Arial" panose="020B0604020202020204" pitchFamily="34" charset="0"/>
              </a:rPr>
              <a:t>Every wetland matters.</a:t>
            </a:r>
          </a:p>
          <a:p>
            <a:pPr algn="ctr"/>
            <a:r>
              <a:rPr lang="en-US" sz="5400" b="1" dirty="0">
                <a:solidFill>
                  <a:srgbClr val="FAF3EC"/>
                </a:solidFill>
                <a:latin typeface="Arial" panose="020B0604020202020204" pitchFamily="34" charset="0"/>
                <a:cs typeface="Arial" panose="020B0604020202020204" pitchFamily="34" charset="0"/>
              </a:rPr>
              <a:t>Every effort counts.</a:t>
            </a:r>
          </a:p>
        </p:txBody>
      </p:sp>
      <p:sp>
        <p:nvSpPr>
          <p:cNvPr id="4" name="Rectangle 3">
            <a:extLst>
              <a:ext uri="{FF2B5EF4-FFF2-40B4-BE49-F238E27FC236}">
                <a16:creationId xmlns:a16="http://schemas.microsoft.com/office/drawing/2014/main" id="{2ED53EDC-A6A4-ED2D-D055-C7CAE289E8DF}"/>
              </a:ext>
            </a:extLst>
          </p:cNvPr>
          <p:cNvSpPr/>
          <p:nvPr/>
        </p:nvSpPr>
        <p:spPr>
          <a:xfrm>
            <a:off x="0" y="1219200"/>
            <a:ext cx="289367" cy="5638800"/>
          </a:xfrm>
          <a:prstGeom prst="rect">
            <a:avLst/>
          </a:prstGeom>
          <a:solidFill>
            <a:srgbClr val="AD9B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7844B6D0-D688-F52C-4D32-5E3E6B23BD40}"/>
              </a:ext>
            </a:extLst>
          </p:cNvPr>
          <p:cNvSpPr/>
          <p:nvPr/>
        </p:nvSpPr>
        <p:spPr>
          <a:xfrm>
            <a:off x="-1" y="0"/>
            <a:ext cx="12191999" cy="1219200"/>
          </a:xfrm>
          <a:prstGeom prst="rect">
            <a:avLst/>
          </a:prstGeom>
          <a:solidFill>
            <a:srgbClr val="BE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0058F6DE-14AB-A4E1-74DF-59254E76846F}"/>
              </a:ext>
            </a:extLst>
          </p:cNvPr>
          <p:cNvSpPr/>
          <p:nvPr/>
        </p:nvSpPr>
        <p:spPr>
          <a:xfrm>
            <a:off x="0" y="0"/>
            <a:ext cx="289367" cy="1219200"/>
          </a:xfrm>
          <a:prstGeom prst="rect">
            <a:avLst/>
          </a:prstGeom>
          <a:solidFill>
            <a:srgbClr val="6553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descr="Une image contenant texte, Police, Graphique, graphisme&#10;&#10;Description générée automatiquement">
            <a:extLst>
              <a:ext uri="{FF2B5EF4-FFF2-40B4-BE49-F238E27FC236}">
                <a16:creationId xmlns:a16="http://schemas.microsoft.com/office/drawing/2014/main" id="{0A18473E-242C-1E07-60FC-6562A562D074}"/>
              </a:ext>
            </a:extLst>
          </p:cNvPr>
          <p:cNvPicPr>
            <a:picLocks noChangeAspect="1"/>
          </p:cNvPicPr>
          <p:nvPr/>
        </p:nvPicPr>
        <p:blipFill>
          <a:blip r:embed="rId3"/>
          <a:stretch>
            <a:fillRect/>
          </a:stretch>
        </p:blipFill>
        <p:spPr>
          <a:xfrm>
            <a:off x="9989405" y="111638"/>
            <a:ext cx="2070668" cy="854752"/>
          </a:xfrm>
          <a:prstGeom prst="rect">
            <a:avLst/>
          </a:prstGeom>
        </p:spPr>
      </p:pic>
    </p:spTree>
    <p:extLst>
      <p:ext uri="{BB962C8B-B14F-4D97-AF65-F5344CB8AC3E}">
        <p14:creationId xmlns:p14="http://schemas.microsoft.com/office/powerpoint/2010/main" val="428804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DE7828-4A32-92BB-15C0-DC02F9E48582}"/>
              </a:ext>
            </a:extLst>
          </p:cNvPr>
          <p:cNvSpPr/>
          <p:nvPr/>
        </p:nvSpPr>
        <p:spPr>
          <a:xfrm>
            <a:off x="0" y="0"/>
            <a:ext cx="12192000" cy="6858000"/>
          </a:xfrm>
          <a:prstGeom prst="rect">
            <a:avLst/>
          </a:prstGeom>
          <a:solidFill>
            <a:srgbClr val="FAF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extBox 6">
            <a:extLst>
              <a:ext uri="{FF2B5EF4-FFF2-40B4-BE49-F238E27FC236}">
                <a16:creationId xmlns:a16="http://schemas.microsoft.com/office/drawing/2014/main" id="{DA2F8056-75EA-5A1F-83CA-32A6208482E8}"/>
              </a:ext>
            </a:extLst>
          </p:cNvPr>
          <p:cNvSpPr txBox="1"/>
          <p:nvPr/>
        </p:nvSpPr>
        <p:spPr>
          <a:xfrm>
            <a:off x="515687" y="3676248"/>
            <a:ext cx="10921999" cy="1532022"/>
          </a:xfrm>
          <a:prstGeom prst="rect">
            <a:avLst/>
          </a:prstGeom>
          <a:noFill/>
        </p:spPr>
        <p:txBody>
          <a:bodyPr wrap="square">
            <a:spAutoFit/>
          </a:bodyPr>
          <a:lstStyle/>
          <a:p>
            <a:pPr marR="0" lvl="1" algn="ctr">
              <a:lnSpc>
                <a:spcPct val="107000"/>
              </a:lnSpc>
              <a:spcBef>
                <a:spcPts val="0"/>
              </a:spcBef>
              <a:spcAft>
                <a:spcPts val="800"/>
              </a:spcAft>
            </a:pPr>
            <a:r>
              <a:rPr lang="en-US" sz="3200" kern="100" dirty="0">
                <a:solidFill>
                  <a:srgbClr val="655348"/>
                </a:solidFill>
                <a:effectLst/>
                <a:latin typeface="Arial" panose="020B0604020202020204" pitchFamily="34" charset="0"/>
                <a:ea typeface="Calibri" panose="020F0502020204030204" pitchFamily="34" charset="0"/>
                <a:cs typeface="Arial" panose="020B0604020202020204" pitchFamily="34" charset="0"/>
              </a:rPr>
              <a:t>“I enter the swamp as a sacred place — a sanctum sanctorum. There is the strength, the marrow, of Nature.” </a:t>
            </a:r>
            <a:r>
              <a:rPr lang="en-US" sz="1800" kern="100" dirty="0">
                <a:solidFill>
                  <a:srgbClr val="655348"/>
                </a:solidFill>
                <a:effectLst/>
                <a:latin typeface="Arial" panose="020B0604020202020204" pitchFamily="34" charset="0"/>
                <a:ea typeface="Calibri" panose="020F0502020204030204" pitchFamily="34" charset="0"/>
                <a:cs typeface="Arial" panose="020B0604020202020204" pitchFamily="34" charset="0"/>
              </a:rPr>
              <a:t>        </a:t>
            </a:r>
          </a:p>
          <a:p>
            <a:pPr marR="0" lvl="1" algn="ctr">
              <a:lnSpc>
                <a:spcPct val="107000"/>
              </a:lnSpc>
              <a:spcBef>
                <a:spcPts val="0"/>
              </a:spcBef>
              <a:spcAft>
                <a:spcPts val="800"/>
              </a:spcAft>
            </a:pPr>
            <a:r>
              <a:rPr lang="en-US" kern="100" dirty="0">
                <a:solidFill>
                  <a:srgbClr val="655348"/>
                </a:solidFill>
                <a:latin typeface="Arial" panose="020B0604020202020204" pitchFamily="34" charset="0"/>
                <a:ea typeface="Calibri" panose="020F0502020204030204" pitchFamily="34" charset="0"/>
                <a:cs typeface="Arial" panose="020B0604020202020204" pitchFamily="34" charset="0"/>
              </a:rPr>
              <a:t>					</a:t>
            </a:r>
            <a:r>
              <a:rPr lang="en-US" sz="1800" kern="100" dirty="0">
                <a:solidFill>
                  <a:srgbClr val="655348"/>
                </a:solidFill>
                <a:effectLst/>
                <a:latin typeface="Arial" panose="020B0604020202020204" pitchFamily="34" charset="0"/>
                <a:ea typeface="Calibri" panose="020F0502020204030204" pitchFamily="34" charset="0"/>
                <a:cs typeface="Arial" panose="020B0604020202020204" pitchFamily="34" charset="0"/>
              </a:rPr>
              <a:t> – Henry David Thoreau</a:t>
            </a:r>
          </a:p>
        </p:txBody>
      </p:sp>
      <p:pic>
        <p:nvPicPr>
          <p:cNvPr id="6" name="Image 5" descr="Une image contenant texte, affiche, Police, graphisme&#10;&#10;Description générée automatiquement">
            <a:extLst>
              <a:ext uri="{FF2B5EF4-FFF2-40B4-BE49-F238E27FC236}">
                <a16:creationId xmlns:a16="http://schemas.microsoft.com/office/drawing/2014/main" id="{62CEB435-C25E-5661-1995-5AB97F6948E0}"/>
              </a:ext>
            </a:extLst>
          </p:cNvPr>
          <p:cNvPicPr>
            <a:picLocks noChangeAspect="1"/>
          </p:cNvPicPr>
          <p:nvPr/>
        </p:nvPicPr>
        <p:blipFill>
          <a:blip r:embed="rId2"/>
          <a:stretch>
            <a:fillRect/>
          </a:stretch>
        </p:blipFill>
        <p:spPr>
          <a:xfrm>
            <a:off x="5121475" y="522756"/>
            <a:ext cx="1949049" cy="2630736"/>
          </a:xfrm>
          <a:prstGeom prst="rect">
            <a:avLst/>
          </a:prstGeom>
        </p:spPr>
      </p:pic>
      <p:pic>
        <p:nvPicPr>
          <p:cNvPr id="7" name="Image 6" descr="Une image contenant oiseau, bec, plume, colibri&#10;&#10;Description générée automatiquement">
            <a:extLst>
              <a:ext uri="{FF2B5EF4-FFF2-40B4-BE49-F238E27FC236}">
                <a16:creationId xmlns:a16="http://schemas.microsoft.com/office/drawing/2014/main" id="{1E5DF04A-389C-0EDE-8A83-792133AEE47F}"/>
              </a:ext>
            </a:extLst>
          </p:cNvPr>
          <p:cNvPicPr>
            <a:picLocks noChangeAspect="1"/>
          </p:cNvPicPr>
          <p:nvPr/>
        </p:nvPicPr>
        <p:blipFill>
          <a:blip r:embed="rId3"/>
          <a:stretch>
            <a:fillRect/>
          </a:stretch>
        </p:blipFill>
        <p:spPr>
          <a:xfrm>
            <a:off x="10259856" y="2601100"/>
            <a:ext cx="1512526" cy="1161303"/>
          </a:xfrm>
          <a:prstGeom prst="rect">
            <a:avLst/>
          </a:prstGeom>
        </p:spPr>
      </p:pic>
      <p:sp>
        <p:nvSpPr>
          <p:cNvPr id="4" name="Content Placeholder 2">
            <a:extLst>
              <a:ext uri="{FF2B5EF4-FFF2-40B4-BE49-F238E27FC236}">
                <a16:creationId xmlns:a16="http://schemas.microsoft.com/office/drawing/2014/main" id="{5ED8E9A7-BEF9-14B4-B4E5-DC110A9B03CF}"/>
              </a:ext>
            </a:extLst>
          </p:cNvPr>
          <p:cNvSpPr>
            <a:spLocks noGrp="1"/>
          </p:cNvSpPr>
          <p:nvPr/>
        </p:nvSpPr>
        <p:spPr>
          <a:xfrm>
            <a:off x="4703253" y="6121410"/>
            <a:ext cx="2785491" cy="427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None/>
            </a:pPr>
            <a:r>
              <a:rPr lang="fr-CH" sz="2000" dirty="0">
                <a:solidFill>
                  <a:srgbClr val="AD9B1E"/>
                </a:solidFill>
                <a:latin typeface="Arial" panose="020B0604020202020204" pitchFamily="34" charset="0"/>
                <a:cs typeface="Arial" panose="020B0604020202020204" pitchFamily="34" charset="0"/>
              </a:rPr>
              <a:t>#ActForWetlands</a:t>
            </a:r>
            <a:endParaRPr lang="en-US" sz="2000" dirty="0">
              <a:solidFill>
                <a:srgbClr val="655348"/>
              </a:solidFill>
              <a:latin typeface="Arial" panose="020B0604020202020204" pitchFamily="34" charset="0"/>
              <a:cs typeface="Arial" panose="020B0604020202020204" pitchFamily="34" charset="0"/>
            </a:endParaRPr>
          </a:p>
        </p:txBody>
      </p:sp>
      <p:pic>
        <p:nvPicPr>
          <p:cNvPr id="5" name="Image 4" descr="Une image contenant texte, Police, Graphique, graphisme&#10;&#10;Description générée automatiquement">
            <a:extLst>
              <a:ext uri="{FF2B5EF4-FFF2-40B4-BE49-F238E27FC236}">
                <a16:creationId xmlns:a16="http://schemas.microsoft.com/office/drawing/2014/main" id="{38FFE8D4-C138-DC97-094F-428ABCF6DDFB}"/>
              </a:ext>
            </a:extLst>
          </p:cNvPr>
          <p:cNvPicPr>
            <a:picLocks noChangeAspect="1"/>
          </p:cNvPicPr>
          <p:nvPr/>
        </p:nvPicPr>
        <p:blipFill>
          <a:blip r:embed="rId4"/>
          <a:stretch>
            <a:fillRect/>
          </a:stretch>
        </p:blipFill>
        <p:spPr>
          <a:xfrm>
            <a:off x="11321574" y="5758124"/>
            <a:ext cx="717550" cy="971550"/>
          </a:xfrm>
          <a:prstGeom prst="rect">
            <a:avLst/>
          </a:prstGeom>
        </p:spPr>
      </p:pic>
    </p:spTree>
    <p:extLst>
      <p:ext uri="{BB962C8B-B14F-4D97-AF65-F5344CB8AC3E}">
        <p14:creationId xmlns:p14="http://schemas.microsoft.com/office/powerpoint/2010/main" val="111432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9873F51-4396-C259-01B9-38224247E63E}"/>
              </a:ext>
            </a:extLst>
          </p:cNvPr>
          <p:cNvSpPr>
            <a:spLocks noGrp="1"/>
          </p:cNvSpPr>
          <p:nvPr/>
        </p:nvSpPr>
        <p:spPr>
          <a:xfrm>
            <a:off x="838538" y="1409904"/>
            <a:ext cx="10514923" cy="5534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solidFill>
                  <a:srgbClr val="AD9B1E"/>
                </a:solidFill>
                <a:latin typeface="Arial" panose="020B0604020202020204" pitchFamily="34" charset="0"/>
                <a:cs typeface="Arial" panose="020B0604020202020204" pitchFamily="34" charset="0"/>
              </a:rPr>
              <a:t>A day to give voice to wetlands around the globe</a:t>
            </a:r>
          </a:p>
          <a:p>
            <a:pPr lvl="1">
              <a:lnSpc>
                <a:spcPct val="100000"/>
              </a:lnSpc>
            </a:pPr>
            <a:r>
              <a:rPr lang="en-US" sz="1600" dirty="0">
                <a:solidFill>
                  <a:srgbClr val="655348"/>
                </a:solidFill>
                <a:latin typeface="Arial" panose="020B0604020202020204" pitchFamily="34" charset="0"/>
                <a:cs typeface="Arial" panose="020B0604020202020204" pitchFamily="34" charset="0"/>
              </a:rPr>
              <a:t>An opportunity for all nations and people to come together to spur awareness, appreciation and action for wetlands.</a:t>
            </a:r>
          </a:p>
          <a:p>
            <a:pPr lvl="1">
              <a:lnSpc>
                <a:spcPct val="100000"/>
              </a:lnSpc>
            </a:pPr>
            <a:r>
              <a:rPr lang="en-US" sz="1600" dirty="0">
                <a:solidFill>
                  <a:srgbClr val="655348"/>
                </a:solidFill>
                <a:latin typeface="Arial" panose="020B0604020202020204" pitchFamily="34" charset="0"/>
                <a:cs typeface="Arial" panose="020B0604020202020204" pitchFamily="34" charset="0"/>
              </a:rPr>
              <a:t>A United Nations International Day since 2022.</a:t>
            </a:r>
          </a:p>
          <a:p>
            <a:pPr lvl="1">
              <a:lnSpc>
                <a:spcPct val="100000"/>
              </a:lnSpc>
            </a:pPr>
            <a:r>
              <a:rPr lang="en-US" sz="1600" dirty="0">
                <a:solidFill>
                  <a:srgbClr val="655348"/>
                </a:solidFill>
                <a:latin typeface="Arial" panose="020B0604020202020204" pitchFamily="34" charset="0"/>
                <a:cs typeface="Arial" panose="020B0604020202020204" pitchFamily="34" charset="0"/>
              </a:rPr>
              <a:t>Celebrated every 2 February since 1997 by Parties to the Convention on Wetlands.</a:t>
            </a:r>
          </a:p>
          <a:p>
            <a:pPr lvl="1">
              <a:lnSpc>
                <a:spcPct val="100000"/>
              </a:lnSpc>
              <a:spcAft>
                <a:spcPts val="600"/>
              </a:spcAft>
            </a:pPr>
            <a:r>
              <a:rPr lang="en-US" sz="1600" dirty="0">
                <a:solidFill>
                  <a:srgbClr val="655348"/>
                </a:solidFill>
                <a:latin typeface="Arial" panose="020B0604020202020204" pitchFamily="34" charset="0"/>
                <a:cs typeface="Arial" panose="020B0604020202020204" pitchFamily="34" charset="0"/>
              </a:rPr>
              <a:t>Marks the anniversary of the Convention on Wetlands — adopted in 1971 as an international treaty. </a:t>
            </a:r>
          </a:p>
          <a:p>
            <a:pPr lvl="2"/>
            <a:r>
              <a:rPr lang="en-US" sz="1400" dirty="0">
                <a:solidFill>
                  <a:srgbClr val="655348"/>
                </a:solidFill>
                <a:latin typeface="Arial" panose="020B0604020202020204" pitchFamily="34" charset="0"/>
                <a:cs typeface="Arial" panose="020B0604020202020204" pitchFamily="34" charset="0"/>
              </a:rPr>
              <a:t>First of the modern global multilateral environmental agreements.</a:t>
            </a:r>
          </a:p>
          <a:p>
            <a:pPr lvl="2"/>
            <a:r>
              <a:rPr lang="en-US" sz="1400" dirty="0">
                <a:solidFill>
                  <a:srgbClr val="655348"/>
                </a:solidFill>
                <a:latin typeface="Arial" panose="020B0604020202020204" pitchFamily="34" charset="0"/>
                <a:cs typeface="Arial" panose="020B0604020202020204" pitchFamily="34" charset="0"/>
              </a:rPr>
              <a:t>Only one devoted to a specific ecosystem – wetlands.</a:t>
            </a:r>
          </a:p>
          <a:p>
            <a:pPr lvl="2">
              <a:spcAft>
                <a:spcPts val="1200"/>
              </a:spcAft>
            </a:pPr>
            <a:r>
              <a:rPr lang="en-US" sz="1400" dirty="0">
                <a:solidFill>
                  <a:srgbClr val="655348"/>
                </a:solidFill>
                <a:latin typeface="Arial" panose="020B0604020202020204" pitchFamily="34" charset="0"/>
                <a:cs typeface="Arial" panose="020B0604020202020204" pitchFamily="34" charset="0"/>
              </a:rPr>
              <a:t>Almost 90% of UN member states, from all the world’s geographic regions, have acceded to become </a:t>
            </a:r>
            <a:br>
              <a:rPr lang="en-US" sz="1400" dirty="0">
                <a:solidFill>
                  <a:srgbClr val="655348"/>
                </a:solidFill>
                <a:latin typeface="Arial" panose="020B0604020202020204" pitchFamily="34" charset="0"/>
                <a:cs typeface="Arial" panose="020B0604020202020204" pitchFamily="34" charset="0"/>
              </a:rPr>
            </a:br>
            <a:r>
              <a:rPr lang="en-US" sz="1400" dirty="0">
                <a:solidFill>
                  <a:srgbClr val="655348"/>
                </a:solidFill>
                <a:latin typeface="Arial" panose="020B0604020202020204" pitchFamily="34" charset="0"/>
                <a:cs typeface="Arial" panose="020B0604020202020204" pitchFamily="34" charset="0"/>
              </a:rPr>
              <a:t>“Contracting Parties.”</a:t>
            </a:r>
          </a:p>
          <a:p>
            <a:pPr marL="0" indent="0">
              <a:buNone/>
            </a:pPr>
            <a:r>
              <a:rPr lang="en-US" sz="2100" dirty="0">
                <a:solidFill>
                  <a:srgbClr val="AD9B1E"/>
                </a:solidFill>
                <a:latin typeface="Arial" panose="020B0604020202020204" pitchFamily="34" charset="0"/>
                <a:cs typeface="Arial" panose="020B0604020202020204" pitchFamily="34" charset="0"/>
              </a:rPr>
              <a:t>2024 Theme — Wetlands and Human Wellbeing</a:t>
            </a:r>
          </a:p>
          <a:p>
            <a:pPr lvl="1">
              <a:lnSpc>
                <a:spcPct val="100000"/>
              </a:lnSpc>
              <a:spcAft>
                <a:spcPts val="600"/>
              </a:spcAft>
            </a:pPr>
            <a:r>
              <a:rPr lang="en-US" sz="1600" dirty="0">
                <a:solidFill>
                  <a:srgbClr val="655348"/>
                </a:solidFill>
                <a:latin typeface="Arial" panose="020B0604020202020204" pitchFamily="34" charset="0"/>
                <a:cs typeface="Arial" panose="020B0604020202020204" pitchFamily="34" charset="0"/>
              </a:rPr>
              <a:t>Spotlights how all aspects of human wellbeing are tied to the health of the world’s wetlands — </a:t>
            </a:r>
            <a:br>
              <a:rPr lang="en-US" sz="1600" dirty="0">
                <a:solidFill>
                  <a:srgbClr val="655348"/>
                </a:solidFill>
                <a:latin typeface="Arial" panose="020B0604020202020204" pitchFamily="34" charset="0"/>
                <a:cs typeface="Arial" panose="020B0604020202020204" pitchFamily="34" charset="0"/>
              </a:rPr>
            </a:br>
            <a:r>
              <a:rPr lang="en-US" sz="1600" dirty="0">
                <a:solidFill>
                  <a:srgbClr val="655348"/>
                </a:solidFill>
                <a:latin typeface="Arial" panose="020B0604020202020204" pitchFamily="34" charset="0"/>
                <a:cs typeface="Arial" panose="020B0604020202020204" pitchFamily="34" charset="0"/>
              </a:rPr>
              <a:t>physical, mental and environmental.</a:t>
            </a:r>
          </a:p>
          <a:p>
            <a:pPr lvl="1">
              <a:lnSpc>
                <a:spcPct val="100000"/>
              </a:lnSpc>
              <a:spcAft>
                <a:spcPts val="600"/>
              </a:spcAft>
            </a:pPr>
            <a:r>
              <a:rPr lang="en-US" sz="1600" dirty="0">
                <a:solidFill>
                  <a:srgbClr val="655348"/>
                </a:solidFill>
                <a:latin typeface="Arial" panose="020B0604020202020204" pitchFamily="34" charset="0"/>
                <a:cs typeface="Arial" panose="020B0604020202020204" pitchFamily="34" charset="0"/>
              </a:rPr>
              <a:t>Elucidates how interconnected wetlands and human life have been throughout history — </a:t>
            </a:r>
            <a:br>
              <a:rPr lang="en-US" sz="1600" dirty="0">
                <a:solidFill>
                  <a:srgbClr val="655348"/>
                </a:solidFill>
                <a:latin typeface="Arial" panose="020B0604020202020204" pitchFamily="34" charset="0"/>
                <a:cs typeface="Arial" panose="020B0604020202020204" pitchFamily="34" charset="0"/>
              </a:rPr>
            </a:br>
            <a:r>
              <a:rPr lang="en-US" sz="1600" dirty="0">
                <a:solidFill>
                  <a:srgbClr val="655348"/>
                </a:solidFill>
                <a:latin typeface="Arial" panose="020B0604020202020204" pitchFamily="34" charset="0"/>
                <a:cs typeface="Arial" panose="020B0604020202020204" pitchFamily="34" charset="0"/>
              </a:rPr>
              <a:t>with people drawing sustenance, inspiration and resilience from these productive ecosystems.</a:t>
            </a:r>
          </a:p>
          <a:p>
            <a:pPr lvl="1">
              <a:lnSpc>
                <a:spcPct val="100000"/>
              </a:lnSpc>
            </a:pPr>
            <a:r>
              <a:rPr lang="en-US" sz="1600" dirty="0">
                <a:solidFill>
                  <a:srgbClr val="655348"/>
                </a:solidFill>
                <a:latin typeface="Arial" panose="020B0604020202020204" pitchFamily="34" charset="0"/>
                <a:cs typeface="Arial" panose="020B0604020202020204" pitchFamily="34" charset="0"/>
              </a:rPr>
              <a:t>Underscores the critical need for human stewardship of the world’s wetlands.</a:t>
            </a:r>
            <a:endParaRPr lang="en-US" sz="1600" dirty="0">
              <a:solidFill>
                <a:srgbClr val="655348"/>
              </a:solidFill>
            </a:endParaRPr>
          </a:p>
        </p:txBody>
      </p:sp>
      <p:sp>
        <p:nvSpPr>
          <p:cNvPr id="7" name="Title 1">
            <a:extLst>
              <a:ext uri="{FF2B5EF4-FFF2-40B4-BE49-F238E27FC236}">
                <a16:creationId xmlns:a16="http://schemas.microsoft.com/office/drawing/2014/main" id="{B3119687-7692-B480-B1AA-7056E3BB4496}"/>
              </a:ext>
            </a:extLst>
          </p:cNvPr>
          <p:cNvSpPr>
            <a:spLocks noGrp="1"/>
          </p:cNvSpPr>
          <p:nvPr/>
        </p:nvSpPr>
        <p:spPr>
          <a:xfrm>
            <a:off x="838538" y="84341"/>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600" b="1" dirty="0">
                <a:solidFill>
                  <a:srgbClr val="FAF3EC"/>
                </a:solidFill>
                <a:latin typeface="Arial" panose="020B0604020202020204" pitchFamily="34" charset="0"/>
                <a:cs typeface="Arial" panose="020B0604020202020204" pitchFamily="34" charset="0"/>
              </a:rPr>
              <a:t>World Wetlands Day</a:t>
            </a:r>
          </a:p>
        </p:txBody>
      </p:sp>
      <p:pic>
        <p:nvPicPr>
          <p:cNvPr id="10" name="Image 9" descr="Une image contenant carte&#10;&#10;Description générée automatiquement">
            <a:extLst>
              <a:ext uri="{FF2B5EF4-FFF2-40B4-BE49-F238E27FC236}">
                <a16:creationId xmlns:a16="http://schemas.microsoft.com/office/drawing/2014/main" id="{8FBE3261-B81E-C537-A408-1158B7CB6E88}"/>
              </a:ext>
            </a:extLst>
          </p:cNvPr>
          <p:cNvPicPr>
            <a:picLocks noChangeAspect="1"/>
          </p:cNvPicPr>
          <p:nvPr/>
        </p:nvPicPr>
        <p:blipFill>
          <a:blip r:embed="rId2"/>
          <a:stretch>
            <a:fillRect/>
          </a:stretch>
        </p:blipFill>
        <p:spPr>
          <a:xfrm>
            <a:off x="10103356" y="4736697"/>
            <a:ext cx="1896850" cy="1896850"/>
          </a:xfrm>
          <a:prstGeom prst="rect">
            <a:avLst/>
          </a:prstGeom>
        </p:spPr>
      </p:pic>
      <p:sp>
        <p:nvSpPr>
          <p:cNvPr id="12" name="Rectangle 11">
            <a:extLst>
              <a:ext uri="{FF2B5EF4-FFF2-40B4-BE49-F238E27FC236}">
                <a16:creationId xmlns:a16="http://schemas.microsoft.com/office/drawing/2014/main" id="{DF7C1B0E-2C03-4308-9D89-D874FFDE337C}"/>
              </a:ext>
            </a:extLst>
          </p:cNvPr>
          <p:cNvSpPr/>
          <p:nvPr/>
        </p:nvSpPr>
        <p:spPr>
          <a:xfrm>
            <a:off x="0" y="1219200"/>
            <a:ext cx="289367" cy="5638800"/>
          </a:xfrm>
          <a:prstGeom prst="rect">
            <a:avLst/>
          </a:prstGeom>
          <a:solidFill>
            <a:srgbClr val="AD9B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22613DE0-0B98-A7C2-0A15-00E7500C9170}"/>
              </a:ext>
            </a:extLst>
          </p:cNvPr>
          <p:cNvSpPr/>
          <p:nvPr/>
        </p:nvSpPr>
        <p:spPr>
          <a:xfrm>
            <a:off x="0" y="0"/>
            <a:ext cx="289367" cy="1219200"/>
          </a:xfrm>
          <a:prstGeom prst="rect">
            <a:avLst/>
          </a:prstGeom>
          <a:solidFill>
            <a:srgbClr val="6553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4084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943FF1F-28B7-7B56-0724-DE1E8E1184B6}"/>
              </a:ext>
            </a:extLst>
          </p:cNvPr>
          <p:cNvSpPr/>
          <p:nvPr/>
        </p:nvSpPr>
        <p:spPr>
          <a:xfrm>
            <a:off x="0" y="0"/>
            <a:ext cx="12192000" cy="6858000"/>
          </a:xfrm>
          <a:prstGeom prst="rect">
            <a:avLst/>
          </a:prstGeom>
          <a:solidFill>
            <a:srgbClr val="FAF3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7" name="Groupe 36">
            <a:extLst>
              <a:ext uri="{FF2B5EF4-FFF2-40B4-BE49-F238E27FC236}">
                <a16:creationId xmlns:a16="http://schemas.microsoft.com/office/drawing/2014/main" id="{4CEAD87F-783A-C370-896E-7B5FEBB31194}"/>
              </a:ext>
            </a:extLst>
          </p:cNvPr>
          <p:cNvGrpSpPr/>
          <p:nvPr/>
        </p:nvGrpSpPr>
        <p:grpSpPr>
          <a:xfrm>
            <a:off x="696655" y="3237970"/>
            <a:ext cx="10829438" cy="1727922"/>
            <a:chOff x="696655" y="3400383"/>
            <a:chExt cx="10829438" cy="1727922"/>
          </a:xfrm>
        </p:grpSpPr>
        <p:sp>
          <p:nvSpPr>
            <p:cNvPr id="12" name="Oval 14">
              <a:extLst>
                <a:ext uri="{FF2B5EF4-FFF2-40B4-BE49-F238E27FC236}">
                  <a16:creationId xmlns:a16="http://schemas.microsoft.com/office/drawing/2014/main" id="{2EBD5AB5-BF9A-1D61-6A8F-C7332480B365}"/>
                </a:ext>
              </a:extLst>
            </p:cNvPr>
            <p:cNvSpPr>
              <a:spLocks noChangeAspect="1"/>
            </p:cNvSpPr>
            <p:nvPr/>
          </p:nvSpPr>
          <p:spPr>
            <a:xfrm>
              <a:off x="9794349" y="3400383"/>
              <a:ext cx="1725119" cy="1727922"/>
            </a:xfrm>
            <a:prstGeom prst="ellipse">
              <a:avLst/>
            </a:prstGeom>
            <a:solidFill>
              <a:srgbClr val="655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E20C8CE4-D78C-F59D-B7E9-044FD121463E}"/>
                </a:ext>
              </a:extLst>
            </p:cNvPr>
            <p:cNvSpPr txBox="1"/>
            <p:nvPr/>
          </p:nvSpPr>
          <p:spPr>
            <a:xfrm>
              <a:off x="9782478" y="4052746"/>
              <a:ext cx="1743615" cy="341909"/>
            </a:xfrm>
            <a:prstGeom prst="rect">
              <a:avLst/>
            </a:prstGeom>
            <a:noFill/>
          </p:spPr>
          <p:txBody>
            <a:bodyPr wrap="square" rtlCol="0">
              <a:spAutoFit/>
            </a:bodyPr>
            <a:lstStyle/>
            <a:p>
              <a:pPr algn="ctr"/>
              <a:r>
                <a:rPr lang="fr-FR" sz="1600" b="1" dirty="0">
                  <a:solidFill>
                    <a:srgbClr val="FAF3EC"/>
                  </a:solidFill>
                  <a:latin typeface="Arial" panose="020B0604020202020204" pitchFamily="34" charset="0"/>
                  <a:cs typeface="Arial" panose="020B0604020202020204" pitchFamily="34" charset="0"/>
                </a:rPr>
                <a:t>BIODIVERSITY</a:t>
              </a:r>
            </a:p>
          </p:txBody>
        </p:sp>
        <p:sp>
          <p:nvSpPr>
            <p:cNvPr id="17" name="Oval 14">
              <a:extLst>
                <a:ext uri="{FF2B5EF4-FFF2-40B4-BE49-F238E27FC236}">
                  <a16:creationId xmlns:a16="http://schemas.microsoft.com/office/drawing/2014/main" id="{F684DE6A-C447-0627-2669-911A9E644ED1}"/>
                </a:ext>
              </a:extLst>
            </p:cNvPr>
            <p:cNvSpPr>
              <a:spLocks noChangeAspect="1"/>
            </p:cNvSpPr>
            <p:nvPr/>
          </p:nvSpPr>
          <p:spPr>
            <a:xfrm>
              <a:off x="7961713" y="3400383"/>
              <a:ext cx="1725119" cy="1727922"/>
            </a:xfrm>
            <a:prstGeom prst="ellipse">
              <a:avLst/>
            </a:prstGeom>
            <a:solidFill>
              <a:srgbClr val="BBD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0380CFA5-C757-4691-A9C8-985549FE4B22}"/>
                </a:ext>
              </a:extLst>
            </p:cNvPr>
            <p:cNvSpPr txBox="1"/>
            <p:nvPr/>
          </p:nvSpPr>
          <p:spPr>
            <a:xfrm>
              <a:off x="7949840" y="4052746"/>
              <a:ext cx="1743615" cy="341909"/>
            </a:xfrm>
            <a:prstGeom prst="rect">
              <a:avLst/>
            </a:prstGeom>
            <a:noFill/>
          </p:spPr>
          <p:txBody>
            <a:bodyPr wrap="square" rtlCol="0">
              <a:spAutoFit/>
            </a:bodyPr>
            <a:lstStyle/>
            <a:p>
              <a:pPr algn="ctr"/>
              <a:r>
                <a:rPr lang="fr-FR" sz="1600" b="1" dirty="0">
                  <a:solidFill>
                    <a:srgbClr val="FAF3EC"/>
                  </a:solidFill>
                  <a:latin typeface="Arial" panose="020B0604020202020204" pitchFamily="34" charset="0"/>
                  <a:cs typeface="Arial" panose="020B0604020202020204" pitchFamily="34" charset="0"/>
                </a:rPr>
                <a:t>CULTURE</a:t>
              </a:r>
            </a:p>
          </p:txBody>
        </p:sp>
        <p:sp>
          <p:nvSpPr>
            <p:cNvPr id="20" name="Oval 14">
              <a:extLst>
                <a:ext uri="{FF2B5EF4-FFF2-40B4-BE49-F238E27FC236}">
                  <a16:creationId xmlns:a16="http://schemas.microsoft.com/office/drawing/2014/main" id="{AFD51169-F974-A03F-04FF-A30C21283F78}"/>
                </a:ext>
              </a:extLst>
            </p:cNvPr>
            <p:cNvSpPr>
              <a:spLocks noChangeAspect="1"/>
            </p:cNvSpPr>
            <p:nvPr/>
          </p:nvSpPr>
          <p:spPr>
            <a:xfrm>
              <a:off x="6132973" y="3400383"/>
              <a:ext cx="1725119" cy="1727922"/>
            </a:xfrm>
            <a:prstGeom prst="ellipse">
              <a:avLst/>
            </a:prstGeom>
            <a:solidFill>
              <a:srgbClr val="5B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CD6B76C3-3096-FB42-1D40-ABEDE1F9F02C}"/>
                </a:ext>
              </a:extLst>
            </p:cNvPr>
            <p:cNvSpPr txBox="1"/>
            <p:nvPr/>
          </p:nvSpPr>
          <p:spPr>
            <a:xfrm>
              <a:off x="6121100" y="4052746"/>
              <a:ext cx="1743615" cy="341909"/>
            </a:xfrm>
            <a:prstGeom prst="rect">
              <a:avLst/>
            </a:prstGeom>
            <a:noFill/>
          </p:spPr>
          <p:txBody>
            <a:bodyPr wrap="square" rtlCol="0">
              <a:spAutoFit/>
            </a:bodyPr>
            <a:lstStyle/>
            <a:p>
              <a:pPr algn="ctr"/>
              <a:r>
                <a:rPr lang="fr-FR" sz="1600" b="1" dirty="0">
                  <a:solidFill>
                    <a:srgbClr val="FAF3EC"/>
                  </a:solidFill>
                  <a:latin typeface="Arial" panose="020B0604020202020204" pitchFamily="34" charset="0"/>
                  <a:cs typeface="Arial" panose="020B0604020202020204" pitchFamily="34" charset="0"/>
                </a:rPr>
                <a:t>CLIMATE</a:t>
              </a:r>
            </a:p>
          </p:txBody>
        </p:sp>
        <p:sp>
          <p:nvSpPr>
            <p:cNvPr id="23" name="Oval 14">
              <a:extLst>
                <a:ext uri="{FF2B5EF4-FFF2-40B4-BE49-F238E27FC236}">
                  <a16:creationId xmlns:a16="http://schemas.microsoft.com/office/drawing/2014/main" id="{D8441E4F-CB8A-FBD7-F450-46B916704F8B}"/>
                </a:ext>
              </a:extLst>
            </p:cNvPr>
            <p:cNvSpPr>
              <a:spLocks noChangeAspect="1"/>
            </p:cNvSpPr>
            <p:nvPr/>
          </p:nvSpPr>
          <p:spPr>
            <a:xfrm>
              <a:off x="4316106" y="3400383"/>
              <a:ext cx="1725119" cy="1727922"/>
            </a:xfrm>
            <a:prstGeom prst="ellipse">
              <a:avLst/>
            </a:prstGeom>
            <a:solidFill>
              <a:srgbClr val="AD9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latin typeface="Arial" panose="020B0604020202020204" pitchFamily="34" charset="0"/>
                <a:cs typeface="Arial" panose="020B0604020202020204" pitchFamily="34" charset="0"/>
              </a:endParaRPr>
            </a:p>
          </p:txBody>
        </p:sp>
        <p:sp>
          <p:nvSpPr>
            <p:cNvPr id="24" name="ZoneTexte 23">
              <a:extLst>
                <a:ext uri="{FF2B5EF4-FFF2-40B4-BE49-F238E27FC236}">
                  <a16:creationId xmlns:a16="http://schemas.microsoft.com/office/drawing/2014/main" id="{65676FF1-9B4D-F293-32EB-7C49200308F3}"/>
                </a:ext>
              </a:extLst>
            </p:cNvPr>
            <p:cNvSpPr txBox="1"/>
            <p:nvPr/>
          </p:nvSpPr>
          <p:spPr>
            <a:xfrm>
              <a:off x="4304233" y="4052746"/>
              <a:ext cx="1743615" cy="341909"/>
            </a:xfrm>
            <a:prstGeom prst="rect">
              <a:avLst/>
            </a:prstGeom>
            <a:noFill/>
          </p:spPr>
          <p:txBody>
            <a:bodyPr wrap="square" rtlCol="0">
              <a:spAutoFit/>
            </a:bodyPr>
            <a:lstStyle/>
            <a:p>
              <a:pPr algn="ctr"/>
              <a:r>
                <a:rPr lang="fr-FR" sz="1600" b="1" dirty="0">
                  <a:solidFill>
                    <a:srgbClr val="FAF3EC"/>
                  </a:solidFill>
                  <a:latin typeface="Arial" panose="020B0604020202020204" pitchFamily="34" charset="0"/>
                  <a:cs typeface="Arial" panose="020B0604020202020204" pitchFamily="34" charset="0"/>
                </a:rPr>
                <a:t>LIVELIHOODS</a:t>
              </a:r>
            </a:p>
          </p:txBody>
        </p:sp>
        <p:sp>
          <p:nvSpPr>
            <p:cNvPr id="26" name="Oval 14">
              <a:extLst>
                <a:ext uri="{FF2B5EF4-FFF2-40B4-BE49-F238E27FC236}">
                  <a16:creationId xmlns:a16="http://schemas.microsoft.com/office/drawing/2014/main" id="{353D3D99-B544-B87B-2069-9714995401E3}"/>
                </a:ext>
              </a:extLst>
            </p:cNvPr>
            <p:cNvSpPr>
              <a:spLocks noChangeAspect="1"/>
            </p:cNvSpPr>
            <p:nvPr/>
          </p:nvSpPr>
          <p:spPr>
            <a:xfrm>
              <a:off x="2505902" y="3400383"/>
              <a:ext cx="1725119" cy="1727922"/>
            </a:xfrm>
            <a:prstGeom prst="ellipse">
              <a:avLst/>
            </a:prstGeom>
            <a:solidFill>
              <a:srgbClr val="BE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D23F7E16-01FB-749B-DFCC-667191F9DBD9}"/>
                </a:ext>
              </a:extLst>
            </p:cNvPr>
            <p:cNvSpPr txBox="1"/>
            <p:nvPr/>
          </p:nvSpPr>
          <p:spPr>
            <a:xfrm>
              <a:off x="2494029" y="4052746"/>
              <a:ext cx="1743615" cy="341909"/>
            </a:xfrm>
            <a:prstGeom prst="rect">
              <a:avLst/>
            </a:prstGeom>
            <a:noFill/>
          </p:spPr>
          <p:txBody>
            <a:bodyPr wrap="square" rtlCol="0">
              <a:spAutoFit/>
            </a:bodyPr>
            <a:lstStyle/>
            <a:p>
              <a:pPr algn="ctr"/>
              <a:r>
                <a:rPr lang="fr-FR" sz="1600" b="1" dirty="0">
                  <a:solidFill>
                    <a:srgbClr val="FAF3EC"/>
                  </a:solidFill>
                  <a:latin typeface="Arial" panose="020B0604020202020204" pitchFamily="34" charset="0"/>
                  <a:cs typeface="Arial" panose="020B0604020202020204" pitchFamily="34" charset="0"/>
                </a:rPr>
                <a:t>FOOD</a:t>
              </a:r>
            </a:p>
          </p:txBody>
        </p:sp>
        <p:sp>
          <p:nvSpPr>
            <p:cNvPr id="29" name="Oval 14">
              <a:extLst>
                <a:ext uri="{FF2B5EF4-FFF2-40B4-BE49-F238E27FC236}">
                  <a16:creationId xmlns:a16="http://schemas.microsoft.com/office/drawing/2014/main" id="{0D429B08-F313-141B-2904-CBB40908FC39}"/>
                </a:ext>
              </a:extLst>
            </p:cNvPr>
            <p:cNvSpPr>
              <a:spLocks noChangeAspect="1"/>
            </p:cNvSpPr>
            <p:nvPr/>
          </p:nvSpPr>
          <p:spPr>
            <a:xfrm>
              <a:off x="708528" y="3400383"/>
              <a:ext cx="1725119" cy="1727922"/>
            </a:xfrm>
            <a:prstGeom prst="ellipse">
              <a:avLst/>
            </a:prstGeom>
            <a:solidFill>
              <a:srgbClr val="1A9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b="1" dirty="0">
                <a:latin typeface="Arial" panose="020B0604020202020204" pitchFamily="34" charset="0"/>
                <a:cs typeface="Arial" panose="020B0604020202020204" pitchFamily="34" charset="0"/>
              </a:endParaRPr>
            </a:p>
          </p:txBody>
        </p:sp>
        <p:sp>
          <p:nvSpPr>
            <p:cNvPr id="30" name="ZoneTexte 29">
              <a:extLst>
                <a:ext uri="{FF2B5EF4-FFF2-40B4-BE49-F238E27FC236}">
                  <a16:creationId xmlns:a16="http://schemas.microsoft.com/office/drawing/2014/main" id="{1943D1E4-C5B0-EBF4-3E16-88ECD21ECFFC}"/>
                </a:ext>
              </a:extLst>
            </p:cNvPr>
            <p:cNvSpPr txBox="1"/>
            <p:nvPr/>
          </p:nvSpPr>
          <p:spPr>
            <a:xfrm>
              <a:off x="696655" y="4052746"/>
              <a:ext cx="1743615" cy="341909"/>
            </a:xfrm>
            <a:prstGeom prst="rect">
              <a:avLst/>
            </a:prstGeom>
            <a:noFill/>
          </p:spPr>
          <p:txBody>
            <a:bodyPr wrap="square" rtlCol="0">
              <a:spAutoFit/>
            </a:bodyPr>
            <a:lstStyle/>
            <a:p>
              <a:pPr algn="ctr"/>
              <a:r>
                <a:rPr lang="fr-FR" sz="1600" b="1" dirty="0">
                  <a:solidFill>
                    <a:srgbClr val="FAF3EC"/>
                  </a:solidFill>
                  <a:latin typeface="Arial" panose="020B0604020202020204" pitchFamily="34" charset="0"/>
                  <a:cs typeface="Arial" panose="020B0604020202020204" pitchFamily="34" charset="0"/>
                </a:rPr>
                <a:t>WATER</a:t>
              </a:r>
            </a:p>
          </p:txBody>
        </p:sp>
      </p:grpSp>
      <p:sp>
        <p:nvSpPr>
          <p:cNvPr id="31" name="Rectangle 30">
            <a:extLst>
              <a:ext uri="{FF2B5EF4-FFF2-40B4-BE49-F238E27FC236}">
                <a16:creationId xmlns:a16="http://schemas.microsoft.com/office/drawing/2014/main" id="{B6030F55-315A-585A-94BF-0F434CBD393E}"/>
              </a:ext>
            </a:extLst>
          </p:cNvPr>
          <p:cNvSpPr/>
          <p:nvPr/>
        </p:nvSpPr>
        <p:spPr>
          <a:xfrm>
            <a:off x="-1" y="0"/>
            <a:ext cx="12191999" cy="1219200"/>
          </a:xfrm>
          <a:prstGeom prst="rect">
            <a:avLst/>
          </a:prstGeom>
          <a:solidFill>
            <a:srgbClr val="BE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515DFC8B-5955-77C0-503E-785946F0A765}"/>
              </a:ext>
            </a:extLst>
          </p:cNvPr>
          <p:cNvSpPr/>
          <p:nvPr/>
        </p:nvSpPr>
        <p:spPr>
          <a:xfrm>
            <a:off x="0" y="1219200"/>
            <a:ext cx="289367" cy="5638800"/>
          </a:xfrm>
          <a:prstGeom prst="rect">
            <a:avLst/>
          </a:prstGeom>
          <a:solidFill>
            <a:srgbClr val="AD9B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54F3D674-D3FC-E875-38D8-D5857725E967}"/>
              </a:ext>
            </a:extLst>
          </p:cNvPr>
          <p:cNvSpPr/>
          <p:nvPr/>
        </p:nvSpPr>
        <p:spPr>
          <a:xfrm>
            <a:off x="0" y="0"/>
            <a:ext cx="289367" cy="1219200"/>
          </a:xfrm>
          <a:prstGeom prst="rect">
            <a:avLst/>
          </a:prstGeom>
          <a:solidFill>
            <a:srgbClr val="6553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Title 1">
            <a:extLst>
              <a:ext uri="{FF2B5EF4-FFF2-40B4-BE49-F238E27FC236}">
                <a16:creationId xmlns:a16="http://schemas.microsoft.com/office/drawing/2014/main" id="{3473A931-E4F7-D00E-33F2-B7CCDCBF9C56}"/>
              </a:ext>
            </a:extLst>
          </p:cNvPr>
          <p:cNvSpPr>
            <a:spLocks noGrp="1"/>
          </p:cNvSpPr>
          <p:nvPr/>
        </p:nvSpPr>
        <p:spPr>
          <a:xfrm>
            <a:off x="850900" y="-430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FAF3EC"/>
                </a:solidFill>
                <a:latin typeface="Arial" panose="020B0604020202020204" pitchFamily="34" charset="0"/>
                <a:cs typeface="Arial" panose="020B0604020202020204" pitchFamily="34" charset="0"/>
              </a:rPr>
              <a:t>Wetlands and people have been intricately connected throughout human history.</a:t>
            </a:r>
            <a:endParaRPr lang="en-GB" sz="3400" b="1" dirty="0">
              <a:solidFill>
                <a:srgbClr val="FAF3EC"/>
              </a:solidFill>
              <a:latin typeface="Arial" panose="020B0604020202020204" pitchFamily="34" charset="0"/>
              <a:cs typeface="Arial" panose="020B0604020202020204" pitchFamily="34" charset="0"/>
            </a:endParaRPr>
          </a:p>
        </p:txBody>
      </p:sp>
      <p:sp>
        <p:nvSpPr>
          <p:cNvPr id="36" name="Text Placeholder 2">
            <a:extLst>
              <a:ext uri="{FF2B5EF4-FFF2-40B4-BE49-F238E27FC236}">
                <a16:creationId xmlns:a16="http://schemas.microsoft.com/office/drawing/2014/main" id="{6DCA7C0B-8529-76A6-D5FC-24A0207E471F}"/>
              </a:ext>
            </a:extLst>
          </p:cNvPr>
          <p:cNvSpPr>
            <a:spLocks noGrp="1"/>
          </p:cNvSpPr>
          <p:nvPr/>
        </p:nvSpPr>
        <p:spPr>
          <a:xfrm>
            <a:off x="859105" y="1816629"/>
            <a:ext cx="106669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100" b="0" dirty="0">
                <a:solidFill>
                  <a:srgbClr val="AD9B1E"/>
                </a:solidFill>
                <a:latin typeface="Arial" panose="020B0604020202020204" pitchFamily="34" charset="0"/>
                <a:cs typeface="Arial" panose="020B0604020202020204" pitchFamily="34" charset="0"/>
              </a:rPr>
              <a:t>The benefits that wetlands provide help sustain life and are central to human wellbeing.</a:t>
            </a:r>
          </a:p>
        </p:txBody>
      </p:sp>
      <p:pic>
        <p:nvPicPr>
          <p:cNvPr id="38" name="Image 37" descr="Une image contenant bateau, embarcation&#10;&#10;Description générée automatiquement">
            <a:extLst>
              <a:ext uri="{FF2B5EF4-FFF2-40B4-BE49-F238E27FC236}">
                <a16:creationId xmlns:a16="http://schemas.microsoft.com/office/drawing/2014/main" id="{17ED7735-0453-845F-C33F-CE856583F8B6}"/>
              </a:ext>
            </a:extLst>
          </p:cNvPr>
          <p:cNvPicPr>
            <a:picLocks noChangeAspect="1"/>
          </p:cNvPicPr>
          <p:nvPr/>
        </p:nvPicPr>
        <p:blipFill>
          <a:blip r:embed="rId2">
            <a:alphaModFix amt="30000"/>
          </a:blip>
          <a:stretch>
            <a:fillRect/>
          </a:stretch>
        </p:blipFill>
        <p:spPr>
          <a:xfrm>
            <a:off x="9022670" y="4843661"/>
            <a:ext cx="3020992" cy="2473883"/>
          </a:xfrm>
          <a:prstGeom prst="rect">
            <a:avLst/>
          </a:prstGeom>
        </p:spPr>
      </p:pic>
      <p:pic>
        <p:nvPicPr>
          <p:cNvPr id="39" name="Image 38" descr="Une image contenant texte, Police, Graphique, graphisme&#10;&#10;Description générée automatiquement">
            <a:extLst>
              <a:ext uri="{FF2B5EF4-FFF2-40B4-BE49-F238E27FC236}">
                <a16:creationId xmlns:a16="http://schemas.microsoft.com/office/drawing/2014/main" id="{5196B233-3DDD-B654-0828-EFFC8A205E2E}"/>
              </a:ext>
            </a:extLst>
          </p:cNvPr>
          <p:cNvPicPr>
            <a:picLocks noChangeAspect="1"/>
          </p:cNvPicPr>
          <p:nvPr/>
        </p:nvPicPr>
        <p:blipFill>
          <a:blip r:embed="rId3"/>
          <a:stretch>
            <a:fillRect/>
          </a:stretch>
        </p:blipFill>
        <p:spPr>
          <a:xfrm>
            <a:off x="9989405" y="111638"/>
            <a:ext cx="2070668" cy="854752"/>
          </a:xfrm>
          <a:prstGeom prst="rect">
            <a:avLst/>
          </a:prstGeom>
        </p:spPr>
      </p:pic>
    </p:spTree>
    <p:extLst>
      <p:ext uri="{BB962C8B-B14F-4D97-AF65-F5344CB8AC3E}">
        <p14:creationId xmlns:p14="http://schemas.microsoft.com/office/powerpoint/2010/main" val="36195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38B72E4-A606-F141-805C-F384FCBB6854}"/>
              </a:ext>
            </a:extLst>
          </p:cNvPr>
          <p:cNvSpPr>
            <a:spLocks noGrp="1"/>
          </p:cNvSpPr>
          <p:nvPr/>
        </p:nvSpPr>
        <p:spPr>
          <a:xfrm>
            <a:off x="876193" y="978983"/>
            <a:ext cx="106667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AD9B1E"/>
                </a:solidFill>
                <a:latin typeface="Arial" panose="020B0604020202020204" pitchFamily="34" charset="0"/>
                <a:cs typeface="Arial" panose="020B0604020202020204" pitchFamily="34" charset="0"/>
              </a:rPr>
              <a:t>Wetlands are biodiverse and essential ecosystems  </a:t>
            </a:r>
            <a:endParaRPr lang="en-CH" sz="3200" dirty="0">
              <a:solidFill>
                <a:srgbClr val="AD9B1E"/>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3C52DB86-4365-7B4B-95D6-030EA6E9DA18}"/>
              </a:ext>
            </a:extLst>
          </p:cNvPr>
          <p:cNvSpPr>
            <a:spLocks noGrp="1"/>
          </p:cNvSpPr>
          <p:nvPr/>
        </p:nvSpPr>
        <p:spPr>
          <a:xfrm>
            <a:off x="883907" y="2090312"/>
            <a:ext cx="10058400" cy="4105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000"/>
              </a:spcAft>
            </a:pPr>
            <a:r>
              <a:rPr lang="en-US" sz="2100" dirty="0">
                <a:solidFill>
                  <a:srgbClr val="655348"/>
                </a:solidFill>
                <a:latin typeface="Arial" panose="020B0604020202020204" pitchFamily="34" charset="0"/>
                <a:cs typeface="Arial" panose="020B0604020202020204" pitchFamily="34" charset="0"/>
              </a:rPr>
              <a:t>A major, planet-wide habitat that makes life on Earth possible. </a:t>
            </a:r>
          </a:p>
          <a:p>
            <a:pPr>
              <a:lnSpc>
                <a:spcPct val="120000"/>
              </a:lnSpc>
              <a:spcBef>
                <a:spcPts val="0"/>
              </a:spcBef>
              <a:spcAft>
                <a:spcPts val="1000"/>
              </a:spcAft>
            </a:pPr>
            <a:r>
              <a:rPr lang="en-US" sz="2100">
                <a:solidFill>
                  <a:srgbClr val="655348"/>
                </a:solidFill>
                <a:latin typeface="Arial" panose="020B0604020202020204" pitchFamily="34" charset="0"/>
                <a:cs typeface="Arial" panose="020B0604020202020204" pitchFamily="34" charset="0"/>
              </a:rPr>
              <a:t>Ecosystems, </a:t>
            </a:r>
            <a:r>
              <a:rPr lang="en-US" sz="2100" dirty="0">
                <a:solidFill>
                  <a:srgbClr val="655348"/>
                </a:solidFill>
                <a:latin typeface="Arial" panose="020B0604020202020204" pitchFamily="34" charset="0"/>
                <a:cs typeface="Arial" panose="020B0604020202020204" pitchFamily="34" charset="0"/>
              </a:rPr>
              <a:t>where water is the primary factor controlling the environment and plant and animal life.</a:t>
            </a:r>
          </a:p>
          <a:p>
            <a:pPr>
              <a:lnSpc>
                <a:spcPct val="100000"/>
              </a:lnSpc>
              <a:spcBef>
                <a:spcPts val="0"/>
              </a:spcBef>
              <a:spcAft>
                <a:spcPts val="1000"/>
              </a:spcAft>
            </a:pPr>
            <a:r>
              <a:rPr lang="en-US" sz="2100" dirty="0">
                <a:solidFill>
                  <a:srgbClr val="655348"/>
                </a:solidFill>
                <a:latin typeface="Arial" panose="020B0604020202020204" pitchFamily="34" charset="0"/>
                <a:cs typeface="Arial" panose="020B0604020202020204" pitchFamily="34" charset="0"/>
              </a:rPr>
              <a:t>Currently cover ~6% of the Earth’s land surface.</a:t>
            </a:r>
          </a:p>
          <a:p>
            <a:pPr>
              <a:lnSpc>
                <a:spcPct val="120000"/>
              </a:lnSpc>
              <a:spcBef>
                <a:spcPts val="0"/>
              </a:spcBef>
              <a:spcAft>
                <a:spcPts val="1000"/>
              </a:spcAft>
            </a:pPr>
            <a:r>
              <a:rPr lang="en-US" sz="2100" dirty="0">
                <a:solidFill>
                  <a:srgbClr val="655348"/>
                </a:solidFill>
                <a:latin typeface="Arial" panose="020B0604020202020204" pitchFamily="34" charset="0"/>
                <a:cs typeface="Arial" panose="020B0604020202020204" pitchFamily="34" charset="0"/>
              </a:rPr>
              <a:t>May </a:t>
            </a:r>
            <a:r>
              <a:rPr lang="en-CH" sz="2100" dirty="0">
                <a:solidFill>
                  <a:srgbClr val="655348"/>
                </a:solidFill>
                <a:latin typeface="Arial" panose="020B0604020202020204" pitchFamily="34" charset="0"/>
                <a:cs typeface="Arial" panose="020B0604020202020204" pitchFamily="34" charset="0"/>
              </a:rPr>
              <a:t>be saltwater or freshwater, </a:t>
            </a:r>
            <a:r>
              <a:rPr lang="en-GB" sz="2100" dirty="0">
                <a:solidFill>
                  <a:srgbClr val="655348"/>
                </a:solidFill>
                <a:latin typeface="Arial" panose="020B0604020202020204" pitchFamily="34" charset="0"/>
                <a:cs typeface="Arial" panose="020B0604020202020204" pitchFamily="34" charset="0"/>
              </a:rPr>
              <a:t>i</a:t>
            </a:r>
            <a:r>
              <a:rPr lang="en-CH" sz="2100" dirty="0">
                <a:solidFill>
                  <a:srgbClr val="655348"/>
                </a:solidFill>
                <a:latin typeface="Arial" panose="020B0604020202020204" pitchFamily="34" charset="0"/>
                <a:cs typeface="Arial" panose="020B0604020202020204" pitchFamily="34" charset="0"/>
              </a:rPr>
              <a:t>nland</a:t>
            </a:r>
            <a:r>
              <a:rPr lang="fr-CH" sz="2100" dirty="0">
                <a:solidFill>
                  <a:srgbClr val="655348"/>
                </a:solidFill>
                <a:latin typeface="Arial" panose="020B0604020202020204" pitchFamily="34" charset="0"/>
                <a:cs typeface="Arial" panose="020B0604020202020204" pitchFamily="34" charset="0"/>
              </a:rPr>
              <a:t> </a:t>
            </a:r>
            <a:r>
              <a:rPr lang="en-CH" sz="2100" dirty="0">
                <a:solidFill>
                  <a:srgbClr val="655348"/>
                </a:solidFill>
                <a:latin typeface="Arial" panose="020B0604020202020204" pitchFamily="34" charset="0"/>
                <a:cs typeface="Arial" panose="020B0604020202020204" pitchFamily="34" charset="0"/>
              </a:rPr>
              <a:t>or coastal, natural or </a:t>
            </a:r>
            <a:r>
              <a:rPr lang="en-GB" sz="2100" dirty="0">
                <a:solidFill>
                  <a:srgbClr val="655348"/>
                </a:solidFill>
                <a:latin typeface="Arial" panose="020B0604020202020204" pitchFamily="34" charset="0"/>
                <a:cs typeface="Arial" panose="020B0604020202020204" pitchFamily="34" charset="0"/>
              </a:rPr>
              <a:t>human-made, permanent or temporary, static or flowing.</a:t>
            </a:r>
            <a:endParaRPr lang="en-CH" sz="2100" dirty="0">
              <a:solidFill>
                <a:srgbClr val="655348"/>
              </a:solidFill>
              <a:latin typeface="Arial" panose="020B0604020202020204" pitchFamily="34" charset="0"/>
              <a:cs typeface="Arial" panose="020B0604020202020204" pitchFamily="34" charset="0"/>
            </a:endParaRPr>
          </a:p>
          <a:p>
            <a:pPr lvl="1"/>
            <a:r>
              <a:rPr lang="en-CH" sz="1900" b="1" dirty="0">
                <a:solidFill>
                  <a:srgbClr val="655348"/>
                </a:solidFill>
                <a:latin typeface="Arial" panose="020B0604020202020204" pitchFamily="34" charset="0"/>
                <a:cs typeface="Arial" panose="020B0604020202020204" pitchFamily="34" charset="0"/>
              </a:rPr>
              <a:t>Freshwater wetlands</a:t>
            </a:r>
            <a:r>
              <a:rPr lang="en-CH" sz="1900" dirty="0">
                <a:solidFill>
                  <a:srgbClr val="655348"/>
                </a:solidFill>
                <a:latin typeface="Arial" panose="020B0604020202020204" pitchFamily="34" charset="0"/>
                <a:cs typeface="Arial" panose="020B0604020202020204" pitchFamily="34" charset="0"/>
              </a:rPr>
              <a:t>: rivers, lakes, pools, flood</a:t>
            </a:r>
            <a:r>
              <a:rPr lang="en-US" sz="1900" dirty="0">
                <a:solidFill>
                  <a:srgbClr val="655348"/>
                </a:solidFill>
                <a:latin typeface="Arial" panose="020B0604020202020204" pitchFamily="34" charset="0"/>
                <a:cs typeface="Arial" panose="020B0604020202020204" pitchFamily="34" charset="0"/>
              </a:rPr>
              <a:t> </a:t>
            </a:r>
            <a:r>
              <a:rPr lang="en-CH" sz="1900" dirty="0">
                <a:solidFill>
                  <a:srgbClr val="655348"/>
                </a:solidFill>
                <a:latin typeface="Arial" panose="020B0604020202020204" pitchFamily="34" charset="0"/>
                <a:cs typeface="Arial" panose="020B0604020202020204" pitchFamily="34" charset="0"/>
              </a:rPr>
              <a:t>plains, peatlands, marshes, swamps</a:t>
            </a:r>
          </a:p>
          <a:p>
            <a:pPr lvl="1">
              <a:lnSpc>
                <a:spcPct val="120000"/>
              </a:lnSpc>
            </a:pPr>
            <a:r>
              <a:rPr lang="en-US" sz="1900" b="1" dirty="0">
                <a:solidFill>
                  <a:srgbClr val="655348"/>
                </a:solidFill>
                <a:latin typeface="Arial" panose="020B0604020202020204" pitchFamily="34" charset="0"/>
                <a:cs typeface="Arial" panose="020B0604020202020204" pitchFamily="34" charset="0"/>
              </a:rPr>
              <a:t>Saltwater wetlands</a:t>
            </a:r>
            <a:r>
              <a:rPr lang="en-US" sz="1900" dirty="0">
                <a:solidFill>
                  <a:srgbClr val="655348"/>
                </a:solidFill>
                <a:latin typeface="Arial" panose="020B0604020202020204" pitchFamily="34" charset="0"/>
                <a:cs typeface="Arial" panose="020B0604020202020204" pitchFamily="34" charset="0"/>
              </a:rPr>
              <a:t>: estuaries, mudflats, saltwater marshes, mangroves, lagoons, coral reefs, shellfish reefs</a:t>
            </a:r>
          </a:p>
          <a:p>
            <a:pPr lvl="1"/>
            <a:r>
              <a:rPr lang="en-US" sz="1900" b="1" dirty="0">
                <a:solidFill>
                  <a:srgbClr val="655348"/>
                </a:solidFill>
                <a:latin typeface="Arial" panose="020B0604020202020204" pitchFamily="34" charset="0"/>
                <a:cs typeface="Arial" panose="020B0604020202020204" pitchFamily="34" charset="0"/>
              </a:rPr>
              <a:t>Human-made wetlands</a:t>
            </a:r>
            <a:r>
              <a:rPr lang="en-US" sz="1900" dirty="0">
                <a:solidFill>
                  <a:srgbClr val="655348"/>
                </a:solidFill>
                <a:latin typeface="Arial" panose="020B0604020202020204" pitchFamily="34" charset="0"/>
                <a:cs typeface="Arial" panose="020B0604020202020204" pitchFamily="34" charset="0"/>
              </a:rPr>
              <a:t>: fishponds, rice paddies, reservoirs, saltpans </a:t>
            </a:r>
          </a:p>
          <a:p>
            <a:pPr marL="0" indent="0">
              <a:lnSpc>
                <a:spcPct val="100000"/>
              </a:lnSpc>
              <a:spcBef>
                <a:spcPts val="0"/>
              </a:spcBef>
              <a:spcAft>
                <a:spcPts val="600"/>
              </a:spcAft>
              <a:buNone/>
            </a:pPr>
            <a:r>
              <a:rPr lang="en-CH" sz="1900" dirty="0">
                <a:solidFill>
                  <a:srgbClr val="655348"/>
                </a:solidFill>
                <a:latin typeface="Arial" panose="020B0604020202020204" pitchFamily="34" charset="0"/>
                <a:cs typeface="Arial" panose="020B0604020202020204" pitchFamily="34" charset="0"/>
              </a:rPr>
              <a:t> </a:t>
            </a:r>
            <a:endParaRPr lang="en-CH" sz="1900" dirty="0">
              <a:solidFill>
                <a:srgbClr val="655348"/>
              </a:solidFill>
            </a:endParaRPr>
          </a:p>
        </p:txBody>
      </p:sp>
      <p:sp>
        <p:nvSpPr>
          <p:cNvPr id="18" name="ZoneTexte 3">
            <a:extLst>
              <a:ext uri="{FF2B5EF4-FFF2-40B4-BE49-F238E27FC236}">
                <a16:creationId xmlns:a16="http://schemas.microsoft.com/office/drawing/2014/main" id="{9140F04C-0118-A040-8B16-99F1B49BA6A3}"/>
              </a:ext>
            </a:extLst>
          </p:cNvPr>
          <p:cNvSpPr txBox="1"/>
          <p:nvPr/>
        </p:nvSpPr>
        <p:spPr>
          <a:xfrm>
            <a:off x="1948544" y="6527672"/>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3" name="Title 1">
            <a:extLst>
              <a:ext uri="{FF2B5EF4-FFF2-40B4-BE49-F238E27FC236}">
                <a16:creationId xmlns:a16="http://schemas.microsoft.com/office/drawing/2014/main" id="{D6E89869-A2DE-E602-0F26-962DA2B31BAD}"/>
              </a:ext>
            </a:extLst>
          </p:cNvPr>
          <p:cNvSpPr>
            <a:spLocks noGrp="1"/>
          </p:cNvSpPr>
          <p:nvPr/>
        </p:nvSpPr>
        <p:spPr>
          <a:xfrm>
            <a:off x="876193" y="150407"/>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600" b="1" dirty="0">
                <a:solidFill>
                  <a:srgbClr val="FAF3EC"/>
                </a:solidFill>
                <a:latin typeface="Arial" panose="020B0604020202020204" pitchFamily="34" charset="0"/>
                <a:cs typeface="Arial" panose="020B0604020202020204" pitchFamily="34" charset="0"/>
              </a:rPr>
              <a:t>What are wetlands?</a:t>
            </a:r>
          </a:p>
        </p:txBody>
      </p:sp>
      <p:pic>
        <p:nvPicPr>
          <p:cNvPr id="4" name="Image 3" descr="Une image contenant clipart, dessin, illustration, conception&#10;&#10;Description générée automatiquement">
            <a:extLst>
              <a:ext uri="{FF2B5EF4-FFF2-40B4-BE49-F238E27FC236}">
                <a16:creationId xmlns:a16="http://schemas.microsoft.com/office/drawing/2014/main" id="{A272A580-692E-516D-15CF-C4E098F41202}"/>
              </a:ext>
            </a:extLst>
          </p:cNvPr>
          <p:cNvPicPr>
            <a:picLocks noChangeAspect="1"/>
          </p:cNvPicPr>
          <p:nvPr/>
        </p:nvPicPr>
        <p:blipFill>
          <a:blip r:embed="rId3">
            <a:alphaModFix amt="31000"/>
          </a:blip>
          <a:stretch>
            <a:fillRect/>
          </a:stretch>
        </p:blipFill>
        <p:spPr>
          <a:xfrm>
            <a:off x="10326404" y="5322626"/>
            <a:ext cx="1917169" cy="1569965"/>
          </a:xfrm>
          <a:prstGeom prst="rect">
            <a:avLst/>
          </a:prstGeom>
        </p:spPr>
      </p:pic>
    </p:spTree>
    <p:extLst>
      <p:ext uri="{BB962C8B-B14F-4D97-AF65-F5344CB8AC3E}">
        <p14:creationId xmlns:p14="http://schemas.microsoft.com/office/powerpoint/2010/main" val="265661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2629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Wetlands are essential for human life. </a:t>
            </a:r>
            <a:endParaRPr lang="en-US" sz="3600" b="1" dirty="0">
              <a:solidFill>
                <a:srgbClr val="FAF3EC"/>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838200" y="1658940"/>
            <a:ext cx="8512752" cy="41309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Our existence relies on water.</a:t>
            </a:r>
          </a:p>
          <a:p>
            <a:pPr>
              <a:lnSpc>
                <a:spcPct val="110000"/>
              </a:lnSpc>
              <a:spcBef>
                <a:spcPts val="0"/>
              </a:spcBef>
            </a:pPr>
            <a:endParaRPr lang="en-US" sz="21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Yet, freshwater is scarce. </a:t>
            </a:r>
          </a:p>
          <a:p>
            <a:pPr lvl="1">
              <a:lnSpc>
                <a:spcPct val="110000"/>
              </a:lnSpc>
              <a:spcBef>
                <a:spcPts val="0"/>
              </a:spcBef>
              <a:spcAft>
                <a:spcPts val="1200"/>
              </a:spcAft>
            </a:pPr>
            <a:r>
              <a:rPr lang="en-US" sz="2100" dirty="0">
                <a:solidFill>
                  <a:srgbClr val="655348"/>
                </a:solidFill>
                <a:latin typeface="Arial" panose="020B0604020202020204" pitchFamily="34" charset="0"/>
                <a:cs typeface="Arial" panose="020B0604020202020204" pitchFamily="34" charset="0"/>
              </a:rPr>
              <a:t>Only 2.5% of water on Earth is freshwater. </a:t>
            </a:r>
          </a:p>
          <a:p>
            <a:pPr lvl="1">
              <a:lnSpc>
                <a:spcPct val="110000"/>
              </a:lnSpc>
              <a:spcBef>
                <a:spcPts val="0"/>
              </a:spcBef>
            </a:pPr>
            <a:r>
              <a:rPr lang="en-US" sz="2100" dirty="0">
                <a:solidFill>
                  <a:srgbClr val="655348"/>
                </a:solidFill>
                <a:latin typeface="Arial" panose="020B0604020202020204" pitchFamily="34" charset="0"/>
                <a:cs typeface="Arial" panose="020B0604020202020204" pitchFamily="34" charset="0"/>
              </a:rPr>
              <a:t>&lt; 1% of Earth’s freshwater is accessible for direct human use.</a:t>
            </a:r>
          </a:p>
          <a:p>
            <a:pPr>
              <a:lnSpc>
                <a:spcPct val="110000"/>
              </a:lnSpc>
              <a:spcBef>
                <a:spcPts val="0"/>
              </a:spcBef>
            </a:pPr>
            <a:endParaRPr lang="en-US" sz="21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r>
              <a:rPr lang="en-US" sz="2100" dirty="0">
                <a:solidFill>
                  <a:srgbClr val="AD9B1E"/>
                </a:solidFill>
                <a:latin typeface="Arial" panose="020B0604020202020204" pitchFamily="34" charset="0"/>
                <a:cs typeface="Arial" panose="020B0604020202020204" pitchFamily="34" charset="0"/>
              </a:rPr>
              <a:t>Wetlands provide almost all our freshwater. </a:t>
            </a:r>
          </a:p>
          <a:p>
            <a:pPr lvl="1">
              <a:lnSpc>
                <a:spcPct val="110000"/>
              </a:lnSpc>
              <a:spcBef>
                <a:spcPts val="0"/>
              </a:spcBef>
              <a:spcAft>
                <a:spcPts val="1200"/>
              </a:spcAft>
            </a:pPr>
            <a:r>
              <a:rPr lang="en-US" sz="2100" dirty="0">
                <a:solidFill>
                  <a:srgbClr val="655348"/>
                </a:solidFill>
                <a:latin typeface="Arial" panose="020B0604020202020204" pitchFamily="34" charset="0"/>
                <a:cs typeface="Arial" panose="020B0604020202020204" pitchFamily="34" charset="0"/>
              </a:rPr>
              <a:t>Wetlands silt-rich soil and plants naturally filter </a:t>
            </a:r>
            <a:br>
              <a:rPr lang="en-US" sz="2100" dirty="0">
                <a:solidFill>
                  <a:srgbClr val="655348"/>
                </a:solidFill>
                <a:latin typeface="Arial" panose="020B0604020202020204" pitchFamily="34" charset="0"/>
                <a:cs typeface="Arial" panose="020B0604020202020204" pitchFamily="34" charset="0"/>
              </a:rPr>
            </a:br>
            <a:r>
              <a:rPr lang="en-US" sz="2100" dirty="0">
                <a:solidFill>
                  <a:srgbClr val="655348"/>
                </a:solidFill>
                <a:latin typeface="Arial" panose="020B0604020202020204" pitchFamily="34" charset="0"/>
                <a:cs typeface="Arial" panose="020B0604020202020204" pitchFamily="34" charset="0"/>
              </a:rPr>
              <a:t>and store water.</a:t>
            </a:r>
          </a:p>
          <a:p>
            <a:pPr lvl="1">
              <a:lnSpc>
                <a:spcPct val="110000"/>
              </a:lnSpc>
              <a:spcBef>
                <a:spcPts val="0"/>
              </a:spcBef>
            </a:pPr>
            <a:r>
              <a:rPr lang="en-US" sz="2100" dirty="0">
                <a:solidFill>
                  <a:srgbClr val="655348"/>
                </a:solidFill>
                <a:latin typeface="Arial" panose="020B0604020202020204" pitchFamily="34" charset="0"/>
                <a:cs typeface="Arial" panose="020B0604020202020204" pitchFamily="34" charset="0"/>
              </a:rPr>
              <a:t>Wetlands are known as the Earth’s kidneys.</a:t>
            </a:r>
          </a:p>
          <a:p>
            <a:pPr>
              <a:lnSpc>
                <a:spcPct val="110000"/>
              </a:lnSpc>
              <a:spcBef>
                <a:spcPts val="0"/>
              </a:spcBef>
            </a:pPr>
            <a:endParaRPr lang="en-US" sz="2100" dirty="0">
              <a:solidFill>
                <a:srgbClr val="655348"/>
              </a:solidFill>
            </a:endParaRPr>
          </a:p>
          <a:p>
            <a:pPr>
              <a:lnSpc>
                <a:spcPct val="110000"/>
              </a:lnSpc>
              <a:spcBef>
                <a:spcPts val="0"/>
              </a:spcBef>
            </a:pPr>
            <a:endParaRPr lang="en-US" sz="21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2100" dirty="0">
              <a:solidFill>
                <a:srgbClr val="655348"/>
              </a:solidFill>
              <a:latin typeface="Arial" panose="020B0604020202020204" pitchFamily="34" charset="0"/>
              <a:cs typeface="Arial" panose="020B0604020202020204" pitchFamily="34" charset="0"/>
            </a:endParaRPr>
          </a:p>
        </p:txBody>
      </p:sp>
      <p:pic>
        <p:nvPicPr>
          <p:cNvPr id="3" name="Image 2" descr="Une image contenant silhouette, art&#10;&#10;Description générée automatiquement">
            <a:extLst>
              <a:ext uri="{FF2B5EF4-FFF2-40B4-BE49-F238E27FC236}">
                <a16:creationId xmlns:a16="http://schemas.microsoft.com/office/drawing/2014/main" id="{B76DAFFC-0FBF-C587-D106-4A0AF92A1950}"/>
              </a:ext>
            </a:extLst>
          </p:cNvPr>
          <p:cNvPicPr>
            <a:picLocks noChangeAspect="1"/>
          </p:cNvPicPr>
          <p:nvPr/>
        </p:nvPicPr>
        <p:blipFill>
          <a:blip r:embed="rId3">
            <a:alphaModFix amt="30000"/>
          </a:blip>
          <a:stretch>
            <a:fillRect/>
          </a:stretch>
        </p:blipFill>
        <p:spPr>
          <a:xfrm>
            <a:off x="8611737" y="1909817"/>
            <a:ext cx="4827908" cy="4827908"/>
          </a:xfrm>
          <a:prstGeom prst="rect">
            <a:avLst/>
          </a:prstGeom>
        </p:spPr>
      </p:pic>
    </p:spTree>
    <p:extLst>
      <p:ext uri="{BB962C8B-B14F-4D97-AF65-F5344CB8AC3E}">
        <p14:creationId xmlns:p14="http://schemas.microsoft.com/office/powerpoint/2010/main" val="240171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2629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Wetlands are essential for human life. </a:t>
            </a:r>
            <a:endParaRPr lang="en-US" sz="3600" b="1" dirty="0">
              <a:solidFill>
                <a:srgbClr val="FAF3EC"/>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981075" y="1576666"/>
            <a:ext cx="10439400" cy="3417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spcBef>
                <a:spcPts val="0"/>
              </a:spcBef>
              <a:spcAft>
                <a:spcPts val="1200"/>
              </a:spcAft>
              <a:buFont typeface="Symbol" panose="05050102010706020507" pitchFamily="18" charset="2"/>
              <a:buChar char=""/>
            </a:pPr>
            <a:r>
              <a:rPr lang="en-US" sz="1900" dirty="0">
                <a:solidFill>
                  <a:srgbClr val="AD9B1E"/>
                </a:solidFill>
                <a:latin typeface="Arial" panose="020B0604020202020204" pitchFamily="34" charset="0"/>
                <a:cs typeface="Arial" panose="020B0604020202020204" pitchFamily="34" charset="0"/>
              </a:rPr>
              <a:t>Wetlands are central to food security.</a:t>
            </a:r>
          </a:p>
          <a:p>
            <a:pPr marL="342900" indent="-342900">
              <a:lnSpc>
                <a:spcPct val="110000"/>
              </a:lnSpc>
              <a:spcBef>
                <a:spcPts val="0"/>
              </a:spcBef>
              <a:spcAft>
                <a:spcPts val="1200"/>
              </a:spcAft>
              <a:buFont typeface="Symbol" panose="05050102010706020507" pitchFamily="18" charset="2"/>
              <a:buChar char=""/>
            </a:pPr>
            <a:r>
              <a:rPr lang="en-US" sz="1900" dirty="0">
                <a:solidFill>
                  <a:srgbClr val="AD9B1E"/>
                </a:solidFill>
                <a:latin typeface="Arial" panose="020B0604020202020204" pitchFamily="34" charset="0"/>
                <a:cs typeface="Arial" panose="020B0604020202020204" pitchFamily="34" charset="0"/>
              </a:rPr>
              <a:t>For thousands of years, people have established settlements near wetlands for access to fish, other food sources and freshwater for crops and livestock.</a:t>
            </a:r>
          </a:p>
          <a:p>
            <a:pPr marL="342900" indent="-342900">
              <a:lnSpc>
                <a:spcPct val="110000"/>
              </a:lnSpc>
              <a:spcBef>
                <a:spcPts val="0"/>
              </a:spcBef>
              <a:buFont typeface="Symbol" panose="05050102010706020507" pitchFamily="18" charset="2"/>
              <a:buChar char=""/>
            </a:pPr>
            <a:r>
              <a:rPr lang="en-US" sz="1900" dirty="0">
                <a:solidFill>
                  <a:srgbClr val="AD9B1E"/>
                </a:solidFill>
                <a:latin typeface="Arial" panose="020B0604020202020204" pitchFamily="34" charset="0"/>
                <a:ea typeface="Times New Roman" panose="02020603050405020304" pitchFamily="18" charset="0"/>
                <a:cs typeface="Arial" panose="020B0604020202020204" pitchFamily="34" charset="0"/>
              </a:rPr>
              <a:t>More than half of the world relies on wetland-grown produce for their staple diet.</a:t>
            </a:r>
          </a:p>
          <a:p>
            <a:pPr marL="800100" lvl="1"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&gt;1 billion people worldwide rely on fish from wetlands as their primary source of protein.</a:t>
            </a:r>
          </a:p>
          <a:p>
            <a:pPr marL="800100" lvl="1" indent="-342900">
              <a:lnSpc>
                <a:spcPct val="110000"/>
              </a:lnSpc>
              <a:spcBef>
                <a:spcPts val="0"/>
              </a:spcBef>
              <a:spcAft>
                <a:spcPts val="1200"/>
              </a:spcAft>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Rice paddies feed 3.5 billion people annually.</a:t>
            </a:r>
          </a:p>
          <a:p>
            <a:pPr marL="342900" indent="-342900">
              <a:lnSpc>
                <a:spcPct val="110000"/>
              </a:lnSpc>
              <a:spcBef>
                <a:spcPts val="0"/>
              </a:spcBef>
              <a:buFont typeface="Symbol" panose="05050102010706020507" pitchFamily="18" charset="2"/>
              <a:buChar char=""/>
            </a:pPr>
            <a:r>
              <a:rPr lang="en-US" sz="1900" dirty="0">
                <a:solidFill>
                  <a:srgbClr val="AD9B1E"/>
                </a:solidFill>
                <a:latin typeface="Arial" panose="020B0604020202020204" pitchFamily="34" charset="0"/>
                <a:cs typeface="Arial" panose="020B0604020202020204" pitchFamily="34" charset="0"/>
              </a:rPr>
              <a:t>Areas of extreme poverty throughout the world often rely on wetlands for food.</a:t>
            </a:r>
          </a:p>
          <a:p>
            <a:pPr marL="800100" lvl="1" indent="-342900">
              <a:lnSpc>
                <a:spcPct val="110000"/>
              </a:lnSpc>
              <a:spcBef>
                <a:spcPts val="0"/>
              </a:spcBef>
              <a:spcAft>
                <a:spcPts val="1200"/>
              </a:spcAft>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95% of inland fisheries’ catch occurred in developing countries, where it often plays a vital nutritional role.</a:t>
            </a:r>
          </a:p>
          <a:p>
            <a:pPr marL="342900" indent="-342900">
              <a:lnSpc>
                <a:spcPct val="110000"/>
              </a:lnSpc>
              <a:spcBef>
                <a:spcPts val="0"/>
              </a:spcBef>
              <a:buFont typeface="Symbol" panose="05050102010706020507" pitchFamily="18" charset="2"/>
              <a:buChar char=""/>
            </a:pPr>
            <a:r>
              <a:rPr lang="en-US" sz="1900" dirty="0">
                <a:solidFill>
                  <a:srgbClr val="AD9B1E"/>
                </a:solidFill>
                <a:latin typeface="Arial" panose="020B0604020202020204" pitchFamily="34" charset="0"/>
                <a:cs typeface="Arial" panose="020B0604020202020204" pitchFamily="34" charset="0"/>
              </a:rPr>
              <a:t>The world’s irrigated agriculture area has doubled in 50 years.</a:t>
            </a:r>
            <a:endParaRPr lang="en-US" sz="1600" dirty="0">
              <a:solidFill>
                <a:srgbClr val="AD9B1E"/>
              </a:solidFill>
              <a:latin typeface="Arial" panose="020B0604020202020204" pitchFamily="34" charset="0"/>
              <a:cs typeface="Arial" panose="020B0604020202020204" pitchFamily="34" charset="0"/>
            </a:endParaRPr>
          </a:p>
          <a:p>
            <a:pPr marL="800100" lvl="1" indent="-342900">
              <a:lnSpc>
                <a:spcPct val="110000"/>
              </a:lnSpc>
              <a:spcBef>
                <a:spcPts val="0"/>
              </a:spcBef>
              <a:buFont typeface="Symbol" panose="05050102010706020507" pitchFamily="18" charset="2"/>
              <a:buChar char=""/>
            </a:pPr>
            <a:r>
              <a:rPr lang="en-US" sz="1600" dirty="0">
                <a:solidFill>
                  <a:srgbClr val="655348"/>
                </a:solidFill>
                <a:latin typeface="Arial" panose="020B0604020202020204" pitchFamily="34" charset="0"/>
                <a:cs typeface="Arial" panose="020B0604020202020204" pitchFamily="34" charset="0"/>
              </a:rPr>
              <a:t>70% of water withdrawals from the world’s wetlands are for agriculture.</a:t>
            </a:r>
          </a:p>
          <a:p>
            <a:pPr marL="800100" lvl="1" indent="-342900">
              <a:lnSpc>
                <a:spcPct val="110000"/>
              </a:lnSpc>
              <a:spcBef>
                <a:spcPts val="0"/>
              </a:spcBef>
              <a:spcAft>
                <a:spcPts val="1200"/>
              </a:spcAft>
              <a:buFont typeface="Symbol" panose="05050102010706020507" pitchFamily="18" charset="2"/>
              <a:buChar char=""/>
            </a:pPr>
            <a:r>
              <a:rPr lang="en-US" sz="1600" dirty="0">
                <a:solidFill>
                  <a:srgbClr val="655348"/>
                </a:solidFill>
                <a:latin typeface="Arial" panose="020B0604020202020204" pitchFamily="34" charset="0"/>
                <a:ea typeface="Times New Roman" panose="02020603050405020304" pitchFamily="18" charset="0"/>
                <a:cs typeface="Arial" panose="020B0604020202020204" pitchFamily="34" charset="0"/>
              </a:rPr>
              <a:t>Irrigation is particularly important in regions where rainfall is limited or irregular.</a:t>
            </a:r>
            <a:endParaRPr lang="en-US" sz="1600" dirty="0">
              <a:solidFill>
                <a:srgbClr val="655348"/>
              </a:solidFill>
              <a:latin typeface="Arial" panose="020B0604020202020204" pitchFamily="34" charset="0"/>
              <a:cs typeface="Arial" panose="020B0604020202020204" pitchFamily="34" charset="0"/>
            </a:endParaRPr>
          </a:p>
          <a:p>
            <a:pPr marL="342900" indent="-342900">
              <a:lnSpc>
                <a:spcPct val="110000"/>
              </a:lnSpc>
              <a:spcBef>
                <a:spcPts val="0"/>
              </a:spcBef>
              <a:buFont typeface="Symbol" panose="05050102010706020507" pitchFamily="18" charset="2"/>
              <a:buChar char=""/>
            </a:pPr>
            <a:r>
              <a:rPr lang="en-US" sz="1900" dirty="0">
                <a:solidFill>
                  <a:srgbClr val="AD9B1E"/>
                </a:solidFill>
                <a:latin typeface="Arial" panose="020B0604020202020204" pitchFamily="34" charset="0"/>
                <a:cs typeface="Arial" panose="020B0604020202020204" pitchFamily="34" charset="0"/>
              </a:rPr>
              <a:t>Aquaculture is the fastest growing food production sector.</a:t>
            </a:r>
            <a:endParaRPr lang="en-US" sz="1500" dirty="0">
              <a:solidFill>
                <a:srgbClr val="655348"/>
              </a:solidFill>
              <a:latin typeface="Arial" panose="020B0604020202020204" pitchFamily="34" charset="0"/>
              <a:cs typeface="Arial" panose="020B0604020202020204" pitchFamily="34" charset="0"/>
            </a:endParaRPr>
          </a:p>
          <a:p>
            <a:pPr marL="342900" indent="-342900">
              <a:lnSpc>
                <a:spcPct val="110000"/>
              </a:lnSpc>
              <a:spcBef>
                <a:spcPts val="0"/>
              </a:spcBef>
              <a:buFont typeface="Symbol" panose="05050102010706020507" pitchFamily="18" charset="2"/>
              <a:buChar char=""/>
            </a:pPr>
            <a:endParaRPr lang="en-US" sz="2000"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Image 5" descr="Une image contenant mammifère, silhouette&#10;&#10;Description générée automatiquement">
            <a:extLst>
              <a:ext uri="{FF2B5EF4-FFF2-40B4-BE49-F238E27FC236}">
                <a16:creationId xmlns:a16="http://schemas.microsoft.com/office/drawing/2014/main" id="{3ED10EB3-849F-7075-725D-FF33BC4C887B}"/>
              </a:ext>
            </a:extLst>
          </p:cNvPr>
          <p:cNvPicPr>
            <a:picLocks noChangeAspect="1"/>
          </p:cNvPicPr>
          <p:nvPr/>
        </p:nvPicPr>
        <p:blipFill>
          <a:blip r:embed="rId3">
            <a:alphaModFix amt="30000"/>
          </a:blip>
          <a:stretch>
            <a:fillRect/>
          </a:stretch>
        </p:blipFill>
        <p:spPr>
          <a:xfrm>
            <a:off x="8715137" y="5308979"/>
            <a:ext cx="3512959" cy="1549021"/>
          </a:xfrm>
          <a:prstGeom prst="rect">
            <a:avLst/>
          </a:prstGeom>
        </p:spPr>
      </p:pic>
    </p:spTree>
    <p:extLst>
      <p:ext uri="{BB962C8B-B14F-4D97-AF65-F5344CB8AC3E}">
        <p14:creationId xmlns:p14="http://schemas.microsoft.com/office/powerpoint/2010/main" val="369207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2629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Healthy wetlands advance human health. </a:t>
            </a:r>
            <a:endParaRPr lang="en-US" sz="3600" b="1" dirty="0">
              <a:solidFill>
                <a:srgbClr val="FAF3EC"/>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358876" y="1607044"/>
            <a:ext cx="10859584" cy="51076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spcBef>
                <a:spcPts val="0"/>
              </a:spcBef>
            </a:pPr>
            <a:r>
              <a:rPr lang="en-US" sz="2100" dirty="0">
                <a:solidFill>
                  <a:srgbClr val="AD9B1E"/>
                </a:solidFill>
                <a:latin typeface="Arial" panose="020B0604020202020204" pitchFamily="34" charset="0"/>
                <a:cs typeface="Arial" panose="020B0604020202020204" pitchFamily="34" charset="0"/>
              </a:rPr>
              <a:t>Our health depends on well-functioning ecosystems — including wetlands.</a:t>
            </a:r>
          </a:p>
          <a:p>
            <a:pPr lvl="1">
              <a:lnSpc>
                <a:spcPct val="107000"/>
              </a:lnSpc>
              <a:spcBef>
                <a:spcPts val="0"/>
              </a:spcBef>
            </a:pPr>
            <a:endParaRPr lang="en-US" sz="2100" dirty="0">
              <a:solidFill>
                <a:srgbClr val="655348"/>
              </a:solidFill>
              <a:latin typeface="Arial" panose="020B0604020202020204" pitchFamily="34" charset="0"/>
              <a:cs typeface="Arial" panose="020B0604020202020204" pitchFamily="34" charset="0"/>
            </a:endParaRPr>
          </a:p>
          <a:p>
            <a:pPr lvl="1">
              <a:lnSpc>
                <a:spcPct val="107000"/>
              </a:lnSpc>
              <a:spcBef>
                <a:spcPts val="0"/>
              </a:spcBef>
              <a:spcAft>
                <a:spcPts val="1200"/>
              </a:spcAft>
            </a:pPr>
            <a:r>
              <a:rPr lang="en-US" sz="2100" dirty="0">
                <a:solidFill>
                  <a:srgbClr val="AD9B1E"/>
                </a:solidFill>
                <a:latin typeface="Arial" panose="020B0604020202020204" pitchFamily="34" charset="0"/>
                <a:cs typeface="Arial" panose="020B0604020202020204" pitchFamily="34" charset="0"/>
              </a:rPr>
              <a:t>According to the World Health Organization:</a:t>
            </a:r>
          </a:p>
          <a:p>
            <a:pPr lvl="2">
              <a:lnSpc>
                <a:spcPct val="107000"/>
              </a:lnSpc>
              <a:spcBef>
                <a:spcPts val="0"/>
              </a:spcBef>
              <a:spcAft>
                <a:spcPts val="1200"/>
              </a:spcAft>
            </a:pPr>
            <a:r>
              <a:rPr lang="en-US" sz="1900" dirty="0">
                <a:solidFill>
                  <a:srgbClr val="655348"/>
                </a:solidFill>
                <a:latin typeface="Arial" panose="020B0604020202020204" pitchFamily="34" charset="0"/>
                <a:cs typeface="Arial" panose="020B0604020202020204" pitchFamily="34" charset="0"/>
              </a:rPr>
              <a:t>One Health is an integrated, unifying approach that aims to sustainably balance and optimize the health of people, animals and ecosystems.</a:t>
            </a:r>
          </a:p>
          <a:p>
            <a:pPr lvl="2">
              <a:lnSpc>
                <a:spcPct val="107000"/>
              </a:lnSpc>
              <a:spcBef>
                <a:spcPts val="0"/>
              </a:spcBef>
              <a:spcAft>
                <a:spcPts val="1200"/>
              </a:spcAft>
            </a:pPr>
            <a:r>
              <a:rPr lang="en-US" sz="1900" dirty="0">
                <a:solidFill>
                  <a:srgbClr val="655348"/>
                </a:solidFill>
                <a:latin typeface="Arial" panose="020B0604020202020204" pitchFamily="34" charset="0"/>
                <a:cs typeface="Arial" panose="020B0604020202020204" pitchFamily="34" charset="0"/>
              </a:rPr>
              <a:t>It recognizes that the health of humans, domestic and wild animals, plants and the wider environment (including ecosystems) are closely linked and interdependent.</a:t>
            </a:r>
          </a:p>
          <a:p>
            <a:pPr lvl="2">
              <a:lnSpc>
                <a:spcPct val="107000"/>
              </a:lnSpc>
              <a:spcBef>
                <a:spcPts val="0"/>
              </a:spcBef>
            </a:pPr>
            <a:r>
              <a:rPr lang="en-US" sz="1900" dirty="0">
                <a:solidFill>
                  <a:srgbClr val="655348"/>
                </a:solidFill>
                <a:latin typeface="Arial" panose="020B0604020202020204" pitchFamily="34" charset="0"/>
                <a:cs typeface="Arial" panose="020B0604020202020204" pitchFamily="34" charset="0"/>
              </a:rPr>
              <a:t>By linking humans, animals and the environment, One Health can help to address </a:t>
            </a:r>
            <a:br>
              <a:rPr lang="en-US" sz="1900" dirty="0">
                <a:solidFill>
                  <a:srgbClr val="655348"/>
                </a:solidFill>
                <a:latin typeface="Arial" panose="020B0604020202020204" pitchFamily="34" charset="0"/>
                <a:cs typeface="Arial" panose="020B0604020202020204" pitchFamily="34" charset="0"/>
              </a:rPr>
            </a:br>
            <a:r>
              <a:rPr lang="en-US" sz="1900" dirty="0">
                <a:solidFill>
                  <a:srgbClr val="655348"/>
                </a:solidFill>
                <a:latin typeface="Arial" panose="020B0604020202020204" pitchFamily="34" charset="0"/>
                <a:cs typeface="Arial" panose="020B0604020202020204" pitchFamily="34" charset="0"/>
              </a:rPr>
              <a:t>the full spectrum of disease control – from prevention to detection, preparedness, response and management – and contribute to global health security.</a:t>
            </a:r>
          </a:p>
          <a:p>
            <a:pPr lvl="1">
              <a:lnSpc>
                <a:spcPct val="107000"/>
              </a:lnSpc>
              <a:spcBef>
                <a:spcPts val="0"/>
              </a:spcBef>
            </a:pPr>
            <a:endParaRPr lang="en-US" sz="1700"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 name="Image 1" descr="Une image contenant plante, arbre, noir et blanc&#10;&#10;Description générée automatiquement">
            <a:extLst>
              <a:ext uri="{FF2B5EF4-FFF2-40B4-BE49-F238E27FC236}">
                <a16:creationId xmlns:a16="http://schemas.microsoft.com/office/drawing/2014/main" id="{966C7D0F-A98C-0F3F-879F-D46297868B63}"/>
              </a:ext>
            </a:extLst>
          </p:cNvPr>
          <p:cNvPicPr>
            <a:picLocks noChangeAspect="1"/>
          </p:cNvPicPr>
          <p:nvPr/>
        </p:nvPicPr>
        <p:blipFill>
          <a:blip r:embed="rId3">
            <a:alphaModFix amt="30000"/>
          </a:blip>
          <a:stretch>
            <a:fillRect/>
          </a:stretch>
        </p:blipFill>
        <p:spPr>
          <a:xfrm>
            <a:off x="10122946" y="4446989"/>
            <a:ext cx="3044483" cy="2432527"/>
          </a:xfrm>
          <a:prstGeom prst="rect">
            <a:avLst/>
          </a:prstGeom>
        </p:spPr>
      </p:pic>
    </p:spTree>
    <p:extLst>
      <p:ext uri="{BB962C8B-B14F-4D97-AF65-F5344CB8AC3E}">
        <p14:creationId xmlns:p14="http://schemas.microsoft.com/office/powerpoint/2010/main" val="90697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2629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Healthy wetlands advance human health. </a:t>
            </a:r>
            <a:endParaRPr lang="en-US" sz="3600" b="1" dirty="0">
              <a:solidFill>
                <a:srgbClr val="FAF3EC"/>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382974" y="1607044"/>
            <a:ext cx="9154566" cy="3417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spcBef>
                <a:spcPts val="0"/>
              </a:spcBef>
            </a:pPr>
            <a:r>
              <a:rPr lang="en-US" sz="2100" dirty="0">
                <a:solidFill>
                  <a:srgbClr val="AD9B1E"/>
                </a:solidFill>
                <a:latin typeface="Arial" panose="020B0604020202020204" pitchFamily="34" charset="0"/>
                <a:cs typeface="Arial" panose="020B0604020202020204" pitchFamily="34" charset="0"/>
              </a:rPr>
              <a:t>Wetlands offer services that promote many determinants </a:t>
            </a:r>
            <a:br>
              <a:rPr lang="en-US" sz="2100" dirty="0">
                <a:solidFill>
                  <a:srgbClr val="AD9B1E"/>
                </a:solidFill>
                <a:latin typeface="Arial" panose="020B0604020202020204" pitchFamily="34" charset="0"/>
                <a:cs typeface="Arial" panose="020B0604020202020204" pitchFamily="34" charset="0"/>
              </a:rPr>
            </a:br>
            <a:r>
              <a:rPr lang="en-US" sz="2100" dirty="0">
                <a:solidFill>
                  <a:srgbClr val="AD9B1E"/>
                </a:solidFill>
                <a:latin typeface="Arial" panose="020B0604020202020204" pitchFamily="34" charset="0"/>
                <a:cs typeface="Arial" panose="020B0604020202020204" pitchFamily="34" charset="0"/>
              </a:rPr>
              <a:t>of good health.</a:t>
            </a:r>
          </a:p>
          <a:p>
            <a:pPr lvl="2">
              <a:lnSpc>
                <a:spcPct val="107000"/>
              </a:lnSpc>
              <a:spcBef>
                <a:spcPts val="0"/>
              </a:spcBef>
            </a:pPr>
            <a:r>
              <a:rPr lang="en-US" sz="1900" dirty="0">
                <a:solidFill>
                  <a:srgbClr val="655348"/>
                </a:solidFill>
                <a:latin typeface="Arial" panose="020B0604020202020204" pitchFamily="34" charset="0"/>
                <a:cs typeface="Arial" panose="020B0604020202020204" pitchFamily="34" charset="0"/>
              </a:rPr>
              <a:t>Clean water</a:t>
            </a:r>
          </a:p>
          <a:p>
            <a:pPr lvl="2">
              <a:lnSpc>
                <a:spcPct val="107000"/>
              </a:lnSpc>
              <a:spcBef>
                <a:spcPts val="0"/>
              </a:spcBef>
            </a:pPr>
            <a:r>
              <a:rPr lang="en-US" sz="1900" dirty="0">
                <a:solidFill>
                  <a:srgbClr val="655348"/>
                </a:solidFill>
                <a:latin typeface="Arial" panose="020B0604020202020204" pitchFamily="34" charset="0"/>
                <a:cs typeface="Arial" panose="020B0604020202020204" pitchFamily="34" charset="0"/>
              </a:rPr>
              <a:t>Food security and nutritional variety</a:t>
            </a:r>
          </a:p>
          <a:p>
            <a:pPr lvl="2">
              <a:lnSpc>
                <a:spcPct val="107000"/>
              </a:lnSpc>
              <a:spcBef>
                <a:spcPts val="0"/>
              </a:spcBef>
            </a:pPr>
            <a:r>
              <a:rPr lang="en-US" sz="1900" dirty="0">
                <a:solidFill>
                  <a:srgbClr val="655348"/>
                </a:solidFill>
                <a:latin typeface="Arial" panose="020B0604020202020204" pitchFamily="34" charset="0"/>
                <a:cs typeface="Arial" panose="020B0604020202020204" pitchFamily="34" charset="0"/>
              </a:rPr>
              <a:t>Clean air</a:t>
            </a:r>
          </a:p>
          <a:p>
            <a:pPr lvl="2">
              <a:lnSpc>
                <a:spcPct val="107000"/>
              </a:lnSpc>
              <a:spcBef>
                <a:spcPts val="0"/>
              </a:spcBef>
            </a:pPr>
            <a:r>
              <a:rPr lang="en-US" sz="1900" dirty="0">
                <a:solidFill>
                  <a:srgbClr val="655348"/>
                </a:solidFill>
                <a:latin typeface="Arial" panose="020B0604020202020204" pitchFamily="34" charset="0"/>
                <a:cs typeface="Arial" panose="020B0604020202020204" pitchFamily="34" charset="0"/>
              </a:rPr>
              <a:t>Medicines</a:t>
            </a:r>
          </a:p>
          <a:p>
            <a:pPr lvl="2">
              <a:lnSpc>
                <a:spcPct val="107000"/>
              </a:lnSpc>
              <a:spcBef>
                <a:spcPts val="0"/>
              </a:spcBef>
            </a:pPr>
            <a:r>
              <a:rPr lang="en-US" sz="1900" dirty="0">
                <a:solidFill>
                  <a:srgbClr val="655348"/>
                </a:solidFill>
                <a:latin typeface="Arial" panose="020B0604020202020204" pitchFamily="34" charset="0"/>
                <a:cs typeface="Arial" panose="020B0604020202020204" pitchFamily="34" charset="0"/>
              </a:rPr>
              <a:t>Climate stabilization</a:t>
            </a:r>
          </a:p>
          <a:p>
            <a:pPr lvl="2">
              <a:lnSpc>
                <a:spcPct val="107000"/>
              </a:lnSpc>
              <a:spcBef>
                <a:spcPts val="0"/>
              </a:spcBef>
            </a:pPr>
            <a:r>
              <a:rPr lang="en-US" sz="1900" dirty="0">
                <a:solidFill>
                  <a:srgbClr val="655348"/>
                </a:solidFill>
                <a:latin typeface="Arial" panose="020B0604020202020204" pitchFamily="34" charset="0"/>
                <a:cs typeface="Arial" panose="020B0604020202020204" pitchFamily="34" charset="0"/>
              </a:rPr>
              <a:t>Protection against extreme weather</a:t>
            </a:r>
          </a:p>
          <a:p>
            <a:pPr lvl="2">
              <a:lnSpc>
                <a:spcPct val="107000"/>
              </a:lnSpc>
              <a:spcBef>
                <a:spcPts val="0"/>
              </a:spcBef>
            </a:pPr>
            <a:endParaRPr lang="en-US" sz="1900" dirty="0">
              <a:solidFill>
                <a:srgbClr val="655348"/>
              </a:solidFill>
              <a:latin typeface="Arial" panose="020B0604020202020204" pitchFamily="34" charset="0"/>
              <a:cs typeface="Arial" panose="020B0604020202020204" pitchFamily="34" charset="0"/>
            </a:endParaRPr>
          </a:p>
          <a:p>
            <a:pPr lvl="1">
              <a:lnSpc>
                <a:spcPct val="107000"/>
              </a:lnSpc>
              <a:spcBef>
                <a:spcPts val="0"/>
              </a:spcBef>
            </a:pPr>
            <a:r>
              <a:rPr lang="en-US" sz="2100" dirty="0">
                <a:solidFill>
                  <a:srgbClr val="AD9B1E"/>
                </a:solidFill>
                <a:latin typeface="Arial" panose="020B0604020202020204" pitchFamily="34" charset="0"/>
                <a:cs typeface="Arial" panose="020B0604020202020204" pitchFamily="34" charset="0"/>
              </a:rPr>
              <a:t>Healthy wetlands are essential for our ecological health.</a:t>
            </a:r>
          </a:p>
          <a:p>
            <a:pPr lvl="2">
              <a:lnSpc>
                <a:spcPct val="110000"/>
              </a:lnSpc>
              <a:spcBef>
                <a:spcPts val="0"/>
              </a:spcBef>
              <a:spcAft>
                <a:spcPts val="1200"/>
              </a:spcAft>
            </a:pPr>
            <a:r>
              <a:rPr lang="en-US" sz="1900" dirty="0">
                <a:solidFill>
                  <a:srgbClr val="655348"/>
                </a:solidFill>
                <a:latin typeface="Arial" panose="020B0604020202020204" pitchFamily="34" charset="0"/>
                <a:cs typeface="Arial" panose="020B0604020202020204" pitchFamily="34" charset="0"/>
              </a:rPr>
              <a:t>Better managing the world’s wetlands can help provide clean drinking water, dramatically reducing ill health and infant mortality.</a:t>
            </a:r>
          </a:p>
          <a:p>
            <a:pPr lvl="3">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2.2 billion people are without safe drinking water.</a:t>
            </a:r>
          </a:p>
          <a:p>
            <a:pPr lvl="3">
              <a:lnSpc>
                <a:spcPct val="110000"/>
              </a:lnSpc>
              <a:spcBef>
                <a:spcPts val="0"/>
              </a:spcBef>
            </a:pPr>
            <a:r>
              <a:rPr lang="en-US" sz="1600" dirty="0">
                <a:solidFill>
                  <a:srgbClr val="655348"/>
                </a:solidFill>
                <a:latin typeface="Arial" panose="020B0604020202020204" pitchFamily="34" charset="0"/>
                <a:cs typeface="Arial" panose="020B0604020202020204" pitchFamily="34" charset="0"/>
              </a:rPr>
              <a:t>485,000 die each year.</a:t>
            </a:r>
          </a:p>
          <a:p>
            <a:pPr lvl="1">
              <a:lnSpc>
                <a:spcPct val="107000"/>
              </a:lnSpc>
              <a:spcBef>
                <a:spcPts val="0"/>
              </a:spcBef>
            </a:pPr>
            <a:endParaRPr lang="en-US" sz="1700"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Image 2" descr="Une image contenant silhouette, art&#10;&#10;Description générée automatiquement">
            <a:extLst>
              <a:ext uri="{FF2B5EF4-FFF2-40B4-BE49-F238E27FC236}">
                <a16:creationId xmlns:a16="http://schemas.microsoft.com/office/drawing/2014/main" id="{164DD7DF-AE27-E235-2F84-0CD345E4D644}"/>
              </a:ext>
            </a:extLst>
          </p:cNvPr>
          <p:cNvPicPr>
            <a:picLocks noChangeAspect="1"/>
          </p:cNvPicPr>
          <p:nvPr/>
        </p:nvPicPr>
        <p:blipFill>
          <a:blip r:embed="rId3">
            <a:alphaModFix amt="30000"/>
          </a:blip>
          <a:stretch>
            <a:fillRect/>
          </a:stretch>
        </p:blipFill>
        <p:spPr>
          <a:xfrm>
            <a:off x="9248064" y="3476205"/>
            <a:ext cx="2779326" cy="3549501"/>
          </a:xfrm>
          <a:prstGeom prst="rect">
            <a:avLst/>
          </a:prstGeom>
        </p:spPr>
      </p:pic>
    </p:spTree>
    <p:extLst>
      <p:ext uri="{BB962C8B-B14F-4D97-AF65-F5344CB8AC3E}">
        <p14:creationId xmlns:p14="http://schemas.microsoft.com/office/powerpoint/2010/main" val="291374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2629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AF3EC"/>
                </a:solidFill>
                <a:effectLst/>
                <a:latin typeface="Arial" panose="020B0604020202020204" pitchFamily="34" charset="0"/>
                <a:ea typeface="DINPro-Regular"/>
                <a:cs typeface="Arial" panose="020B0604020202020204" pitchFamily="34" charset="0"/>
              </a:rPr>
              <a:t>Healthy wetlands advance human health. </a:t>
            </a:r>
            <a:endParaRPr lang="en-US" sz="3600" b="1" dirty="0">
              <a:solidFill>
                <a:srgbClr val="FAF3EC"/>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342204" y="1682839"/>
            <a:ext cx="8760854" cy="3417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7000"/>
              </a:lnSpc>
              <a:spcBef>
                <a:spcPts val="0"/>
              </a:spcBef>
              <a:spcAft>
                <a:spcPts val="1200"/>
              </a:spcAft>
            </a:pPr>
            <a:r>
              <a:rPr lang="en-US" sz="2100" dirty="0">
                <a:solidFill>
                  <a:srgbClr val="AD9B1E"/>
                </a:solidFill>
                <a:effectLst/>
                <a:latin typeface="Arial" panose="020B0604020202020204" pitchFamily="34" charset="0"/>
                <a:cs typeface="Arial" panose="020B0604020202020204" pitchFamily="34" charset="0"/>
              </a:rPr>
              <a:t>Wetland landscapes positively impact mental wellbeing, research shows.</a:t>
            </a:r>
            <a:endParaRPr lang="en-US" sz="2100" dirty="0">
              <a:solidFill>
                <a:srgbClr val="AD9B1E"/>
              </a:solidFill>
              <a:latin typeface="Arial" panose="020B0604020202020204" pitchFamily="34" charset="0"/>
              <a:cs typeface="Arial" panose="020B0604020202020204" pitchFamily="34" charset="0"/>
            </a:endParaRPr>
          </a:p>
          <a:p>
            <a:pPr lvl="2">
              <a:lnSpc>
                <a:spcPct val="107000"/>
              </a:lnSpc>
              <a:spcBef>
                <a:spcPts val="0"/>
              </a:spcBef>
            </a:pPr>
            <a:r>
              <a:rPr lang="en-US" sz="2100" dirty="0">
                <a:solidFill>
                  <a:srgbClr val="655348"/>
                </a:solidFill>
                <a:latin typeface="Arial" panose="020B0604020202020204" pitchFamily="34" charset="0"/>
                <a:cs typeface="Arial" panose="020B0604020202020204" pitchFamily="34" charset="0"/>
              </a:rPr>
              <a:t>The connection to nature that wetlands provide promotes mindfulness and a sense of emotional balance, contributing to improved mental health.</a:t>
            </a:r>
          </a:p>
          <a:p>
            <a:pPr lvl="2">
              <a:lnSpc>
                <a:spcPct val="107000"/>
              </a:lnSpc>
              <a:spcBef>
                <a:spcPts val="0"/>
              </a:spcBef>
            </a:pPr>
            <a:endParaRPr lang="en-US" sz="2100" dirty="0">
              <a:solidFill>
                <a:srgbClr val="655348"/>
              </a:solidFill>
              <a:latin typeface="Arial" panose="020B0604020202020204" pitchFamily="34" charset="0"/>
              <a:cs typeface="Arial" panose="020B0604020202020204" pitchFamily="34" charset="0"/>
            </a:endParaRPr>
          </a:p>
          <a:p>
            <a:pPr lvl="1">
              <a:lnSpc>
                <a:spcPct val="107000"/>
              </a:lnSpc>
              <a:spcBef>
                <a:spcPts val="0"/>
              </a:spcBef>
            </a:pPr>
            <a:r>
              <a:rPr lang="en-US" sz="2100" dirty="0">
                <a:solidFill>
                  <a:srgbClr val="AD9B1E"/>
                </a:solidFill>
                <a:latin typeface="Arial" panose="020B0604020202020204" pitchFamily="34" charset="0"/>
                <a:cs typeface="Arial" panose="020B0604020202020204" pitchFamily="34" charset="0"/>
              </a:rPr>
              <a:t>Wetlands provide recreational opportunities, including fishing, water sport activities and swimming, allowing people to relax and manage stress.</a:t>
            </a:r>
          </a:p>
          <a:p>
            <a:pPr lvl="1">
              <a:lnSpc>
                <a:spcPct val="107000"/>
              </a:lnSpc>
              <a:spcBef>
                <a:spcPts val="0"/>
              </a:spcBef>
            </a:pPr>
            <a:endParaRPr lang="en-US" sz="2100"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Image 2" descr="Une image contenant art, illustration&#10;&#10;Description générée automatiquement">
            <a:extLst>
              <a:ext uri="{FF2B5EF4-FFF2-40B4-BE49-F238E27FC236}">
                <a16:creationId xmlns:a16="http://schemas.microsoft.com/office/drawing/2014/main" id="{8C389F6A-D509-EE62-236E-798598BDD099}"/>
              </a:ext>
            </a:extLst>
          </p:cNvPr>
          <p:cNvPicPr>
            <a:picLocks noChangeAspect="1"/>
          </p:cNvPicPr>
          <p:nvPr/>
        </p:nvPicPr>
        <p:blipFill>
          <a:blip r:embed="rId3">
            <a:alphaModFix amt="30000"/>
          </a:blip>
          <a:stretch>
            <a:fillRect/>
          </a:stretch>
        </p:blipFill>
        <p:spPr>
          <a:xfrm>
            <a:off x="8475260" y="3466449"/>
            <a:ext cx="3716740" cy="3754094"/>
          </a:xfrm>
          <a:prstGeom prst="rect">
            <a:avLst/>
          </a:prstGeom>
        </p:spPr>
      </p:pic>
      <p:pic>
        <p:nvPicPr>
          <p:cNvPr id="6" name="Image 5" descr="Une image contenant oiseau, silhouette, art&#10;&#10;Description générée automatiquement">
            <a:extLst>
              <a:ext uri="{FF2B5EF4-FFF2-40B4-BE49-F238E27FC236}">
                <a16:creationId xmlns:a16="http://schemas.microsoft.com/office/drawing/2014/main" id="{1BEC4DAF-476D-3C25-6B31-8819D34C4D8E}"/>
              </a:ext>
            </a:extLst>
          </p:cNvPr>
          <p:cNvPicPr>
            <a:picLocks noChangeAspect="1"/>
          </p:cNvPicPr>
          <p:nvPr/>
        </p:nvPicPr>
        <p:blipFill>
          <a:blip r:embed="rId4">
            <a:alphaModFix amt="30000"/>
          </a:blip>
          <a:stretch>
            <a:fillRect/>
          </a:stretch>
        </p:blipFill>
        <p:spPr>
          <a:xfrm>
            <a:off x="9717206" y="1682838"/>
            <a:ext cx="1141480" cy="1192439"/>
          </a:xfrm>
          <a:prstGeom prst="rect">
            <a:avLst/>
          </a:prstGeom>
        </p:spPr>
      </p:pic>
    </p:spTree>
    <p:extLst>
      <p:ext uri="{BB962C8B-B14F-4D97-AF65-F5344CB8AC3E}">
        <p14:creationId xmlns:p14="http://schemas.microsoft.com/office/powerpoint/2010/main" val="3199305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5B054F-8548-473B-9AE2-82DB7B4EFC5E}">
  <ds:schemaRefs>
    <ds:schemaRef ds:uri="http://schemas.microsoft.com/sharepoint/v3/contenttype/forms"/>
  </ds:schemaRefs>
</ds:datastoreItem>
</file>

<file path=customXml/itemProps2.xml><?xml version="1.0" encoding="utf-8"?>
<ds:datastoreItem xmlns:ds="http://schemas.openxmlformats.org/officeDocument/2006/customXml" ds:itemID="{2714DEC0-F9D9-4A49-8D4C-D0B1FA58B8DC}">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75035800-fbd9-4494-bf62-86cc10c5d50d"/>
    <ds:schemaRef ds:uri="682f1ccd-e5c5-43c9-b9d9-dd72e0a643d0"/>
    <ds:schemaRef ds:uri="http://www.w3.org/XML/1998/namespace"/>
  </ds:schemaRefs>
</ds:datastoreItem>
</file>

<file path=customXml/itemProps3.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5784</TotalTime>
  <Words>2264</Words>
  <Application>Microsoft Macintosh PowerPoint</Application>
  <PresentationFormat>Grand écran</PresentationFormat>
  <Paragraphs>194</Paragraphs>
  <Slides>18</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Lexend</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Damien Gallay</cp:lastModifiedBy>
  <cp:revision>94</cp:revision>
  <cp:lastPrinted>2021-11-25T14:43:02Z</cp:lastPrinted>
  <dcterms:created xsi:type="dcterms:W3CDTF">2021-11-23T15:20:39Z</dcterms:created>
  <dcterms:modified xsi:type="dcterms:W3CDTF">2023-11-30T09:15:12Z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