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61" r:id="rId4"/>
    <p:sldId id="262" r:id="rId5"/>
    <p:sldId id="257" r:id="rId6"/>
    <p:sldId id="269" r:id="rId7"/>
    <p:sldId id="271" r:id="rId8"/>
    <p:sldId id="260" r:id="rId9"/>
    <p:sldId id="258" r:id="rId10"/>
    <p:sldId id="268" r:id="rId11"/>
    <p:sldId id="264" r:id="rId12"/>
    <p:sldId id="263" r:id="rId13"/>
    <p:sldId id="265" r:id="rId14"/>
    <p:sldId id="266" r:id="rId15"/>
    <p:sldId id="267" r:id="rId16"/>
    <p:sldId id="259" r:id="rId17"/>
    <p:sldId id="272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BE7A0F99-BA0E-401A-B442-32B19517687F}">
          <p14:sldIdLst>
            <p14:sldId id="256"/>
            <p14:sldId id="273"/>
            <p14:sldId id="261"/>
            <p14:sldId id="262"/>
            <p14:sldId id="257"/>
            <p14:sldId id="269"/>
            <p14:sldId id="271"/>
            <p14:sldId id="260"/>
            <p14:sldId id="258"/>
            <p14:sldId id="268"/>
            <p14:sldId id="264"/>
            <p14:sldId id="263"/>
            <p14:sldId id="265"/>
            <p14:sldId id="266"/>
            <p14:sldId id="267"/>
            <p14:sldId id="259"/>
            <p14:sldId id="272"/>
          </p14:sldIdLst>
        </p14:section>
        <p14:section name="Sekcia bez názvu" id="{18541BA6-96B7-4517-AEF6-A6654B2F8FC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20FDF-B7C0-4682-8341-CB653FE76F71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04D27-6753-4D95-A4D9-0CD94A4C7FA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905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04D27-6753-4D95-A4D9-0CD94A4C7FAF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53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CCAF01-F132-F969-89EF-DFBE34B80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338E49-DAA4-036C-6C08-02D4BC7B4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7236F90-FF6B-0229-4C63-BBF42F5B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20B3FC5-92AA-ED01-C38D-DABF315A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ED4BCDE-7D47-807C-B250-BAAFD7E0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630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5C340-9ADF-5B8D-912C-D4747357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B3F31FF-D90A-9EA4-7E7A-9DD9A4B1BF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E536069-850C-6D8B-C81B-6ABB5D5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67AABA-E5F5-9985-CA62-44DDCC8DD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141F788-4DC4-51B8-A0B1-6B9A2F40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131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F538F3F-2CFD-F212-B9FB-764E3A40C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936333E-44D4-5FD8-4F8F-6766C5592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86896C7-4DC7-EEF5-B91A-8B9E829D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A45D87E-CCF9-6B29-FEC0-DF7679B41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7E4DDDA-92BF-37AD-8918-ED5208F7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229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EBE5B-D6E6-7416-87C0-03E95310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2B2AE3-9C01-F45B-E93B-6DB7C7BF3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30F8568-5BB4-28DA-AB2F-02CDD163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EC2DF67-1FA0-3234-B721-288CAD96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43DEC76-A34B-6932-693D-50016096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541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4D50A-BD9F-CD2E-C884-333B910E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D856A4-1CDD-8DB4-0A03-C5F69A88C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DA547D6-E7EA-878B-1DDB-7E410EB3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8259E29-FAA9-7BB3-1073-B6C9F37C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0B146E-C16B-C192-247A-E7B8D87F4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86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17EBC-5989-8729-5B31-7B8B55A7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3F1B6A5-F202-0BC3-5EA1-391BF96E7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7E0DAAD-6698-CF99-EDE4-7644F4CC0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ACC04F7-5A6B-4A95-B63A-D29669FE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6705365-8FC7-5F49-4527-90534FFD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31567C2-F09E-03D6-F674-1BD95903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247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059A8-DF3E-DDA8-D1A2-8A90ED75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5E5279-12D6-5774-072E-C22F952BF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8166E20-9BC4-5FD0-5A80-9D15B2A87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13B6FB-96F2-883E-C573-73D1E8EB6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BD546F4-6D89-8A96-30F6-7A1A93588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BA773C0-CB9F-460D-077F-5B204504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1D21851-DCEB-38EF-84ED-F4329A56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BD4C980-C448-5410-1D51-F1AAF5BA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266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8ECABB-EF18-29B9-FC69-159FC4F5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74A97F9-1C90-03D4-A774-AC5F59FE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0CE916C-D9EE-50C9-E0C1-3FBA43E3A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84ED9D2-25BB-0996-69A8-DD03C90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101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F22720D-7215-2449-FC87-ECA008AD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BC7F548-219A-14F3-5365-FA05DB82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1F987F3-296D-EAD1-295D-9A77B599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615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055C0-44CC-5A7A-6532-EE5DC0DC5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4CED19-37B1-EFFB-8A8A-42330C8D7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310898-DFF7-3D61-B0D0-25DD302B6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32BB95B-B381-63BB-70D1-B51F1B07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816A659-A7E5-C1F1-AC29-E662828B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E38131C-BC8D-91E3-B4BE-023C6CCE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114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0DA31-1B0C-DF41-91C7-412385FA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D2BBB5B-F29D-08B8-8690-8C4242322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BB79B3-9B38-99AC-A81A-0DF5B0C05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98945E1-E6FD-D2B1-FA99-479ADC2A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E542BDC-8E8B-04D8-C78F-EF483610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430DF0D-01AD-3C09-45D7-2C0EB749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670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72A76AE2-983E-7C76-FC6E-982D0500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A06D2E-39C1-EB1B-0AF3-CAB1F9338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A5D2A07-737C-D197-D189-30C3DFDED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7A8A2-8227-43C3-BDE8-7F0B8A43141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0561499-DC80-A543-1C64-08854E668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5B05FD9-BC54-EB27-3843-E4BE1E08B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11B4-B437-40C0-B96B-5305DF3569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115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ciany.sk/nestcards/show/383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7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033D9A-88D6-044C-9F13-E9C7743A5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rmAutofit/>
          </a:bodyPr>
          <a:lstStyle/>
          <a:p>
            <a:r>
              <a:rPr 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Bocian </a:t>
            </a:r>
            <a:r>
              <a:rPr lang="sk-SK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biely v  Tomášovciach</a:t>
            </a:r>
            <a:endParaRPr lang="sk-SK" sz="3600" b="1" dirty="0">
              <a:solidFill>
                <a:schemeClr val="tx1">
                  <a:lumMod val="85000"/>
                  <a:lumOff val="1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6713A8-F110-B2F2-0DF3-7F3539E8C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65125"/>
          </a:xfrm>
        </p:spPr>
        <p:txBody>
          <a:bodyPr anchor="t">
            <a:normAutofit/>
          </a:bodyPr>
          <a:lstStyle/>
          <a:p>
            <a:r>
              <a:rPr lang="sk-SK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</a:p>
          <a:p>
            <a:endParaRPr lang="sk-SK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ok 4" descr="Obrázok, na ktorom je vták, bocian, exteriér, vodný vták&#10;&#10;Automaticky generovaný popis">
            <a:extLst>
              <a:ext uri="{FF2B5EF4-FFF2-40B4-BE49-F238E27FC236}">
                <a16:creationId xmlns:a16="http://schemas.microsoft.com/office/drawing/2014/main" id="{ED3E8A89-AD48-9E66-F6F6-2D3D0A474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0" b="10894"/>
          <a:stretch/>
        </p:blipFill>
        <p:spPr>
          <a:xfrm>
            <a:off x="21" y="7937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4" name="AutoShape 2" descr="Fichier:Coat of arms of Tomášovce, Lučenec District.svg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4" y="2500891"/>
            <a:ext cx="1952854" cy="219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6"/>
            <a:ext cx="7492753" cy="685799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07" y="0"/>
            <a:ext cx="4521693" cy="329254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07" y="3444536"/>
            <a:ext cx="4521693" cy="3413464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77554" y="575699"/>
            <a:ext cx="6462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/>
              <a:t>Ich typickým zvukovým prejavom bolo klepotanie zobákmi</a:t>
            </a:r>
          </a:p>
        </p:txBody>
      </p:sp>
    </p:spTree>
    <p:extLst>
      <p:ext uri="{BB962C8B-B14F-4D97-AF65-F5344CB8AC3E}">
        <p14:creationId xmlns:p14="http://schemas.microsoft.com/office/powerpoint/2010/main" val="32640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exteriér, strom, nebo, oblak&#10;&#10;Automaticky generovaný popis">
            <a:extLst>
              <a:ext uri="{FF2B5EF4-FFF2-40B4-BE49-F238E27FC236}">
                <a16:creationId xmlns:a16="http://schemas.microsoft.com/office/drawing/2014/main" id="{F2861C78-9B64-54C2-DD67-49C1CCB57C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8" r="-2" b="3549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Obrázok 4" descr="Obrázok, na ktorom je exteriér, nebo, vták, oblak&#10;&#10;Automaticky generovaný popis">
            <a:extLst>
              <a:ext uri="{FF2B5EF4-FFF2-40B4-BE49-F238E27FC236}">
                <a16:creationId xmlns:a16="http://schemas.microsoft.com/office/drawing/2014/main" id="{69894ECE-8B4C-71FD-0A59-103A5040CD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Obrázok 2" descr="Obrázok, na ktorom je exteriér, nebo, vták, dužinatý&#10;&#10;Automaticky generovaný popis">
            <a:extLst>
              <a:ext uri="{FF2B5EF4-FFF2-40B4-BE49-F238E27FC236}">
                <a16:creationId xmlns:a16="http://schemas.microsoft.com/office/drawing/2014/main" id="{649417FB-359F-CA5E-D9FE-64980A83E1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Obrázok 6" descr="Obrázok, na ktorom je exteriér, tráva, nebo, oblak&#10;&#10;Automaticky generovaný popis">
            <a:extLst>
              <a:ext uri="{FF2B5EF4-FFF2-40B4-BE49-F238E27FC236}">
                <a16:creationId xmlns:a16="http://schemas.microsoft.com/office/drawing/2014/main" id="{D51F24D7-F59F-E363-375C-A3A454DD3B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r="-2" b="3431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" name="Zaoblený obdĺžnik 1"/>
          <p:cNvSpPr/>
          <p:nvPr/>
        </p:nvSpPr>
        <p:spPr>
          <a:xfrm>
            <a:off x="1358284" y="2752078"/>
            <a:ext cx="6036815" cy="14470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1358284" y="3085217"/>
            <a:ext cx="585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Bociany si zháňajú potravu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6407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nebo, oblak, lietadlo&#10;&#10;Automaticky generovaný popis">
            <a:extLst>
              <a:ext uri="{FF2B5EF4-FFF2-40B4-BE49-F238E27FC236}">
                <a16:creationId xmlns:a16="http://schemas.microsoft.com/office/drawing/2014/main" id="{B39AB63E-24A3-6DEA-D9F5-122B421944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Obrázok 4" descr="Obrázok, na ktorom je exteriér, nebo, oblak, vták&#10;&#10;Automaticky generovaný popis">
            <a:extLst>
              <a:ext uri="{FF2B5EF4-FFF2-40B4-BE49-F238E27FC236}">
                <a16:creationId xmlns:a16="http://schemas.microsoft.com/office/drawing/2014/main" id="{182AB6F9-2F15-D4DE-7993-6972A57A9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r="1" b="1"/>
          <a:stretch/>
        </p:blipFill>
        <p:spPr>
          <a:xfrm>
            <a:off x="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Obrázok 6" descr="Obrázok, na ktorom je vták, exteriér, vodný vták, nebo&#10;&#10;Automaticky generovaný popis">
            <a:extLst>
              <a:ext uri="{FF2B5EF4-FFF2-40B4-BE49-F238E27FC236}">
                <a16:creationId xmlns:a16="http://schemas.microsoft.com/office/drawing/2014/main" id="{DC0DB733-05F7-65DE-C9DC-2E891BA5AD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r="3" b="2010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4" name="Zaoblený obdĺžnik 3"/>
          <p:cNvSpPr/>
          <p:nvPr/>
        </p:nvSpPr>
        <p:spPr>
          <a:xfrm>
            <a:off x="693040" y="755236"/>
            <a:ext cx="3470587" cy="1189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693040" y="1026876"/>
            <a:ext cx="348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Samec odlietal z hniezda častejšie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5874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ok 6" descr="Obrázok, na ktorom je exteriér, nebo, vták, dužinatý&#10;&#10;Automaticky generovaný popis">
            <a:extLst>
              <a:ext uri="{FF2B5EF4-FFF2-40B4-BE49-F238E27FC236}">
                <a16:creationId xmlns:a16="http://schemas.microsoft.com/office/drawing/2014/main" id="{F262DEFC-CBB2-DDAA-7A41-FD7A45021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r="16034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Obrázok 4" descr="Obrázok, na ktorom je exteriér, nebo, oblak, sťahovanie vtákov&#10;&#10;Automaticky generovaný popis">
            <a:extLst>
              <a:ext uri="{FF2B5EF4-FFF2-40B4-BE49-F238E27FC236}">
                <a16:creationId xmlns:a16="http://schemas.microsoft.com/office/drawing/2014/main" id="{5DA14999-A34B-B752-91D2-5E94A0C2DC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r="6223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Obrázok 2" descr="Obrázok, na ktorom je exteriér, nebo, tráva, oblak&#10;&#10;Automaticky generovaný popis">
            <a:extLst>
              <a:ext uri="{FF2B5EF4-FFF2-40B4-BE49-F238E27FC236}">
                <a16:creationId xmlns:a16="http://schemas.microsoft.com/office/drawing/2014/main" id="{65A2A631-CE74-77A1-137D-50AE4137F4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ok 4" descr="Obrázok, na ktorom je tráva, exteriér, nebo, strom&#10;&#10;Automaticky generovaný popis">
            <a:extLst>
              <a:ext uri="{FF2B5EF4-FFF2-40B4-BE49-F238E27FC236}">
                <a16:creationId xmlns:a16="http://schemas.microsoft.com/office/drawing/2014/main" id="{30278C45-0EF8-1EEC-92A8-C5D236936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r="24491" b="1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3" name="Obrázok 2" descr="Obrázok, na ktorom je exteriér, pole, trávnaté oblasti, nebo&#10;&#10;Automaticky generovaný popis">
            <a:extLst>
              <a:ext uri="{FF2B5EF4-FFF2-40B4-BE49-F238E27FC236}">
                <a16:creationId xmlns:a16="http://schemas.microsoft.com/office/drawing/2014/main" id="{9C668A38-0781-4D8C-9213-7519224FBB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3" b="30102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7" name="Obrázok 6" descr="Obrázok, na ktorom je tráva, exteriér, nebo, pole&#10;&#10;Automaticky generovaný popis">
            <a:extLst>
              <a:ext uri="{FF2B5EF4-FFF2-40B4-BE49-F238E27FC236}">
                <a16:creationId xmlns:a16="http://schemas.microsoft.com/office/drawing/2014/main" id="{D1D92550-82EA-1E3C-AFA4-E932D171C6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r="3" b="27299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Obrázok 4" descr="Obrázok, na ktorom je vodný vták, vták, bocian, exteriér&#10;&#10;Automaticky generovaný popis">
            <a:extLst>
              <a:ext uri="{FF2B5EF4-FFF2-40B4-BE49-F238E27FC236}">
                <a16:creationId xmlns:a16="http://schemas.microsoft.com/office/drawing/2014/main" id="{E7C6B30A-EFA1-8B10-8A7C-75F6BB57E5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r="9004" b="2"/>
          <a:stretch/>
        </p:blipFill>
        <p:spPr>
          <a:xfrm>
            <a:off x="0" y="-51463"/>
            <a:ext cx="6282813" cy="683326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801979"/>
            <a:ext cx="0" cy="507492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 descr="Obrázok, na ktorom je vodný vták, vták, exteriér, nebo&#10;&#10;Automaticky generovaný popis">
            <a:extLst>
              <a:ext uri="{FF2B5EF4-FFF2-40B4-BE49-F238E27FC236}">
                <a16:creationId xmlns:a16="http://schemas.microsoft.com/office/drawing/2014/main" id="{DEE8B105-9A21-9193-EA07-6C80FDC66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r="26242" b="-2"/>
          <a:stretch/>
        </p:blipFill>
        <p:spPr>
          <a:xfrm rot="5400000">
            <a:off x="5698406" y="346130"/>
            <a:ext cx="6909462" cy="6114277"/>
          </a:xfrm>
          <a:prstGeom prst="rect">
            <a:avLst/>
          </a:prstGeom>
        </p:spPr>
      </p:pic>
      <p:sp>
        <p:nvSpPr>
          <p:cNvPr id="2" name="Zaoblený obdĺžnik 1"/>
          <p:cNvSpPr/>
          <p:nvPr/>
        </p:nvSpPr>
        <p:spPr>
          <a:xfrm>
            <a:off x="7048543" y="482910"/>
            <a:ext cx="4069009" cy="12926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7164539" y="482910"/>
            <a:ext cx="3977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Začiatkom mesiaca august začali opúšťať hniezdo a zdržiavali sa na komínoch okolitých </a:t>
            </a:r>
            <a:r>
              <a:rPr lang="sk-SK" b="1" dirty="0" smtClean="0"/>
              <a:t>domov.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7353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ok 2" descr="Obrázok, na ktorom je exteriér, vták, nebo, zobák&#10;&#10;Automaticky generovaný popis">
            <a:extLst>
              <a:ext uri="{FF2B5EF4-FFF2-40B4-BE49-F238E27FC236}">
                <a16:creationId xmlns:a16="http://schemas.microsoft.com/office/drawing/2014/main" id="{25A6E2C7-CB35-F94D-C100-60776C6B9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5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Obrázok 6" descr="Obrázok, na ktorom je vodný vták, vták, bocian, exteriér&#10;&#10;Automaticky generovaný popis">
            <a:extLst>
              <a:ext uri="{FF2B5EF4-FFF2-40B4-BE49-F238E27FC236}">
                <a16:creationId xmlns:a16="http://schemas.microsoft.com/office/drawing/2014/main" id="{32A87037-E10A-356D-CB28-686E859D0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Zaoblený obdĺžnik 1"/>
          <p:cNvSpPr/>
          <p:nvPr/>
        </p:nvSpPr>
        <p:spPr>
          <a:xfrm>
            <a:off x="4918230" y="479395"/>
            <a:ext cx="2965142" cy="12339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998128" y="727969"/>
            <a:ext cx="3222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 </a:t>
            </a:r>
            <a:r>
              <a:rPr lang="sk-SK" b="1" dirty="0" smtClean="0"/>
              <a:t>Na konci augusta odleteli preč.</a:t>
            </a:r>
          </a:p>
          <a:p>
            <a:r>
              <a:rPr lang="sk-SK" b="1" dirty="0" smtClean="0"/>
              <a:t> 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4745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864309" y="4323425"/>
            <a:ext cx="7759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/>
              <a:t>ZŠ </a:t>
            </a:r>
            <a:r>
              <a:rPr lang="sk-SK" sz="3200" dirty="0"/>
              <a:t>M.R. Štefánika, Haličská cesta 1191/8, Lučenec</a:t>
            </a:r>
          </a:p>
        </p:txBody>
      </p:sp>
      <p:sp>
        <p:nvSpPr>
          <p:cNvPr id="3" name="Obdĺžnik 2"/>
          <p:cNvSpPr/>
          <p:nvPr/>
        </p:nvSpPr>
        <p:spPr>
          <a:xfrm>
            <a:off x="1012054" y="1069303"/>
            <a:ext cx="10875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5400" b="1" dirty="0"/>
              <a:t>Ďakujem za vašu pozornosť. 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805341" y="2773308"/>
            <a:ext cx="6818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/>
              <a:t>Adam </a:t>
            </a:r>
            <a:r>
              <a:rPr lang="sk-SK" sz="4400" dirty="0" err="1"/>
              <a:t>K</a:t>
            </a:r>
            <a:r>
              <a:rPr lang="sk-SK" sz="4400" dirty="0" err="1" smtClean="0"/>
              <a:t>anda</a:t>
            </a:r>
            <a:r>
              <a:rPr lang="sk-SK" sz="4400" dirty="0" smtClean="0"/>
              <a:t> 8.A.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17172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aoblený obdĺžnik 2"/>
          <p:cNvSpPr/>
          <p:nvPr/>
        </p:nvSpPr>
        <p:spPr>
          <a:xfrm>
            <a:off x="6782538" y="423350"/>
            <a:ext cx="4696289" cy="5921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757073"/>
              </p:ext>
            </p:extLst>
          </p:nvPr>
        </p:nvGraphicFramePr>
        <p:xfrm>
          <a:off x="7465000" y="2589106"/>
          <a:ext cx="2639560" cy="3514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869">
                  <a:extLst>
                    <a:ext uri="{9D8B030D-6E8A-4147-A177-3AD203B41FA5}">
                      <a16:colId xmlns:a16="http://schemas.microsoft.com/office/drawing/2014/main" val="3283527817"/>
                    </a:ext>
                  </a:extLst>
                </a:gridCol>
                <a:gridCol w="790911">
                  <a:extLst>
                    <a:ext uri="{9D8B030D-6E8A-4147-A177-3AD203B41FA5}">
                      <a16:colId xmlns:a16="http://schemas.microsoft.com/office/drawing/2014/main" val="4243037349"/>
                    </a:ext>
                  </a:extLst>
                </a:gridCol>
                <a:gridCol w="659890">
                  <a:extLst>
                    <a:ext uri="{9D8B030D-6E8A-4147-A177-3AD203B41FA5}">
                      <a16:colId xmlns:a16="http://schemas.microsoft.com/office/drawing/2014/main" val="1726873786"/>
                    </a:ext>
                  </a:extLst>
                </a:gridCol>
                <a:gridCol w="659890">
                  <a:extLst>
                    <a:ext uri="{9D8B030D-6E8A-4147-A177-3AD203B41FA5}">
                      <a16:colId xmlns:a16="http://schemas.microsoft.com/office/drawing/2014/main" val="3059108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Rok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Deň príletu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Počet mláďat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Pozorovateľ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1731480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2024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20. marec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3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Spodniak Roman, V. Kĺč, V. Kĺčová Kunštárová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3411935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2023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25. marec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3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Roman Spodniak , Dušan Kerestúr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3771025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dirty="0">
                          <a:effectLst/>
                        </a:rPr>
                        <a:t>2022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dirty="0">
                          <a:effectLst/>
                        </a:rPr>
                        <a:t>5. apríl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3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Vladimír Kĺč, Roman Spodniak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931268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2021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Mičuda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634391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2020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98573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2019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1723698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2018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Zupko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1064283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2017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Liska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1215031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2016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1. apríl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172786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2015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u="sng">
                          <a:effectLst/>
                          <a:hlinkClick r:id="rId3"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Neznámy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1666748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2014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1. apríl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>
                          <a:effectLst/>
                        </a:rPr>
                        <a:t>Nehniezdili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sk-SK" sz="75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Neznámy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19050" marB="19050" anchor="ctr"/>
                </a:tc>
                <a:extLst>
                  <a:ext uri="{0D108BD9-81ED-4DB2-BD59-A6C34878D82A}">
                    <a16:rowId xmlns:a16="http://schemas.microsoft.com/office/drawing/2014/main" val="202060497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65000" y="420762"/>
            <a:ext cx="2913609" cy="242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1" i="0" u="none" strike="noStrike" cap="none" normalizeH="0" baseline="0" dirty="0" smtClean="0">
                <a:ln>
                  <a:noFill/>
                </a:ln>
                <a:solidFill>
                  <a:srgbClr val="2569AD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Detail hniezda</a:t>
            </a:r>
            <a:endParaRPr kumimoji="0" lang="sk-SK" altLang="sk-SK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 č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slo: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sk-SK" altLang="sk-SK" sz="1050" b="1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3839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Lokalita: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sk-SK" altLang="sk-SK" sz="1050" b="1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</a:t>
            </a:r>
            <a:r>
              <a:rPr kumimoji="0" lang="sk-SK" altLang="sk-SK" sz="1050" b="1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áš</a:t>
            </a:r>
            <a:r>
              <a:rPr kumimoji="0" lang="sk-SK" altLang="sk-SK" sz="1050" b="1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ovce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Okres: Lučenec</a:t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Miestna časť: Železničn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ulica, pri železničnej stanici</a:t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Typ: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sk-SK" altLang="sk-SK" sz="1050" b="1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stĺpe elektrick</a:t>
            </a:r>
            <a:r>
              <a:rPr kumimoji="0" lang="sk-SK" altLang="sk-SK" sz="1050" b="1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kumimoji="0" lang="sk-SK" altLang="sk-SK" sz="1050" b="1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 vedenia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roku: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sk-SK" altLang="sk-SK" sz="1050" b="1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sk-SK" altLang="sk-SK" sz="1050" b="0" i="0" u="none" strike="noStrike" cap="none" normalizeH="0" baseline="0" dirty="0" smtClean="0">
                <a:ln>
                  <a:noFill/>
                </a:ln>
                <a:solidFill>
                  <a:srgbClr val="56565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cie:</a:t>
            </a:r>
            <a:endParaRPr kumimoji="0" lang="sk-SK" alt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9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ok 2" descr="Obrázok, na ktorom je vták, vodný vták, exteriér, nebo">
            <a:extLst>
              <a:ext uri="{FF2B5EF4-FFF2-40B4-BE49-F238E27FC236}">
                <a16:creationId xmlns:a16="http://schemas.microsoft.com/office/drawing/2014/main" id="{D4572F5C-C55A-9EE8-6D3B-FA42EF7CC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 b="15814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435006" y="547236"/>
            <a:ext cx="38440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/>
              <a:t>Vzhľad</a:t>
            </a:r>
          </a:p>
          <a:p>
            <a:r>
              <a:rPr lang="sk-SK" sz="2400" b="1" dirty="0" smtClean="0"/>
              <a:t>-Bocian </a:t>
            </a:r>
            <a:r>
              <a:rPr lang="sk-SK" sz="2400" b="1" dirty="0"/>
              <a:t>biely má prevažne biele perie, s čiernymi letkami na </a:t>
            </a:r>
            <a:r>
              <a:rPr lang="sk-SK" sz="2400" b="1" dirty="0" smtClean="0"/>
              <a:t>krídlach</a:t>
            </a:r>
            <a:endParaRPr lang="sk-SK" sz="2400" b="1" dirty="0"/>
          </a:p>
          <a:p>
            <a:r>
              <a:rPr lang="sk-SK" sz="2400" b="1" dirty="0" smtClean="0"/>
              <a:t>-Má </a:t>
            </a:r>
            <a:r>
              <a:rPr lang="sk-SK" sz="2400" b="1" dirty="0"/>
              <a:t>dlhé červené nohy a rovnako </a:t>
            </a:r>
            <a:r>
              <a:rPr lang="sk-SK" sz="2400" b="1" dirty="0" smtClean="0"/>
              <a:t>červený </a:t>
            </a:r>
            <a:r>
              <a:rPr lang="sk-SK" sz="2400" b="1" dirty="0"/>
              <a:t>dlhý </a:t>
            </a:r>
            <a:r>
              <a:rPr lang="sk-SK" sz="2400" b="1" dirty="0" smtClean="0"/>
              <a:t> zobák </a:t>
            </a:r>
            <a:endParaRPr lang="sk-SK" sz="2400" b="1" dirty="0"/>
          </a:p>
          <a:p>
            <a:r>
              <a:rPr lang="sk-SK" sz="2400" b="1" dirty="0" smtClean="0"/>
              <a:t>-Dorastá </a:t>
            </a:r>
            <a:r>
              <a:rPr lang="sk-SK" sz="2400" b="1" dirty="0"/>
              <a:t>do výšky 100 – 115 cm a rozpätie krídel dosahuje 155 – 215 </a:t>
            </a:r>
            <a:r>
              <a:rPr lang="sk-SK" sz="2400" b="1" dirty="0" smtClean="0"/>
              <a:t>cm</a:t>
            </a:r>
            <a:endParaRPr lang="sk-SK" sz="2400" b="1" dirty="0"/>
          </a:p>
          <a:p>
            <a:r>
              <a:rPr lang="sk-SK" sz="2400" b="1" dirty="0" smtClean="0"/>
              <a:t>-Samce </a:t>
            </a:r>
            <a:r>
              <a:rPr lang="sk-SK" sz="2400" b="1" dirty="0"/>
              <a:t>a samice sú si veľmi podobné, no samci sú často väčší</a:t>
            </a:r>
          </a:p>
        </p:txBody>
      </p:sp>
    </p:spTree>
    <p:extLst>
      <p:ext uri="{BB962C8B-B14F-4D97-AF65-F5344CB8AC3E}">
        <p14:creationId xmlns:p14="http://schemas.microsoft.com/office/powerpoint/2010/main" val="15101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ok 4" descr="Obrázok, na ktorom je vodný vták, vták, bocian, exteriér&#10;&#10;Automaticky generovaný popis">
            <a:extLst>
              <a:ext uri="{FF2B5EF4-FFF2-40B4-BE49-F238E27FC236}">
                <a16:creationId xmlns:a16="http://schemas.microsoft.com/office/drawing/2014/main" id="{D5517F64-1B8A-4B42-B8B9-2FF3B62E8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0" r="5841"/>
          <a:stretch/>
        </p:blipFill>
        <p:spPr>
          <a:xfrm>
            <a:off x="0" y="0"/>
            <a:ext cx="7370057" cy="6857990"/>
          </a:xfrm>
          <a:prstGeom prst="rect">
            <a:avLst/>
          </a:prstGeom>
        </p:spPr>
      </p:pic>
      <p:pic>
        <p:nvPicPr>
          <p:cNvPr id="3" name="Obrázok 2" descr="Obrázok, na ktorom je vodný vták, vták, bocian, zobák&#10;&#10;Automaticky generovaný popis">
            <a:extLst>
              <a:ext uri="{FF2B5EF4-FFF2-40B4-BE49-F238E27FC236}">
                <a16:creationId xmlns:a16="http://schemas.microsoft.com/office/drawing/2014/main" id="{064D4FC6-1B5F-ECF5-ADC6-F1D2C49218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Obrázok 6" descr="Obrázok, na ktorom je vták, vodný vták, bocian, exteriér&#10;&#10;Automaticky generovaný popis">
            <a:extLst>
              <a:ext uri="{FF2B5EF4-FFF2-40B4-BE49-F238E27FC236}">
                <a16:creationId xmlns:a16="http://schemas.microsoft.com/office/drawing/2014/main" id="{7411D80E-E355-9322-8B97-C744A41644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248575" y="106532"/>
            <a:ext cx="64185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Ž</a:t>
            </a:r>
            <a:r>
              <a:rPr lang="sk-SK" b="1" dirty="0" smtClean="0"/>
              <a:t>ivotné </a:t>
            </a:r>
            <a:r>
              <a:rPr lang="sk-SK" b="1" dirty="0"/>
              <a:t>prostredie</a:t>
            </a:r>
          </a:p>
          <a:p>
            <a:r>
              <a:rPr lang="sk-SK" b="1" dirty="0" smtClean="0"/>
              <a:t>-Bociany </a:t>
            </a:r>
            <a:r>
              <a:rPr lang="sk-SK" b="1" dirty="0"/>
              <a:t>preferujú otvorenú krajinu, najmä mokrade, lúky a polia, kde si </a:t>
            </a:r>
            <a:r>
              <a:rPr lang="sk-SK" b="1" dirty="0" smtClean="0"/>
              <a:t>hľadajú potravu</a:t>
            </a:r>
            <a:endParaRPr lang="sk-SK" b="1" dirty="0"/>
          </a:p>
          <a:p>
            <a:r>
              <a:rPr lang="sk-SK" b="1" dirty="0" smtClean="0"/>
              <a:t>-Často </a:t>
            </a:r>
            <a:r>
              <a:rPr lang="sk-SK" b="1" dirty="0"/>
              <a:t>hniezdia na </a:t>
            </a:r>
            <a:r>
              <a:rPr lang="sk-SK" b="1" dirty="0" smtClean="0"/>
              <a:t>stromoch, </a:t>
            </a:r>
            <a:r>
              <a:rPr lang="sk-SK" b="1" dirty="0"/>
              <a:t>stĺpoch, komínoch a strechách v blízkosti ľudských </a:t>
            </a:r>
            <a:r>
              <a:rPr lang="sk-SK" b="1" dirty="0" smtClean="0"/>
              <a:t>obydlí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8965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vodný vták, vták, exteriér, bocian&#10;&#10;Automaticky generovaný popis">
            <a:extLst>
              <a:ext uri="{FF2B5EF4-FFF2-40B4-BE49-F238E27FC236}">
                <a16:creationId xmlns:a16="http://schemas.microsoft.com/office/drawing/2014/main" id="{AC9DEC3E-01C5-643C-6F7D-C23F6183B0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 r="-3" b="1136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Obrázok 6" descr="Obrázok, na ktorom je vodný vták, vták, exteriér, bocian&#10;&#10;Automaticky generovaný popis">
            <a:extLst>
              <a:ext uri="{FF2B5EF4-FFF2-40B4-BE49-F238E27FC236}">
                <a16:creationId xmlns:a16="http://schemas.microsoft.com/office/drawing/2014/main" id="{D8170BBE-6771-542E-B0DA-7706C29B9D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r="1" b="6808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3" name="Obrázok 2" descr="Obrázok, na ktorom je vodný vták, vták, exteriér, bocian&#10;&#10;Automaticky generovaný popis">
            <a:extLst>
              <a:ext uri="{FF2B5EF4-FFF2-40B4-BE49-F238E27FC236}">
                <a16:creationId xmlns:a16="http://schemas.microsoft.com/office/drawing/2014/main" id="{AE0C58DB-8FF8-5912-7944-57C791B2AB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r="427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Obrázok 8" descr="Obrázok, na ktorom je vták, exteriér, vodný vták, bocian&#10;&#10;Automaticky generovaný popis">
            <a:extLst>
              <a:ext uri="{FF2B5EF4-FFF2-40B4-BE49-F238E27FC236}">
                <a16:creationId xmlns:a16="http://schemas.microsoft.com/office/drawing/2014/main" id="{7958B25F-7F26-C84C-9208-4DD03EBBD0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8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35" name="Rectangle 28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aoblený obdĺžnik 1"/>
          <p:cNvSpPr/>
          <p:nvPr/>
        </p:nvSpPr>
        <p:spPr>
          <a:xfrm>
            <a:off x="648070" y="2219417"/>
            <a:ext cx="3346882" cy="1218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1011631" y="2383616"/>
            <a:ext cx="323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 mesiaci vykukli z hniezda tri malé bociany</a:t>
            </a:r>
            <a:endParaRPr lang="sk-SK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9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51" y="3298556"/>
            <a:ext cx="4477305" cy="355944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01632" cy="685800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51" y="0"/>
            <a:ext cx="4539449" cy="31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0004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90" y="0"/>
            <a:ext cx="4077810" cy="288524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90" y="3073302"/>
            <a:ext cx="4077809" cy="378469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63984" y="568171"/>
            <a:ext cx="673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Za naším domom </a:t>
            </a:r>
            <a:r>
              <a:rPr lang="sk-SK" sz="2400" b="1" smtClean="0"/>
              <a:t>je </a:t>
            </a:r>
            <a:r>
              <a:rPr lang="sk-SK" sz="2400" b="1" smtClean="0"/>
              <a:t>lúka, </a:t>
            </a:r>
            <a:r>
              <a:rPr lang="sk-SK" sz="2400" b="1" dirty="0" smtClean="0"/>
              <a:t>na ktorú chodili loviť hlodavce a žaby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36972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ok 2" descr="Obrázok, na ktorom je vták, vodný vták, bocian, tráva&#10;&#10;Automaticky generovaný popis">
            <a:extLst>
              <a:ext uri="{FF2B5EF4-FFF2-40B4-BE49-F238E27FC236}">
                <a16:creationId xmlns:a16="http://schemas.microsoft.com/office/drawing/2014/main" id="{C1FD4BBF-BD38-AC92-6F74-D428DCB960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" b="37011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5" name="Obrázok 4" descr="Obrázok, na ktorom je vták, vodný vták, exteriér, tráva&#10;&#10;Automaticky generovaný popis">
            <a:extLst>
              <a:ext uri="{FF2B5EF4-FFF2-40B4-BE49-F238E27FC236}">
                <a16:creationId xmlns:a16="http://schemas.microsoft.com/office/drawing/2014/main" id="{117B0CA5-F013-4168-0611-46A4F5953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r="25646" b="5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7" name="Obrázok 6" descr="Obrázok, na ktorom je vták, vodný vták, exteriér, tráva&#10;&#10;Automaticky generovaný popis">
            <a:extLst>
              <a:ext uri="{FF2B5EF4-FFF2-40B4-BE49-F238E27FC236}">
                <a16:creationId xmlns:a16="http://schemas.microsoft.com/office/drawing/2014/main" id="{75237779-31A6-C070-A378-67DBE51DD7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r="13147" b="-3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15" name="Obrázok 14" descr="Obrázok, na ktorom je vták, exteriér, tráva, vodný vták&#10;&#10;Automaticky generovaný popis">
            <a:extLst>
              <a:ext uri="{FF2B5EF4-FFF2-40B4-BE49-F238E27FC236}">
                <a16:creationId xmlns:a16="http://schemas.microsoft.com/office/drawing/2014/main" id="{14F27D40-AC69-DBFD-BA4E-61F0C2F418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2223"/>
          <a:stretch/>
        </p:blipFill>
        <p:spPr>
          <a:xfrm>
            <a:off x="4901523" y="555217"/>
            <a:ext cx="6786873" cy="5745588"/>
          </a:xfrm>
          <a:prstGeom prst="rect">
            <a:avLst/>
          </a:prstGeom>
        </p:spPr>
      </p:pic>
      <p:sp>
        <p:nvSpPr>
          <p:cNvPr id="6" name="Zaoblený obdĺžnik 5"/>
          <p:cNvSpPr/>
          <p:nvPr/>
        </p:nvSpPr>
        <p:spPr>
          <a:xfrm>
            <a:off x="5805996" y="3364638"/>
            <a:ext cx="4518734" cy="2361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6072326" y="3532415"/>
            <a:ext cx="41725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/>
              <a:t>Strava</a:t>
            </a:r>
          </a:p>
          <a:p>
            <a:r>
              <a:rPr lang="sk-SK" b="1" dirty="0"/>
              <a:t>Bociany </a:t>
            </a:r>
            <a:r>
              <a:rPr lang="sk-SK" b="1" dirty="0" smtClean="0"/>
              <a:t>sa </a:t>
            </a:r>
            <a:r>
              <a:rPr lang="sk-SK" b="1" dirty="0"/>
              <a:t>živia najmä živočíšnou </a:t>
            </a:r>
            <a:r>
              <a:rPr lang="sk-SK" b="1" dirty="0" smtClean="0"/>
              <a:t>potravou.</a:t>
            </a:r>
            <a:endParaRPr lang="sk-SK" b="1" dirty="0"/>
          </a:p>
          <a:p>
            <a:r>
              <a:rPr lang="sk-SK" b="1" dirty="0"/>
              <a:t>Ich potrava zahŕňa malé </a:t>
            </a:r>
            <a:r>
              <a:rPr lang="sk-SK" b="1" dirty="0" smtClean="0"/>
              <a:t>hlodavce, ryby, žaby, </a:t>
            </a:r>
            <a:r>
              <a:rPr lang="sk-SK" b="1" dirty="0"/>
              <a:t>plazy </a:t>
            </a:r>
            <a:r>
              <a:rPr lang="sk-SK" b="1" dirty="0" smtClean="0"/>
              <a:t>hmyz </a:t>
            </a:r>
            <a:r>
              <a:rPr lang="sk-SK" b="1" dirty="0"/>
              <a:t>a červy.</a:t>
            </a:r>
          </a:p>
          <a:p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08052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ok 2" descr="Obrázok, na ktorom je vodný vták, vták, bocian, exteriér&#10;&#10;Automaticky generovaný popis">
            <a:extLst>
              <a:ext uri="{FF2B5EF4-FFF2-40B4-BE49-F238E27FC236}">
                <a16:creationId xmlns:a16="http://schemas.microsoft.com/office/drawing/2014/main" id="{84546BBE-03F8-26C9-56B6-D28C0D243F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r="3423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9" name="Obrázok 8" descr="Obrázok, na ktorom je vták, exteriér, vodný vták, nebo&#10;&#10;Automaticky generovaný popis">
            <a:extLst>
              <a:ext uri="{FF2B5EF4-FFF2-40B4-BE49-F238E27FC236}">
                <a16:creationId xmlns:a16="http://schemas.microsoft.com/office/drawing/2014/main" id="{787D07A3-A0AF-E905-24C1-ED0B4C3FBC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4" r="1" b="6809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7" name="Obrázok 6" descr="Obrázok, na ktorom je vodný vták, exteriér, vták, nebo&#10;&#10;Automaticky generovaný popis">
            <a:extLst>
              <a:ext uri="{FF2B5EF4-FFF2-40B4-BE49-F238E27FC236}">
                <a16:creationId xmlns:a16="http://schemas.microsoft.com/office/drawing/2014/main" id="{4AE31E67-91A0-D55C-8FF4-B68DF7E8FE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1" r="1" b="20749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5" name="Obrázok 4" descr="Obrázok, na ktorom je vodný vták, vták, bocian, exteriér&#10;&#10;Automaticky generovaný popis">
            <a:extLst>
              <a:ext uri="{FF2B5EF4-FFF2-40B4-BE49-F238E27FC236}">
                <a16:creationId xmlns:a16="http://schemas.microsoft.com/office/drawing/2014/main" id="{4C200A61-54EC-C7FC-8662-BF26AD4EF4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r="1" b="25472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319</Words>
  <Application>Microsoft Office PowerPoint</Application>
  <PresentationFormat>Širokouhlá</PresentationFormat>
  <Paragraphs>75</Paragraphs>
  <Slides>17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5" baseType="lpstr">
      <vt:lpstr>Algerian</vt:lpstr>
      <vt:lpstr>Aptos</vt:lpstr>
      <vt:lpstr>Aptos Display</vt:lpstr>
      <vt:lpstr>Arial</vt:lpstr>
      <vt:lpstr>Calibri</vt:lpstr>
      <vt:lpstr>Times New Roman</vt:lpstr>
      <vt:lpstr>Verdana</vt:lpstr>
      <vt:lpstr>Motív Office</vt:lpstr>
      <vt:lpstr>Bocian biely v  Tomášovciach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Bocian biely</dc:title>
  <dc:creator>hp</dc:creator>
  <cp:lastModifiedBy>skolamiso@gmail.com</cp:lastModifiedBy>
  <cp:revision>20</cp:revision>
  <dcterms:created xsi:type="dcterms:W3CDTF">2024-09-15T15:44:43Z</dcterms:created>
  <dcterms:modified xsi:type="dcterms:W3CDTF">2024-09-19T10:40:04Z</dcterms:modified>
</cp:coreProperties>
</file>