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9" r:id="rId9"/>
    <p:sldId id="264" r:id="rId10"/>
    <p:sldId id="265" r:id="rId11"/>
    <p:sldId id="261" r:id="rId12"/>
    <p:sldId id="266" r:id="rId13"/>
    <p:sldId id="267" r:id="rId14"/>
    <p:sldId id="271" r:id="rId15"/>
    <p:sldId id="268" r:id="rId16"/>
    <p:sldId id="270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/>
              <a:t>7. 11. 2013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ucnredlist.org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cukan@enviro.gov.sk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79512" y="620688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/>
              <a:t>Návrh nariadenia </a:t>
            </a:r>
            <a:r>
              <a:rPr lang="sk-SK" b="1" dirty="0"/>
              <a:t>Európskeho parlamentu a Rady (EÚ) o vytvorení programu na ochranu životného prostredia a klímy (LIFE) </a:t>
            </a:r>
            <a:endParaRPr lang="sk-SK" b="1" dirty="0" smtClean="0"/>
          </a:p>
          <a:p>
            <a:pPr algn="ctr"/>
            <a:r>
              <a:rPr lang="sk-SK" b="1" dirty="0" smtClean="0"/>
              <a:t>vybrané </a:t>
            </a:r>
            <a:r>
              <a:rPr lang="sk-SK" b="1" dirty="0"/>
              <a:t>aspekty pre NATURA 2000</a:t>
            </a:r>
          </a:p>
        </p:txBody>
      </p:sp>
      <p:sp>
        <p:nvSpPr>
          <p:cNvPr id="7" name="BlokTextu 6"/>
          <p:cNvSpPr txBox="1"/>
          <p:nvPr/>
        </p:nvSpPr>
        <p:spPr>
          <a:xfrm>
            <a:off x="323528" y="2276872"/>
            <a:ext cx="62646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Návrh nariadenia prešiel všetkými stupňami tvorby a prijímania pripomienok v rámci </a:t>
            </a:r>
            <a:r>
              <a:rPr lang="sk-SK" dirty="0" err="1" smtClean="0"/>
              <a:t>coreper</a:t>
            </a:r>
            <a:r>
              <a:rPr lang="sk-SK" dirty="0" smtClean="0"/>
              <a:t>, </a:t>
            </a:r>
            <a:r>
              <a:rPr lang="sk-SK" dirty="0" err="1" smtClean="0"/>
              <a:t>trialógu</a:t>
            </a:r>
            <a:r>
              <a:rPr lang="sk-SK" dirty="0" smtClean="0"/>
              <a:t> a očakáva sa jeho prijatie na pôde Európskeho parlamentu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/>
              <a:t>Hlasovanie v EP o návrhu nariadenia programu LIFE pre programové obdobie 2014 – 2020 sa očakáva v 3. novembrovom týždni 2013, Rada má naplánované prijatie nariadenia na december 2013</a:t>
            </a:r>
            <a:r>
              <a:rPr lang="sk-SK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Dnes prezentovaná verzia nariadenia je v podobe návrhu pred schválením, preto môže byť výsledná schválená podoba nariadenia upravená, aj ke</a:t>
            </a:r>
            <a:r>
              <a:rPr lang="sk-SK" dirty="0"/>
              <a:t>ď</a:t>
            </a:r>
            <a:r>
              <a:rPr lang="sk-SK" dirty="0" smtClean="0"/>
              <a:t> veľké zmeny sa neočakávajú, otázne je či bude schvaľovanie bezproblémové.</a:t>
            </a:r>
            <a:endParaRPr lang="sk-SK" dirty="0"/>
          </a:p>
          <a:p>
            <a:pPr marL="285750" indent="-285750">
              <a:buFont typeface="Arial" pitchFamily="34" charset="0"/>
              <a:buChar char="•"/>
            </a:pPr>
            <a:endParaRPr lang="sk-SK" dirty="0" smtClean="0"/>
          </a:p>
          <a:p>
            <a:pPr marL="285750" indent="-285750">
              <a:buFont typeface="Arial" pitchFamily="34" charset="0"/>
              <a:buChar char="•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181382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683568" y="692696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Národné alokácie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323528" y="1412776"/>
            <a:ext cx="65527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  <a:p>
            <a:r>
              <a:rPr lang="sk-SK" dirty="0" smtClean="0"/>
              <a:t>Národné alokácie:</a:t>
            </a:r>
          </a:p>
          <a:p>
            <a:r>
              <a:rPr lang="sk-SK" dirty="0" smtClean="0">
                <a:solidFill>
                  <a:srgbClr val="FFFF00"/>
                </a:solidFill>
              </a:rPr>
              <a:t>PODPROGRAM </a:t>
            </a:r>
            <a:r>
              <a:rPr lang="sk-SK" dirty="0" smtClean="0">
                <a:solidFill>
                  <a:srgbClr val="FFFF00"/>
                </a:solidFill>
              </a:rPr>
              <a:t>ŽIVOTNÉ </a:t>
            </a:r>
            <a:r>
              <a:rPr lang="sk-SK" dirty="0" smtClean="0">
                <a:solidFill>
                  <a:srgbClr val="FFFF00"/>
                </a:solidFill>
              </a:rPr>
              <a:t>PROSTREDIE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sk-SK" dirty="0" smtClean="0"/>
              <a:t> </a:t>
            </a:r>
            <a:r>
              <a:rPr lang="sk-SK" dirty="0"/>
              <a:t>počas trvania </a:t>
            </a:r>
            <a:r>
              <a:rPr lang="sk-SK" dirty="0" smtClean="0"/>
              <a:t>prvého viacročného pracovného programu </a:t>
            </a:r>
          </a:p>
          <a:p>
            <a:r>
              <a:rPr lang="sk-SK" dirty="0" smtClean="0"/>
              <a:t>      (</a:t>
            </a:r>
            <a:r>
              <a:rPr lang="sk-SK" dirty="0"/>
              <a:t>2014-2017), </a:t>
            </a:r>
            <a:r>
              <a:rPr lang="sk-SK" dirty="0" smtClean="0"/>
              <a:t>budú národné alokácie </a:t>
            </a:r>
            <a:r>
              <a:rPr lang="sk-SK" dirty="0"/>
              <a:t>uplatniteľné len na </a:t>
            </a:r>
            <a:r>
              <a:rPr lang="sk-SK" dirty="0" smtClean="0"/>
              <a:t>tradičné</a:t>
            </a:r>
          </a:p>
          <a:p>
            <a:r>
              <a:rPr lang="sk-SK" dirty="0"/>
              <a:t> </a:t>
            </a:r>
            <a:r>
              <a:rPr lang="sk-SK" dirty="0" smtClean="0"/>
              <a:t>     projekty v rámci podprogramu Životné prostredie;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sk-SK" dirty="0"/>
              <a:t>počas trvania </a:t>
            </a:r>
            <a:r>
              <a:rPr lang="sk-SK" dirty="0" smtClean="0"/>
              <a:t>druhého </a:t>
            </a:r>
            <a:r>
              <a:rPr lang="sk-SK" dirty="0"/>
              <a:t>viacročného pracovného </a:t>
            </a:r>
            <a:r>
              <a:rPr lang="sk-SK" dirty="0" smtClean="0"/>
              <a:t>programu </a:t>
            </a:r>
          </a:p>
          <a:p>
            <a:r>
              <a:rPr lang="sk-SK" dirty="0"/>
              <a:t> </a:t>
            </a:r>
            <a:r>
              <a:rPr lang="sk-SK" dirty="0" smtClean="0"/>
              <a:t>    (2018-2020</a:t>
            </a:r>
            <a:r>
              <a:rPr lang="sk-SK" dirty="0"/>
              <a:t>), </a:t>
            </a:r>
            <a:r>
              <a:rPr lang="sk-SK" dirty="0" smtClean="0"/>
              <a:t>národné alokácie </a:t>
            </a:r>
            <a:r>
              <a:rPr lang="sk-SK" dirty="0"/>
              <a:t>sú vyradené a výber je len na </a:t>
            </a:r>
            <a:endParaRPr lang="sk-SK" dirty="0" smtClean="0"/>
          </a:p>
          <a:p>
            <a:r>
              <a:rPr lang="sk-SK" dirty="0"/>
              <a:t> </a:t>
            </a:r>
            <a:r>
              <a:rPr lang="sk-SK" dirty="0" smtClean="0"/>
              <a:t>    základe dosiahnutých výsledkov a kvalitných projektov -   </a:t>
            </a:r>
          </a:p>
          <a:p>
            <a:r>
              <a:rPr lang="sk-SK" dirty="0"/>
              <a:t> </a:t>
            </a:r>
            <a:r>
              <a:rPr lang="sk-SK" dirty="0" smtClean="0"/>
              <a:t>    zásluhovosť. </a:t>
            </a:r>
          </a:p>
          <a:p>
            <a:endParaRPr lang="sk-SK" dirty="0" smtClean="0"/>
          </a:p>
          <a:p>
            <a:r>
              <a:rPr lang="sk-SK" dirty="0" smtClean="0">
                <a:solidFill>
                  <a:srgbClr val="FFFF00"/>
                </a:solidFill>
              </a:rPr>
              <a:t>PODPROGRAM OCHRANA KLÍMY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Výber </a:t>
            </a:r>
            <a:r>
              <a:rPr lang="sk-SK" dirty="0"/>
              <a:t>projektov malého rozsahu v rámci podprogramu</a:t>
            </a:r>
            <a:r>
              <a:rPr lang="sk-SK" dirty="0" smtClean="0"/>
              <a:t> Ochrana klímy je založené iba na zásluhovosti </a:t>
            </a:r>
            <a:r>
              <a:rPr lang="sk-SK" dirty="0"/>
              <a:t>po dobu trvania celého programu (2014-2020)</a:t>
            </a:r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547664" y="65204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/>
              <a:t>Ú</a:t>
            </a:r>
            <a:r>
              <a:rPr lang="sk-SK" dirty="0" smtClean="0"/>
              <a:t>zemná </a:t>
            </a:r>
            <a:r>
              <a:rPr lang="sk-SK" dirty="0"/>
              <a:t>pôsobnosť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323528" y="1340768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Možná účasť tretích </a:t>
            </a:r>
            <a:r>
              <a:rPr lang="sk-SK" dirty="0" smtClean="0"/>
              <a:t>krajín– </a:t>
            </a:r>
            <a:r>
              <a:rPr lang="sk-SK" dirty="0"/>
              <a:t>na základe </a:t>
            </a:r>
            <a:r>
              <a:rPr lang="sk-SK" dirty="0" smtClean="0"/>
              <a:t>doplnkového financovania.</a:t>
            </a:r>
          </a:p>
          <a:p>
            <a:r>
              <a:rPr lang="sk-SK" dirty="0" smtClean="0"/>
              <a:t>Možná </a:t>
            </a:r>
            <a:r>
              <a:rPr lang="sk-SK" dirty="0"/>
              <a:t>spolupráca s medzinárodnými organizáciami (napríklad medzinárodné štúdie ako </a:t>
            </a:r>
            <a:r>
              <a:rPr lang="sk-SK" dirty="0" smtClean="0"/>
              <a:t>TEEB - </a:t>
            </a:r>
            <a:r>
              <a:rPr lang="en-US" b="1" dirty="0"/>
              <a:t>The Economics of Ecosystems and Biodiversity</a:t>
            </a:r>
            <a:r>
              <a:rPr lang="sk-SK" dirty="0" smtClean="0"/>
              <a:t>). </a:t>
            </a:r>
          </a:p>
          <a:p>
            <a:endParaRPr lang="sk-SK" dirty="0"/>
          </a:p>
          <a:p>
            <a:r>
              <a:rPr lang="sk-SK" dirty="0" smtClean="0"/>
              <a:t>Aktivity </a:t>
            </a:r>
            <a:r>
              <a:rPr lang="sk-SK" dirty="0"/>
              <a:t>mimo Únie a </a:t>
            </a:r>
            <a:r>
              <a:rPr lang="sk-SK" dirty="0" err="1" smtClean="0"/>
              <a:t>OCTs</a:t>
            </a:r>
            <a:r>
              <a:rPr lang="sk-SK" dirty="0" smtClean="0"/>
              <a:t> sú </a:t>
            </a:r>
            <a:r>
              <a:rPr lang="sk-SK" dirty="0"/>
              <a:t>možné, </a:t>
            </a:r>
            <a:r>
              <a:rPr lang="sk-SK" dirty="0" smtClean="0"/>
              <a:t>za podmienok: </a:t>
            </a:r>
          </a:p>
          <a:p>
            <a:pPr marL="285750" indent="-285750">
              <a:buFontTx/>
              <a:buChar char="-"/>
            </a:pPr>
            <a:r>
              <a:rPr lang="sk-SK" dirty="0" smtClean="0"/>
              <a:t>činnosti </a:t>
            </a:r>
            <a:r>
              <a:rPr lang="sk-SK" dirty="0"/>
              <a:t>mimo EÚ </a:t>
            </a:r>
            <a:r>
              <a:rPr lang="sk-SK" dirty="0" smtClean="0"/>
              <a:t>musia byť </a:t>
            </a:r>
            <a:r>
              <a:rPr lang="sk-SK" dirty="0"/>
              <a:t>nevyhnutné na dosiahnutie cieľov EÚ </a:t>
            </a:r>
            <a:r>
              <a:rPr lang="sk-SK" dirty="0" smtClean="0"/>
              <a:t>v rámci životného prostredia/klímy</a:t>
            </a:r>
            <a:r>
              <a:rPr lang="sk-SK" dirty="0" smtClean="0"/>
              <a:t>; a </a:t>
            </a:r>
            <a:r>
              <a:rPr lang="sk-SK" dirty="0" smtClean="0"/>
              <a:t>zároveň</a:t>
            </a:r>
          </a:p>
          <a:p>
            <a:pPr marL="285750" indent="-285750">
              <a:buFontTx/>
              <a:buChar char="-"/>
            </a:pPr>
            <a:r>
              <a:rPr lang="sk-SK" dirty="0" smtClean="0"/>
              <a:t>musí </a:t>
            </a:r>
            <a:r>
              <a:rPr lang="sk-SK" dirty="0"/>
              <a:t>byť </a:t>
            </a:r>
            <a:r>
              <a:rPr lang="sk-SK" dirty="0" smtClean="0"/>
              <a:t> zabezpečená účinnosť </a:t>
            </a:r>
            <a:r>
              <a:rPr lang="sk-SK" dirty="0"/>
              <a:t>zásahov vykonávaných v členských </a:t>
            </a:r>
            <a:r>
              <a:rPr lang="sk-SK" dirty="0" smtClean="0"/>
              <a:t>štátoch</a:t>
            </a:r>
            <a:r>
              <a:rPr lang="en-US" dirty="0" smtClean="0"/>
              <a:t>;</a:t>
            </a:r>
            <a:r>
              <a:rPr lang="sk-SK" dirty="0"/>
              <a:t> </a:t>
            </a:r>
            <a:r>
              <a:rPr lang="sk-SK" dirty="0" smtClean="0"/>
              <a:t>a zároveň</a:t>
            </a: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k</a:t>
            </a:r>
            <a:r>
              <a:rPr lang="sk-SK" dirty="0" smtClean="0"/>
              <a:t>oordinujúci </a:t>
            </a:r>
            <a:r>
              <a:rPr lang="sk-SK" dirty="0" smtClean="0"/>
              <a:t>príjemca musí sídliť na území EÚ</a:t>
            </a:r>
          </a:p>
          <a:p>
            <a:pPr marL="285750" indent="-285750">
              <a:buFontTx/>
              <a:buChar char="-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331640" y="48952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a NATURA 2000</a:t>
            </a:r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395536" y="1052736"/>
            <a:ext cx="64087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Čl. 11 - Konkrétne </a:t>
            </a:r>
            <a:r>
              <a:rPr lang="sk-SK" dirty="0"/>
              <a:t>ciele prioritnej oblasti „</a:t>
            </a:r>
            <a:r>
              <a:rPr lang="sk-SK" b="1" i="1" dirty="0"/>
              <a:t>príroda a</a:t>
            </a:r>
            <a:r>
              <a:rPr lang="sk-SK" dirty="0"/>
              <a:t> biodiverzita“</a:t>
            </a:r>
          </a:p>
          <a:p>
            <a:endParaRPr lang="sk-SK" dirty="0" smtClean="0"/>
          </a:p>
          <a:p>
            <a:pPr algn="just"/>
            <a:r>
              <a:rPr lang="sk-SK" dirty="0" smtClean="0"/>
              <a:t>V </a:t>
            </a:r>
            <a:r>
              <a:rPr lang="sk-SK" dirty="0"/>
              <a:t>rámci podprogramu „Životné prostredie“ prioritnej oblasti „</a:t>
            </a:r>
            <a:r>
              <a:rPr lang="sk-SK" b="1" i="1" dirty="0"/>
              <a:t>príroda a</a:t>
            </a:r>
            <a:r>
              <a:rPr lang="sk-SK" dirty="0"/>
              <a:t> biodiverzita“ sa sledujú najmä tieto konkrétne ciele:</a:t>
            </a:r>
          </a:p>
          <a:p>
            <a:pPr algn="just"/>
            <a:r>
              <a:rPr lang="sk-SK" dirty="0"/>
              <a:t>a)	prispievať k </a:t>
            </a:r>
            <a:r>
              <a:rPr lang="sk-SK" b="1" i="1" dirty="0"/>
              <a:t>príprave a</a:t>
            </a:r>
            <a:r>
              <a:rPr lang="sk-SK" dirty="0"/>
              <a:t> vykonávaniu politiky a právnych predpisov Únie v oblasti „</a:t>
            </a:r>
            <a:r>
              <a:rPr lang="sk-SK" b="1" i="1" dirty="0"/>
              <a:t>príroda a</a:t>
            </a:r>
            <a:r>
              <a:rPr lang="sk-SK" dirty="0"/>
              <a:t> biodiverzita“ vrátane stratégie Únie v oblasti biodiverzity do roku 2020, a smerníc 92/43/EHS a 2009/147/ES, najmä prostredníctvom uplatňovania, vývoja, testovania a demonštrácie prístupov, najlepších postupov a riešení;</a:t>
            </a:r>
          </a:p>
          <a:p>
            <a:pPr algn="just"/>
            <a:r>
              <a:rPr lang="sk-SK" dirty="0"/>
              <a:t>b)	podporovať ďalší rozvoj, realizáciu a riadenie sústavy Natura 2000 zriadenej článkom 3 smernice 92/43/EHS, a to najmä uplatňovanie, vývoj, testovanie a demonštráciu integrovaných prístupov k vykonávaniu prioritných akčných rámcov </a:t>
            </a:r>
            <a:r>
              <a:rPr lang="sk-SK" b="1" i="1" dirty="0"/>
              <a:t>vypracovaných na základe</a:t>
            </a:r>
            <a:r>
              <a:rPr lang="sk-SK" dirty="0"/>
              <a:t> článku 8 uvedenej smernice; </a:t>
            </a:r>
          </a:p>
          <a:p>
            <a:pPr algn="just"/>
            <a:r>
              <a:rPr lang="sk-SK" dirty="0"/>
              <a:t>c)	zlepšovať vedomostnú základňu pre vývoj, </a:t>
            </a:r>
            <a:r>
              <a:rPr lang="sk-SK" b="1" i="1" dirty="0"/>
              <a:t>vykonávanie</a:t>
            </a:r>
            <a:r>
              <a:rPr lang="sk-SK" dirty="0"/>
              <a:t>, posudzovanie, monitorovanie a hodnotenie politiky a právnych predpisov Únie v oblasti biodiverzity, ako aj pre posudzovanie a monitorovanie faktorov, zaťažení a reakcií, ktoré majú vplyv na biodiverzitu v rámci Únie aj mimo nej. </a:t>
            </a:r>
          </a:p>
        </p:txBody>
      </p:sp>
    </p:spTree>
    <p:extLst>
      <p:ext uri="{BB962C8B-B14F-4D97-AF65-F5344CB8AC3E}">
        <p14:creationId xmlns:p14="http://schemas.microsoft.com/office/powerpoint/2010/main" val="31221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333611" y="30486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a NATURA 2000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1462" y="908720"/>
            <a:ext cx="7162826" cy="548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750" dirty="0"/>
              <a:t>Tematické priority podprogramu </a:t>
            </a:r>
            <a:r>
              <a:rPr lang="sk-SK" sz="1750" dirty="0">
                <a:solidFill>
                  <a:srgbClr val="FFFF00"/>
                </a:solidFill>
              </a:rPr>
              <a:t>„Životné prostredie</a:t>
            </a:r>
            <a:r>
              <a:rPr lang="sk-SK" sz="1750" dirty="0" smtClean="0">
                <a:solidFill>
                  <a:srgbClr val="FFFF00"/>
                </a:solidFill>
              </a:rPr>
              <a:t>“ </a:t>
            </a:r>
            <a:r>
              <a:rPr lang="sk-SK" sz="1750" dirty="0" smtClean="0"/>
              <a:t>špecifikované v prílohe III. navrhovaného nariadenia</a:t>
            </a:r>
            <a:r>
              <a:rPr lang="sk-SK" sz="1750" dirty="0" smtClean="0"/>
              <a:t>:</a:t>
            </a:r>
          </a:p>
          <a:p>
            <a:r>
              <a:rPr lang="sk-SK" sz="1750" i="1" dirty="0" smtClean="0"/>
              <a:t>A. Prioritná </a:t>
            </a:r>
            <a:r>
              <a:rPr lang="sk-SK" sz="1750" i="1" dirty="0"/>
              <a:t>oblasť </a:t>
            </a:r>
            <a:r>
              <a:rPr lang="sk-SK" sz="1750" i="1" dirty="0">
                <a:solidFill>
                  <a:srgbClr val="FFFF00"/>
                </a:solidFill>
              </a:rPr>
              <a:t>„životné prostredie a efektívne využívanie zdrojov</a:t>
            </a:r>
            <a:r>
              <a:rPr lang="sk-SK" sz="1750" i="1" dirty="0" smtClean="0">
                <a:solidFill>
                  <a:srgbClr val="FFFF00"/>
                </a:solidFill>
              </a:rPr>
              <a:t>“</a:t>
            </a:r>
            <a:r>
              <a:rPr lang="sk-SK" sz="1750" i="1" dirty="0" smtClean="0"/>
              <a:t>:</a:t>
            </a:r>
          </a:p>
          <a:p>
            <a:r>
              <a:rPr lang="sk-SK" sz="1750" i="1" dirty="0" smtClean="0"/>
              <a:t>Tematické priority zamerané na oblasť vody, odpadov, efektívne využívanie zdrojov, ŽP a zdravie - chemické látky, a kvality ovzdušia.  </a:t>
            </a:r>
          </a:p>
          <a:p>
            <a:endParaRPr lang="sk-SK" sz="1750" i="1" dirty="0"/>
          </a:p>
          <a:p>
            <a:r>
              <a:rPr lang="sk-SK" sz="1750" i="1" dirty="0" smtClean="0"/>
              <a:t>B</a:t>
            </a:r>
            <a:r>
              <a:rPr lang="sk-SK" sz="1750" i="1" dirty="0" smtClean="0"/>
              <a:t>. Prioritná </a:t>
            </a:r>
            <a:r>
              <a:rPr lang="sk-SK" sz="1750" i="1" dirty="0"/>
              <a:t>oblasť </a:t>
            </a:r>
            <a:r>
              <a:rPr lang="sk-SK" sz="1750" i="1" dirty="0">
                <a:solidFill>
                  <a:srgbClr val="FFFF00"/>
                </a:solidFill>
              </a:rPr>
              <a:t>„príroda a biodiverzita“:</a:t>
            </a:r>
          </a:p>
          <a:p>
            <a:r>
              <a:rPr lang="sk-SK" sz="1750" i="1" dirty="0"/>
              <a:t>a</a:t>
            </a:r>
            <a:r>
              <a:rPr lang="sk-SK" sz="1750" i="1" dirty="0" smtClean="0"/>
              <a:t>) </a:t>
            </a:r>
            <a:r>
              <a:rPr lang="sk-SK" sz="1750" i="1" dirty="0" smtClean="0">
                <a:solidFill>
                  <a:srgbClr val="FFFF00"/>
                </a:solidFill>
              </a:rPr>
              <a:t>tematické </a:t>
            </a:r>
            <a:r>
              <a:rPr lang="sk-SK" sz="1750" i="1" dirty="0">
                <a:solidFill>
                  <a:srgbClr val="FFFF00"/>
                </a:solidFill>
              </a:rPr>
              <a:t>priority pre oblasť prírody</a:t>
            </a:r>
            <a:r>
              <a:rPr lang="sk-SK" sz="1750" i="1" dirty="0"/>
              <a:t>: činnosti zamerané na vykonávanie smerníc 92/43/EHS a 2009/147/ES, najmä </a:t>
            </a:r>
          </a:p>
          <a:p>
            <a:r>
              <a:rPr lang="sk-SK" sz="1750" i="1" dirty="0" smtClean="0"/>
              <a:t>	i) činnosti</a:t>
            </a:r>
            <a:r>
              <a:rPr lang="sk-SK" sz="1750" i="1" dirty="0"/>
              <a:t>, ktorých cieľom je zlepšenie stavu ochrany </a:t>
            </a:r>
            <a:r>
              <a:rPr lang="sk-SK" sz="1750" i="1" dirty="0" smtClean="0"/>
              <a:t>	biotopov a druhov </a:t>
            </a:r>
            <a:r>
              <a:rPr lang="sk-SK" sz="1750" i="1" dirty="0"/>
              <a:t>vrátane morských biotopov a druhov, ako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aj </a:t>
            </a:r>
            <a:r>
              <a:rPr lang="sk-SK" sz="1750" i="1" dirty="0"/>
              <a:t>druhov </a:t>
            </a:r>
            <a:r>
              <a:rPr lang="sk-SK" sz="1750" i="1" dirty="0" smtClean="0"/>
              <a:t>vtákov v </a:t>
            </a:r>
            <a:r>
              <a:rPr lang="sk-SK" sz="1750" i="1" dirty="0"/>
              <a:t>záujme Únie; </a:t>
            </a:r>
          </a:p>
          <a:p>
            <a:r>
              <a:rPr lang="sk-SK" sz="1750" i="1" dirty="0" smtClean="0"/>
              <a:t>	</a:t>
            </a:r>
            <a:r>
              <a:rPr lang="sk-SK" sz="1750" i="1" dirty="0" err="1" smtClean="0"/>
              <a:t>ii</a:t>
            </a:r>
            <a:r>
              <a:rPr lang="sk-SK" sz="1750" i="1" dirty="0" smtClean="0"/>
              <a:t>) činnosti </a:t>
            </a:r>
            <a:r>
              <a:rPr lang="sk-SK" sz="1750" i="1" dirty="0"/>
              <a:t>na podporu biogeografických seminárov v rámci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sústavy Natura </a:t>
            </a:r>
            <a:r>
              <a:rPr lang="sk-SK" sz="1750" i="1" dirty="0"/>
              <a:t>2000;</a:t>
            </a:r>
          </a:p>
          <a:p>
            <a:r>
              <a:rPr lang="sk-SK" sz="1750" i="1" dirty="0" smtClean="0"/>
              <a:t>	</a:t>
            </a:r>
            <a:r>
              <a:rPr lang="sk-SK" sz="1750" i="1" dirty="0" err="1" smtClean="0"/>
              <a:t>iii</a:t>
            </a:r>
            <a:r>
              <a:rPr lang="sk-SK" sz="1750" i="1" dirty="0" smtClean="0"/>
              <a:t>) integrované </a:t>
            </a:r>
            <a:r>
              <a:rPr lang="sk-SK" sz="1750" i="1" dirty="0"/>
              <a:t>prístupy k vykonávaniu prioritných akčných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rámcov</a:t>
            </a:r>
            <a:r>
              <a:rPr lang="sk-SK" sz="1750" i="1" dirty="0"/>
              <a:t>; </a:t>
            </a:r>
          </a:p>
          <a:p>
            <a:r>
              <a:rPr lang="sk-SK" sz="1750" i="1" dirty="0" smtClean="0"/>
              <a:t>b</a:t>
            </a:r>
            <a:r>
              <a:rPr lang="sk-SK" sz="1750" i="1" dirty="0" smtClean="0"/>
              <a:t>) </a:t>
            </a:r>
            <a:r>
              <a:rPr lang="sk-SK" sz="1750" i="1" dirty="0" smtClean="0">
                <a:solidFill>
                  <a:srgbClr val="FFFF00"/>
                </a:solidFill>
              </a:rPr>
              <a:t>tematické </a:t>
            </a:r>
            <a:r>
              <a:rPr lang="sk-SK" sz="1750" i="1" dirty="0">
                <a:solidFill>
                  <a:srgbClr val="FFFF00"/>
                </a:solidFill>
              </a:rPr>
              <a:t>priority pre oblasť biodiverzity</a:t>
            </a:r>
            <a:r>
              <a:rPr lang="sk-SK" sz="1750" i="1" dirty="0"/>
              <a:t>: činnosti zamerané na vykonávanie stratégie Únie v oblasti biodiverzity do roku 2020, najmä:</a:t>
            </a:r>
          </a:p>
          <a:p>
            <a:r>
              <a:rPr lang="sk-SK" sz="1750" i="1" dirty="0" smtClean="0"/>
              <a:t>	i) činnosti</a:t>
            </a:r>
            <a:r>
              <a:rPr lang="sk-SK" sz="1750" i="1" dirty="0"/>
              <a:t>, ktorých cieľom je prispieť k dosiahnutiu cieľa 2;</a:t>
            </a:r>
          </a:p>
          <a:p>
            <a:r>
              <a:rPr lang="sk-SK" sz="1750" i="1" dirty="0" smtClean="0"/>
              <a:t>	</a:t>
            </a:r>
            <a:r>
              <a:rPr lang="sk-SK" sz="1750" i="1" dirty="0" err="1" smtClean="0"/>
              <a:t>ii</a:t>
            </a:r>
            <a:r>
              <a:rPr lang="sk-SK" sz="1750" i="1" dirty="0" smtClean="0"/>
              <a:t>) činnosti</a:t>
            </a:r>
            <a:r>
              <a:rPr lang="sk-SK" sz="1750" i="1" dirty="0"/>
              <a:t>, ktorých cieľom je prispieť k dosiahnutiu cieľov 3, 4 a 5</a:t>
            </a:r>
            <a:r>
              <a:rPr lang="sk-SK" sz="1750" i="1" dirty="0" smtClean="0"/>
              <a:t>.</a:t>
            </a:r>
            <a:r>
              <a:rPr lang="sk-SK" dirty="0" smtClean="0">
                <a:solidFill>
                  <a:srgbClr val="FFFF00"/>
                </a:solidFill>
              </a:rPr>
              <a:t> 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517084" y="26064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2000 –  PRÍRODA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98624" y="692696"/>
            <a:ext cx="6840760" cy="5209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750" dirty="0"/>
              <a:t>Nasledujúce témy </a:t>
            </a:r>
            <a:r>
              <a:rPr lang="sk-SK" sz="1750" i="1" dirty="0">
                <a:solidFill>
                  <a:srgbClr val="FFFF00"/>
                </a:solidFill>
              </a:rPr>
              <a:t>pre </a:t>
            </a:r>
            <a:r>
              <a:rPr lang="en-US" sz="1750" i="1" dirty="0">
                <a:solidFill>
                  <a:srgbClr val="FFFF00"/>
                </a:solidFill>
              </a:rPr>
              <a:t>priority </a:t>
            </a:r>
            <a:r>
              <a:rPr lang="sk-SK" sz="1750" i="1" dirty="0">
                <a:solidFill>
                  <a:srgbClr val="FFFF00"/>
                </a:solidFill>
              </a:rPr>
              <a:t>v</a:t>
            </a:r>
            <a:r>
              <a:rPr lang="en-US" sz="1750" i="1" dirty="0">
                <a:solidFill>
                  <a:srgbClr val="FFFF00"/>
                </a:solidFill>
              </a:rPr>
              <a:t> </a:t>
            </a:r>
            <a:r>
              <a:rPr lang="sk-SK" sz="1750" i="1" dirty="0">
                <a:solidFill>
                  <a:srgbClr val="FFFF00"/>
                </a:solidFill>
              </a:rPr>
              <a:t>oblasti prírody </a:t>
            </a:r>
            <a:r>
              <a:rPr lang="sk-SK" sz="1750" dirty="0"/>
              <a:t>prispievajú k cieľu 1 </a:t>
            </a:r>
            <a:r>
              <a:rPr lang="sk-SK" sz="1750" dirty="0" smtClean="0"/>
              <a:t>Stratégie </a:t>
            </a:r>
            <a:r>
              <a:rPr lang="sk-SK" sz="1750" dirty="0"/>
              <a:t>ochrany biodiverzity do roku 2020 .</a:t>
            </a:r>
            <a:r>
              <a:rPr lang="sk-SK" sz="1750" i="1" dirty="0">
                <a:solidFill>
                  <a:srgbClr val="FFFF00"/>
                </a:solidFill>
              </a:rPr>
              <a:t> </a:t>
            </a: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>1.  Projekty zamerané na zlepšenie stavu ochrany typov prirodzených biotopov alebo druhov </a:t>
            </a:r>
            <a:r>
              <a:rPr lang="sk-SK" sz="1750" dirty="0" smtClean="0"/>
              <a:t>(vrátane </a:t>
            </a:r>
            <a:r>
              <a:rPr lang="sk-SK" sz="1750" dirty="0"/>
              <a:t>vtáčích </a:t>
            </a:r>
            <a:r>
              <a:rPr lang="sk-SK" sz="1750" dirty="0" smtClean="0"/>
              <a:t>druhov) </a:t>
            </a:r>
            <a:r>
              <a:rPr lang="sk-SK" sz="1750" dirty="0"/>
              <a:t>v záujme spoločenstva, so zameraním na </a:t>
            </a:r>
            <a:r>
              <a:rPr lang="sk-SK" sz="1750" b="1" dirty="0">
                <a:solidFill>
                  <a:srgbClr val="FFFF00"/>
                </a:solidFill>
              </a:rPr>
              <a:t>lokality Natura 2000 </a:t>
            </a:r>
            <a:r>
              <a:rPr lang="sk-SK" sz="1750" dirty="0"/>
              <a:t>navrhnuté alebo určené pre tieto typy biotopov alebo druhov.</a:t>
            </a:r>
            <a:br>
              <a:rPr lang="sk-SK" sz="1750" dirty="0"/>
            </a:b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>2.  Projekty zamerané na zlepšenie stavu ochrany typov prirodzených biotopov alebo druhov </a:t>
            </a:r>
            <a:r>
              <a:rPr lang="sk-SK" sz="1750" dirty="0" smtClean="0"/>
              <a:t>(vrátane </a:t>
            </a:r>
            <a:r>
              <a:rPr lang="sk-SK" sz="1750" dirty="0"/>
              <a:t>vtáčích </a:t>
            </a:r>
            <a:r>
              <a:rPr lang="sk-SK" sz="1750" dirty="0" smtClean="0"/>
              <a:t>druhov) </a:t>
            </a:r>
            <a:r>
              <a:rPr lang="sk-SK" sz="1750" dirty="0"/>
              <a:t>v záujme spoločenstva za predpokladu , že ich </a:t>
            </a:r>
            <a:r>
              <a:rPr lang="sk-SK" sz="1750" b="1" dirty="0">
                <a:solidFill>
                  <a:srgbClr val="FFFF00"/>
                </a:solidFill>
              </a:rPr>
              <a:t>stav nie je ani neznámy ani priaznivý / zabezpečený</a:t>
            </a:r>
            <a:r>
              <a:rPr lang="sk-SK" sz="1750" dirty="0"/>
              <a:t> podľa najnovších posudkov, ktoré poskytli členské štáty EÚ na príslušnej geografickej úrovni , v súlade s článkom 17 </a:t>
            </a:r>
            <a:r>
              <a:rPr lang="sk-SK" sz="1750" dirty="0" smtClean="0"/>
              <a:t>(smernice </a:t>
            </a:r>
            <a:r>
              <a:rPr lang="sk-SK" sz="1750" dirty="0"/>
              <a:t>o </a:t>
            </a:r>
            <a:r>
              <a:rPr lang="sk-SK" sz="1750" dirty="0" smtClean="0"/>
              <a:t>biotopoch) </a:t>
            </a:r>
            <a:r>
              <a:rPr lang="sk-SK" sz="1750" dirty="0"/>
              <a:t>alebo článkom 12 </a:t>
            </a:r>
            <a:r>
              <a:rPr lang="sk-SK" sz="1750" dirty="0" smtClean="0"/>
              <a:t>(smernice </a:t>
            </a:r>
            <a:r>
              <a:rPr lang="sk-SK" sz="1750" dirty="0"/>
              <a:t>o </a:t>
            </a:r>
            <a:r>
              <a:rPr lang="sk-SK" sz="1750" dirty="0" smtClean="0"/>
              <a:t>vtákoch).</a:t>
            </a: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>3.  Projekty - aktivity , ktoré zodpovedajú jednému alebo niekoľkým </a:t>
            </a:r>
            <a:r>
              <a:rPr lang="sk-SK" sz="1750" b="1" dirty="0">
                <a:solidFill>
                  <a:srgbClr val="FFFF00"/>
                </a:solidFill>
              </a:rPr>
              <a:t>konkrétnym opatreniam </a:t>
            </a:r>
            <a:r>
              <a:rPr lang="sk-SK" sz="1750" dirty="0"/>
              <a:t>o ktorých bolo rozhodnuté, alebo boli dohodnuté na  biogeografickom </a:t>
            </a:r>
            <a:r>
              <a:rPr lang="sk-SK" sz="1750" b="1" dirty="0">
                <a:solidFill>
                  <a:srgbClr val="FFFF00"/>
                </a:solidFill>
              </a:rPr>
              <a:t>seminári Natura 2000 </a:t>
            </a:r>
            <a:r>
              <a:rPr lang="sk-SK" sz="1750" dirty="0"/>
              <a:t>a / alebo boli identifikované ako prioritná činnosť v príslušnom </a:t>
            </a:r>
            <a:r>
              <a:rPr lang="sk-SK" sz="1750" b="1" dirty="0">
                <a:solidFill>
                  <a:srgbClr val="FFFF00"/>
                </a:solidFill>
              </a:rPr>
              <a:t>Prioritnom akčnom rámci ( PAF ).</a:t>
            </a:r>
            <a:endParaRPr lang="sk-SK" sz="1750" dirty="0"/>
          </a:p>
        </p:txBody>
      </p:sp>
    </p:spTree>
    <p:extLst>
      <p:ext uri="{BB962C8B-B14F-4D97-AF65-F5344CB8AC3E}">
        <p14:creationId xmlns:p14="http://schemas.microsoft.com/office/powerpoint/2010/main" val="42837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6" name="Obdĺžnik 5"/>
          <p:cNvSpPr/>
          <p:nvPr/>
        </p:nvSpPr>
        <p:spPr>
          <a:xfrm>
            <a:off x="1649774" y="332656"/>
            <a:ext cx="4794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dirty="0"/>
              <a:t>Program LIFE a NATURA </a:t>
            </a:r>
            <a:r>
              <a:rPr lang="sk-SK" dirty="0" smtClean="0"/>
              <a:t>2000 - PRÍRODA</a:t>
            </a:r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153864" y="965509"/>
            <a:ext cx="686640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750" dirty="0" smtClean="0"/>
              <a:t>4</a:t>
            </a:r>
            <a:r>
              <a:rPr lang="sk-SK" sz="1750" dirty="0"/>
              <a:t>. Projekty </a:t>
            </a:r>
            <a:r>
              <a:rPr lang="sk-SK" sz="1750" b="1" dirty="0">
                <a:solidFill>
                  <a:srgbClr val="FFFF00"/>
                </a:solidFill>
              </a:rPr>
              <a:t>morského </a:t>
            </a:r>
            <a:r>
              <a:rPr lang="sk-SK" sz="1750" b="1" dirty="0" smtClean="0">
                <a:solidFill>
                  <a:srgbClr val="FFFF00"/>
                </a:solidFill>
              </a:rPr>
              <a:t>zamerania </a:t>
            </a:r>
            <a:r>
              <a:rPr lang="sk-SK" sz="1750" dirty="0" smtClean="0"/>
              <a:t>v rámci implementácie </a:t>
            </a:r>
            <a:r>
              <a:rPr lang="sk-SK" sz="1750" dirty="0"/>
              <a:t>smernice o biotopoch a smernice o vtákoch a súvisiacich ustanovení v rámci rámcovej smernice o morskej stratégii </a:t>
            </a:r>
            <a:r>
              <a:rPr lang="sk-SK" sz="1750" dirty="0" smtClean="0"/>
              <a:t>, </a:t>
            </a:r>
            <a:r>
              <a:rPr lang="sk-SK" sz="1750" dirty="0"/>
              <a:t>najmä </a:t>
            </a:r>
            <a:r>
              <a:rPr lang="sk-SK" sz="1750" dirty="0" smtClean="0"/>
              <a:t>ak sa </a:t>
            </a:r>
            <a:r>
              <a:rPr lang="sk-SK" sz="1750" dirty="0"/>
              <a:t>tieto </a:t>
            </a:r>
            <a:r>
              <a:rPr lang="sk-SK" sz="1750" dirty="0" smtClean="0"/>
              <a:t>projekty </a:t>
            </a:r>
            <a:r>
              <a:rPr lang="sk-SK" sz="1750" dirty="0"/>
              <a:t>zamerajú na jeden alebo viac z nasledujúcich akcií :</a:t>
            </a:r>
            <a:br>
              <a:rPr lang="sk-SK" sz="1750" dirty="0"/>
            </a:br>
            <a:r>
              <a:rPr lang="sk-SK" sz="1750" dirty="0" smtClean="0"/>
              <a:t>	a) </a:t>
            </a:r>
            <a:r>
              <a:rPr lang="sk-SK" sz="1750" dirty="0"/>
              <a:t>obnova a riadenie morských lokalít Natura 2000 , </a:t>
            </a:r>
            <a:r>
              <a:rPr lang="sk-SK" sz="1750" dirty="0" smtClean="0"/>
              <a:t>vrátane</a:t>
            </a:r>
          </a:p>
          <a:p>
            <a:r>
              <a:rPr lang="sk-SK" sz="1750" dirty="0"/>
              <a:t>	</a:t>
            </a:r>
            <a:r>
              <a:rPr lang="sk-SK" sz="1750" dirty="0" smtClean="0"/>
              <a:t> </a:t>
            </a:r>
            <a:r>
              <a:rPr lang="sk-SK" sz="1750" dirty="0"/>
              <a:t>prípravy a realizácie plánov </a:t>
            </a:r>
            <a:r>
              <a:rPr lang="sk-SK" sz="1750" dirty="0" smtClean="0"/>
              <a:t>riadenia;</a:t>
            </a: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 smtClean="0"/>
              <a:t>	b) </a:t>
            </a:r>
            <a:r>
              <a:rPr lang="sk-SK" sz="1750" dirty="0"/>
              <a:t>opatrenia zamerané na </a:t>
            </a:r>
            <a:r>
              <a:rPr lang="sk-SK" sz="1750" dirty="0" smtClean="0"/>
              <a:t>druhy </a:t>
            </a:r>
            <a:r>
              <a:rPr lang="sk-SK" sz="1750" dirty="0"/>
              <a:t>, </a:t>
            </a:r>
            <a:r>
              <a:rPr lang="sk-SK" sz="1750" dirty="0" smtClean="0"/>
              <a:t>biotopy </a:t>
            </a:r>
            <a:r>
              <a:rPr lang="sk-SK" sz="1750" dirty="0"/>
              <a:t>alebo </a:t>
            </a:r>
            <a:r>
              <a:rPr lang="sk-SK" sz="1750" dirty="0" smtClean="0"/>
              <a:t>hraničné </a:t>
            </a:r>
          </a:p>
          <a:p>
            <a:r>
              <a:rPr lang="sk-SK" sz="1750" dirty="0"/>
              <a:t>	</a:t>
            </a:r>
            <a:r>
              <a:rPr lang="sk-SK" sz="1750" dirty="0" smtClean="0"/>
              <a:t>oblasti </a:t>
            </a:r>
            <a:r>
              <a:rPr lang="sk-SK" sz="1750" dirty="0"/>
              <a:t>súvisiace s </a:t>
            </a:r>
            <a:r>
              <a:rPr lang="sk-SK" sz="1750" dirty="0" smtClean="0"/>
              <a:t>konfliktami ochrany </a:t>
            </a:r>
            <a:r>
              <a:rPr lang="sk-SK" sz="1750" dirty="0"/>
              <a:t>morského prostredia </a:t>
            </a:r>
            <a:r>
              <a:rPr lang="sk-SK" sz="1750" dirty="0" err="1" smtClean="0"/>
              <a:t>vs</a:t>
            </a:r>
            <a:r>
              <a:rPr lang="sk-SK" sz="1750" dirty="0" smtClean="0"/>
              <a:t>. </a:t>
            </a:r>
          </a:p>
          <a:p>
            <a:r>
              <a:rPr lang="sk-SK" sz="1750" dirty="0"/>
              <a:t>	</a:t>
            </a:r>
            <a:r>
              <a:rPr lang="sk-SK" sz="1750" dirty="0" smtClean="0"/>
              <a:t>rybári </a:t>
            </a:r>
            <a:r>
              <a:rPr lang="sk-SK" sz="1750" dirty="0"/>
              <a:t>a </a:t>
            </a:r>
            <a:r>
              <a:rPr lang="sk-SK" sz="1750" dirty="0" smtClean="0"/>
              <a:t>ďalší „ užívatelia mora“</a:t>
            </a:r>
            <a:r>
              <a:rPr lang="en-US" sz="1750" dirty="0" smtClean="0"/>
              <a:t>;</a:t>
            </a: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 smtClean="0"/>
              <a:t>	c) </a:t>
            </a:r>
            <a:r>
              <a:rPr lang="sk-SK" sz="1750" dirty="0"/>
              <a:t>Hodnotenie alebo </a:t>
            </a:r>
            <a:r>
              <a:rPr lang="sk-SK" sz="1750" dirty="0" smtClean="0"/>
              <a:t>monitoring vplyvu </a:t>
            </a:r>
            <a:r>
              <a:rPr lang="sk-SK" sz="1750" dirty="0"/>
              <a:t>ľudskej činnosti na </a:t>
            </a:r>
            <a:endParaRPr lang="sk-SK" sz="1750" dirty="0" smtClean="0"/>
          </a:p>
          <a:p>
            <a:r>
              <a:rPr lang="sk-SK" sz="1750" dirty="0"/>
              <a:t>	</a:t>
            </a:r>
            <a:r>
              <a:rPr lang="sk-SK" sz="1750" dirty="0" smtClean="0"/>
              <a:t>kritických </a:t>
            </a:r>
            <a:r>
              <a:rPr lang="sk-SK" sz="1750" dirty="0"/>
              <a:t>morských </a:t>
            </a:r>
            <a:r>
              <a:rPr lang="sk-SK" sz="1750" dirty="0" smtClean="0"/>
              <a:t>biotopoch </a:t>
            </a:r>
            <a:r>
              <a:rPr lang="sk-SK" sz="1750" dirty="0"/>
              <a:t>a </a:t>
            </a:r>
            <a:r>
              <a:rPr lang="sk-SK" sz="1750" dirty="0" smtClean="0"/>
              <a:t>druhoch </a:t>
            </a:r>
            <a:r>
              <a:rPr lang="sk-SK" sz="1750" dirty="0"/>
              <a:t>, </a:t>
            </a:r>
            <a:r>
              <a:rPr lang="sk-SK" sz="1750" dirty="0" smtClean="0"/>
              <a:t>prostredníctvom </a:t>
            </a:r>
          </a:p>
          <a:p>
            <a:r>
              <a:rPr lang="sk-SK" sz="1750" dirty="0"/>
              <a:t>	</a:t>
            </a:r>
            <a:r>
              <a:rPr lang="sk-SK" sz="1750" dirty="0" smtClean="0"/>
              <a:t>použitia demonštratívnych </a:t>
            </a:r>
            <a:r>
              <a:rPr lang="sk-SK" sz="1750" dirty="0"/>
              <a:t>postupov ako </a:t>
            </a:r>
            <a:r>
              <a:rPr lang="sk-SK" sz="1750" dirty="0" smtClean="0"/>
              <a:t>nástrojov </a:t>
            </a:r>
            <a:r>
              <a:rPr lang="sk-SK" sz="1750" dirty="0"/>
              <a:t>na vedenie </a:t>
            </a:r>
            <a:endParaRPr lang="sk-SK" sz="1750" dirty="0" smtClean="0"/>
          </a:p>
          <a:p>
            <a:r>
              <a:rPr lang="sk-SK" sz="1750" dirty="0"/>
              <a:t>	</a:t>
            </a:r>
            <a:r>
              <a:rPr lang="sk-SK" sz="1750" dirty="0" smtClean="0"/>
              <a:t>aktívnych ochranných opatrení.</a:t>
            </a: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/>
            </a:r>
            <a:br>
              <a:rPr lang="sk-SK" sz="1750" dirty="0"/>
            </a:br>
            <a:r>
              <a:rPr lang="sk-SK" sz="1750" dirty="0"/>
              <a:t>5. Projekty pre zlepšenie stavu ochrany typov prirodzených biotopov a druhov európskeho významu ( vrátane druhov vtákov </a:t>
            </a:r>
            <a:r>
              <a:rPr lang="sk-SK" sz="1750" dirty="0" smtClean="0"/>
              <a:t>), aktivity </a:t>
            </a:r>
            <a:r>
              <a:rPr lang="sk-SK" sz="1750" dirty="0"/>
              <a:t>ktoré zodpovedajú </a:t>
            </a:r>
            <a:r>
              <a:rPr lang="sk-SK" sz="1750" b="1" dirty="0" smtClean="0">
                <a:solidFill>
                  <a:srgbClr val="FFFF00"/>
                </a:solidFill>
              </a:rPr>
              <a:t>prioritným opatreniam </a:t>
            </a:r>
            <a:r>
              <a:rPr lang="sk-SK" sz="1750" dirty="0" smtClean="0"/>
              <a:t>stanoveným na príslušnej </a:t>
            </a:r>
            <a:r>
              <a:rPr lang="sk-SK" sz="1750" dirty="0"/>
              <a:t>úrovni EÚ </a:t>
            </a:r>
            <a:r>
              <a:rPr lang="sk-SK" sz="1750" dirty="0" smtClean="0"/>
              <a:t>v  rámci </a:t>
            </a:r>
            <a:r>
              <a:rPr lang="sk-SK" sz="1750" dirty="0"/>
              <a:t>akčných plánov </a:t>
            </a:r>
            <a:r>
              <a:rPr lang="sk-SK" sz="1750" dirty="0" smtClean="0"/>
              <a:t>pre druhy </a:t>
            </a:r>
            <a:r>
              <a:rPr lang="sk-SK" sz="1750" dirty="0"/>
              <a:t>alebo </a:t>
            </a:r>
            <a:r>
              <a:rPr lang="sk-SK" sz="1750" dirty="0" smtClean="0"/>
              <a:t>biotopy.</a:t>
            </a:r>
            <a:endParaRPr lang="sk-SK" sz="1750" dirty="0"/>
          </a:p>
        </p:txBody>
      </p:sp>
    </p:spTree>
    <p:extLst>
      <p:ext uri="{BB962C8B-B14F-4D97-AF65-F5344CB8AC3E}">
        <p14:creationId xmlns:p14="http://schemas.microsoft.com/office/powerpoint/2010/main" val="19165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551610" y="260648"/>
            <a:ext cx="532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2000 - BIODIVERZITA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107504" y="629980"/>
            <a:ext cx="69127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/>
              <a:t>Nasledujúce </a:t>
            </a:r>
            <a:r>
              <a:rPr lang="sk-SK" sz="1600" dirty="0" smtClean="0"/>
              <a:t>témy </a:t>
            </a:r>
            <a:r>
              <a:rPr lang="sk-SK" sz="1600" i="1" dirty="0" smtClean="0">
                <a:solidFill>
                  <a:srgbClr val="FFFF00"/>
                </a:solidFill>
              </a:rPr>
              <a:t>pre priority </a:t>
            </a:r>
            <a:r>
              <a:rPr lang="sk-SK" sz="1600" i="1" dirty="0">
                <a:solidFill>
                  <a:srgbClr val="FFFF00"/>
                </a:solidFill>
              </a:rPr>
              <a:t>pre </a:t>
            </a:r>
            <a:r>
              <a:rPr lang="sk-SK" sz="1600" i="1" dirty="0" smtClean="0">
                <a:solidFill>
                  <a:srgbClr val="FFFF00"/>
                </a:solidFill>
              </a:rPr>
              <a:t>oblasti </a:t>
            </a:r>
            <a:r>
              <a:rPr lang="sk-SK" sz="1600" i="1" dirty="0">
                <a:solidFill>
                  <a:srgbClr val="FFFF00"/>
                </a:solidFill>
              </a:rPr>
              <a:t>biodiverzity</a:t>
            </a:r>
            <a:r>
              <a:rPr lang="sk-SK" sz="1600" dirty="0" smtClean="0"/>
              <a:t> </a:t>
            </a:r>
            <a:r>
              <a:rPr lang="sk-SK" sz="1600" dirty="0"/>
              <a:t>budú relevantné </a:t>
            </a:r>
            <a:r>
              <a:rPr lang="sk-SK" sz="1600" dirty="0" smtClean="0"/>
              <a:t>pre financovanie tradičných grantov. K dispozícií bude v rámci inovačného financovania aj Finančný nástroj Prírodný </a:t>
            </a:r>
            <a:r>
              <a:rPr lang="sk-SK" sz="1600" dirty="0"/>
              <a:t>kapitál (</a:t>
            </a:r>
            <a:r>
              <a:rPr lang="sk-SK" sz="1600" dirty="0" err="1"/>
              <a:t>Natural</a:t>
            </a:r>
            <a:r>
              <a:rPr lang="sk-SK" sz="1600" dirty="0"/>
              <a:t> </a:t>
            </a:r>
            <a:r>
              <a:rPr lang="sk-SK" sz="1600" dirty="0" err="1"/>
              <a:t>Capital</a:t>
            </a:r>
            <a:r>
              <a:rPr lang="sk-SK" sz="1600" dirty="0"/>
              <a:t> </a:t>
            </a:r>
            <a:r>
              <a:rPr lang="sk-SK" sz="1600" dirty="0" err="1"/>
              <a:t>Financial</a:t>
            </a:r>
            <a:r>
              <a:rPr lang="sk-SK" sz="1600" dirty="0"/>
              <a:t> </a:t>
            </a:r>
            <a:r>
              <a:rPr lang="sk-SK" sz="1600" dirty="0" err="1"/>
              <a:t>Facility</a:t>
            </a:r>
            <a:r>
              <a:rPr lang="sk-SK" sz="1600" dirty="0"/>
              <a:t> </a:t>
            </a:r>
            <a:r>
              <a:rPr lang="sk-SK" sz="1600" dirty="0" smtClean="0"/>
              <a:t>- NCFF</a:t>
            </a:r>
            <a:r>
              <a:rPr lang="sk-SK" sz="1600" dirty="0"/>
              <a:t>), pre </a:t>
            </a:r>
            <a:r>
              <a:rPr lang="sk-SK" sz="1600" dirty="0" smtClean="0"/>
              <a:t>ktorý </a:t>
            </a:r>
            <a:r>
              <a:rPr lang="sk-SK" sz="1600" dirty="0"/>
              <a:t>bol </a:t>
            </a:r>
            <a:r>
              <a:rPr lang="sk-SK" sz="1600" dirty="0" smtClean="0"/>
              <a:t>pripravený samostatný dokument. </a:t>
            </a:r>
            <a:r>
              <a:rPr lang="sk-SK" sz="1600" dirty="0"/>
              <a:t>Konečný zoznam tém pre NCFF </a:t>
            </a:r>
            <a:r>
              <a:rPr lang="sk-SK" sz="1600" dirty="0" smtClean="0"/>
              <a:t>bude stanovený </a:t>
            </a:r>
            <a:r>
              <a:rPr lang="sk-SK" sz="1600" dirty="0"/>
              <a:t>neskôr na základe výsledkov </a:t>
            </a:r>
            <a:r>
              <a:rPr lang="sk-SK" sz="1600" dirty="0" err="1"/>
              <a:t>ex-ante</a:t>
            </a:r>
            <a:r>
              <a:rPr lang="sk-SK" sz="1600" dirty="0"/>
              <a:t> </a:t>
            </a:r>
            <a:r>
              <a:rPr lang="sk-SK" sz="1600" dirty="0" smtClean="0"/>
              <a:t>hodnotenia, ktoré </a:t>
            </a:r>
            <a:r>
              <a:rPr lang="sk-SK" sz="1600" dirty="0"/>
              <a:t>v súčasnosti prebieha. Zoznam tém pre tradičné projekty by mohli byť upravené</a:t>
            </a:r>
            <a:r>
              <a:rPr lang="sk-SK" sz="1600" dirty="0" smtClean="0"/>
              <a:t>.</a:t>
            </a:r>
          </a:p>
          <a:p>
            <a:endParaRPr lang="sk-SK" sz="1600" dirty="0" smtClean="0"/>
          </a:p>
          <a:p>
            <a:r>
              <a:rPr lang="sk-SK" sz="1600" dirty="0" smtClean="0"/>
              <a:t>1. Demonštračné projekty </a:t>
            </a:r>
            <a:r>
              <a:rPr lang="sk-SK" sz="1600" dirty="0"/>
              <a:t>zamerané na </a:t>
            </a:r>
            <a:r>
              <a:rPr lang="sk-SK" sz="1600" dirty="0" smtClean="0"/>
              <a:t>implementáciu Cieľa </a:t>
            </a:r>
            <a:r>
              <a:rPr lang="sk-SK" sz="1600" dirty="0"/>
              <a:t>2 </a:t>
            </a:r>
            <a:r>
              <a:rPr lang="sk-SK" sz="1600" dirty="0" smtClean="0"/>
              <a:t>Stratégie biodiverzity, </a:t>
            </a:r>
            <a:r>
              <a:rPr lang="sk-SK" sz="1600" dirty="0"/>
              <a:t>a to prostredníctvom integrácie opatrení na zachovanie a posilnenie ekosystémov a ich služieb </a:t>
            </a:r>
            <a:r>
              <a:rPr lang="sk-SK" sz="1600" dirty="0" smtClean="0"/>
              <a:t>do </a:t>
            </a:r>
            <a:r>
              <a:rPr lang="sk-SK" sz="1600" dirty="0"/>
              <a:t>činností verejného alebo súkromného sektora </a:t>
            </a:r>
            <a:r>
              <a:rPr lang="sk-SK" sz="1600" dirty="0" smtClean="0"/>
              <a:t> </a:t>
            </a:r>
            <a:r>
              <a:rPr lang="sk-SK" sz="1600" b="1" dirty="0" smtClean="0">
                <a:solidFill>
                  <a:srgbClr val="FFFF00"/>
                </a:solidFill>
              </a:rPr>
              <a:t>zavádzaním </a:t>
            </a:r>
            <a:r>
              <a:rPr lang="sk-SK" sz="1600" b="1" dirty="0">
                <a:solidFill>
                  <a:srgbClr val="FFFF00"/>
                </a:solidFill>
              </a:rPr>
              <a:t>zelenej infraštruktúry a </a:t>
            </a:r>
            <a:r>
              <a:rPr lang="sk-SK" sz="1600" b="1" dirty="0" smtClean="0">
                <a:solidFill>
                  <a:srgbClr val="FFFF00"/>
                </a:solidFill>
              </a:rPr>
              <a:t>obnovovaním poškodených </a:t>
            </a:r>
            <a:r>
              <a:rPr lang="sk-SK" sz="1600" b="1" dirty="0">
                <a:solidFill>
                  <a:srgbClr val="FFFF00"/>
                </a:solidFill>
              </a:rPr>
              <a:t>ekosystémov . </a:t>
            </a:r>
            <a:r>
              <a:rPr lang="sk-SK" sz="1600" dirty="0"/>
              <a:t>Tieto projekty by sa mali zamerať na komplexný a demonštratívny </a:t>
            </a:r>
            <a:r>
              <a:rPr lang="sk-SK" sz="1600" dirty="0" smtClean="0"/>
              <a:t>prístup, </a:t>
            </a:r>
            <a:r>
              <a:rPr lang="sk-SK" sz="1600" dirty="0"/>
              <a:t>ktorý zahŕňa niekoľko </a:t>
            </a:r>
            <a:r>
              <a:rPr lang="sk-SK" sz="1600" dirty="0" smtClean="0"/>
              <a:t>akcií, </a:t>
            </a:r>
            <a:r>
              <a:rPr lang="sk-SK" sz="1600" dirty="0"/>
              <a:t>podľa c</a:t>
            </a:r>
            <a:r>
              <a:rPr lang="sk-SK" sz="1600" dirty="0" smtClean="0"/>
              <a:t>ieľa </a:t>
            </a:r>
            <a:r>
              <a:rPr lang="sk-SK" sz="1600" dirty="0"/>
              <a:t>2. </a:t>
            </a:r>
            <a:r>
              <a:rPr lang="sk-SK" sz="1600" dirty="0" smtClean="0"/>
              <a:t>môžu zahŕňať: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smtClean="0"/>
              <a:t>a) </a:t>
            </a:r>
            <a:r>
              <a:rPr lang="sk-SK" sz="1600" dirty="0"/>
              <a:t>mapovanie a vyhodnocovanie </a:t>
            </a:r>
            <a:r>
              <a:rPr lang="sk-SK" sz="1600" dirty="0" smtClean="0"/>
              <a:t>(vrátane oceňovania) </a:t>
            </a:r>
            <a:r>
              <a:rPr lang="sk-SK" sz="1600" dirty="0"/>
              <a:t>ekosystémov a ich služieb </a:t>
            </a:r>
            <a:r>
              <a:rPr lang="sk-SK" sz="1600" dirty="0" smtClean="0"/>
              <a:t>prispievajúcich </a:t>
            </a:r>
            <a:r>
              <a:rPr lang="sk-SK" sz="1600" dirty="0"/>
              <a:t>k určovaniu priorít </a:t>
            </a:r>
            <a:r>
              <a:rPr lang="sk-SK" sz="1600" dirty="0" smtClean="0"/>
              <a:t>– pre obnovu, zelenú infraštruktúru alebo vedúcich </a:t>
            </a:r>
            <a:r>
              <a:rPr lang="sk-SK" sz="1600" dirty="0"/>
              <a:t>k </a:t>
            </a:r>
            <a:r>
              <a:rPr lang="sk-SK" sz="1600" dirty="0" smtClean="0">
                <a:solidFill>
                  <a:srgbClr val="FF0000"/>
                </a:solidFill>
              </a:rPr>
              <a:t> </a:t>
            </a:r>
            <a:r>
              <a:rPr lang="sk-SK" sz="1600" dirty="0" smtClean="0"/>
              <a:t>úplnej strate;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smtClean="0"/>
              <a:t>b) </a:t>
            </a:r>
            <a:r>
              <a:rPr lang="sk-SK" sz="1600" dirty="0"/>
              <a:t>obnova ekosystémov a ich služieb </a:t>
            </a:r>
            <a:r>
              <a:rPr lang="sk-SK" sz="1600" dirty="0" smtClean="0"/>
              <a:t>uplatňujúc Prioritný rámec obnovy;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smtClean="0"/>
              <a:t>c)  vývoj </a:t>
            </a:r>
            <a:r>
              <a:rPr lang="sk-SK" sz="1600" dirty="0"/>
              <a:t>a testovanie metodiky oceňovania a platby za ekosystémové služby </a:t>
            </a:r>
            <a:r>
              <a:rPr lang="sk-SK" sz="1600" dirty="0" smtClean="0"/>
              <a:t>(vrátane </a:t>
            </a:r>
            <a:r>
              <a:rPr lang="sk-SK" sz="1600" dirty="0"/>
              <a:t>hmotných a nehmotných </a:t>
            </a:r>
            <a:r>
              <a:rPr lang="sk-SK" sz="1600" dirty="0" smtClean="0"/>
              <a:t>služieb) </a:t>
            </a:r>
            <a:r>
              <a:rPr lang="sk-SK" sz="1600" dirty="0"/>
              <a:t>a testovanie inovačných systémov </a:t>
            </a:r>
            <a:r>
              <a:rPr lang="sk-SK" sz="1600" dirty="0" smtClean="0"/>
              <a:t>riadenia, ktoré </a:t>
            </a:r>
            <a:r>
              <a:rPr lang="sk-SK" sz="1600" dirty="0"/>
              <a:t>sa </a:t>
            </a:r>
            <a:r>
              <a:rPr lang="sk-SK" sz="1600" dirty="0" smtClean="0"/>
              <a:t>zameriavajú najmä na ekosystémové služby spojené </a:t>
            </a:r>
            <a:r>
              <a:rPr lang="sk-SK" sz="1600" dirty="0"/>
              <a:t>s </a:t>
            </a:r>
            <a:r>
              <a:rPr lang="sk-SK" sz="1600" dirty="0" smtClean="0"/>
              <a:t>vodou, </a:t>
            </a:r>
            <a:r>
              <a:rPr lang="sk-SK" sz="1600" dirty="0"/>
              <a:t>ktoré by mohli poskytnúť prípadné finančné mechanizmy na dosiahnutie cieľov stratégie pre biodiverzitu a prispieť k rámcovej </a:t>
            </a:r>
            <a:r>
              <a:rPr lang="sk-SK" sz="1600" dirty="0" smtClean="0"/>
              <a:t>smernici </a:t>
            </a:r>
            <a:r>
              <a:rPr lang="sk-SK" sz="1600" dirty="0"/>
              <a:t>o vode </a:t>
            </a:r>
            <a:r>
              <a:rPr lang="sk-SK" sz="1600" dirty="0" smtClean="0"/>
              <a:t>a cieľov </a:t>
            </a:r>
            <a:r>
              <a:rPr lang="sk-SK" sz="1600" dirty="0"/>
              <a:t>smernice o povodniach </a:t>
            </a:r>
            <a:r>
              <a:rPr lang="sk-SK" sz="1600" dirty="0" smtClean="0"/>
              <a:t>.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19165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539552" y="39537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</a:t>
            </a:r>
            <a:r>
              <a:rPr lang="sk-SK" dirty="0"/>
              <a:t>2000 - BIODIVERZITA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179512" y="908720"/>
            <a:ext cx="66247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sk-SK" dirty="0"/>
              <a:t>2</a:t>
            </a:r>
            <a:r>
              <a:rPr lang="sk-SK" dirty="0" smtClean="0"/>
              <a:t>. Demonštračné projekty </a:t>
            </a:r>
            <a:r>
              <a:rPr lang="sk-SK" dirty="0"/>
              <a:t>v rámci </a:t>
            </a:r>
            <a:r>
              <a:rPr lang="sk-SK" dirty="0" smtClean="0"/>
              <a:t>aktivít </a:t>
            </a:r>
            <a:r>
              <a:rPr lang="sk-SK" dirty="0"/>
              <a:t>zameraných na </a:t>
            </a:r>
            <a:r>
              <a:rPr lang="sk-SK" b="1" dirty="0" smtClean="0">
                <a:solidFill>
                  <a:srgbClr val="FFFF00"/>
                </a:solidFill>
              </a:rPr>
              <a:t>cudzie invázne druhy</a:t>
            </a:r>
            <a:r>
              <a:rPr lang="sk-SK" dirty="0" smtClean="0"/>
              <a:t> (Cieľ </a:t>
            </a:r>
            <a:r>
              <a:rPr lang="sk-SK" dirty="0"/>
              <a:t>5 </a:t>
            </a:r>
            <a:r>
              <a:rPr lang="sk-SK" dirty="0" smtClean="0"/>
              <a:t>Stratégie </a:t>
            </a:r>
            <a:r>
              <a:rPr lang="sk-SK" dirty="0"/>
              <a:t>ochrany biodiverzity), prostredníctvom opatrení pre testovanie a používanie rôznych prístupov zameraných na</a:t>
            </a:r>
            <a:r>
              <a:rPr lang="sk-SK" dirty="0" smtClean="0"/>
              <a:t>:</a:t>
            </a: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a) </a:t>
            </a:r>
            <a:r>
              <a:rPr lang="sk-SK" dirty="0"/>
              <a:t>prevenciu zavlečenia inváznych druhov, </a:t>
            </a:r>
            <a:r>
              <a:rPr lang="sk-SK" dirty="0" smtClean="0"/>
              <a:t>odstraňovaním ciest </a:t>
            </a:r>
            <a:r>
              <a:rPr lang="sk-SK" dirty="0"/>
              <a:t>neúmyselného </a:t>
            </a:r>
            <a:r>
              <a:rPr lang="sk-SK" dirty="0" smtClean="0"/>
              <a:t>rozširovania,</a:t>
            </a: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b) </a:t>
            </a:r>
            <a:r>
              <a:rPr lang="sk-SK" dirty="0"/>
              <a:t>vytvorením systému včasného varovania a rýchlej reakcie a</a:t>
            </a:r>
            <a:br>
              <a:rPr lang="sk-SK" dirty="0"/>
            </a:br>
            <a:r>
              <a:rPr lang="sk-SK" dirty="0" smtClean="0"/>
              <a:t>c) </a:t>
            </a:r>
            <a:r>
              <a:rPr lang="sk-SK" dirty="0"/>
              <a:t>odstránenie alebo </a:t>
            </a:r>
            <a:r>
              <a:rPr lang="sk-SK" dirty="0" smtClean="0"/>
              <a:t>regulácia už rozšírených cudzích inváznych druhov </a:t>
            </a:r>
            <a:r>
              <a:rPr lang="sk-SK" dirty="0"/>
              <a:t>mimo </a:t>
            </a:r>
            <a:r>
              <a:rPr lang="sk-SK" dirty="0" smtClean="0"/>
              <a:t>územia Natura </a:t>
            </a:r>
            <a:r>
              <a:rPr lang="sk-SK" dirty="0"/>
              <a:t>2000</a:t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Projekty by </a:t>
            </a:r>
            <a:r>
              <a:rPr lang="sk-SK" dirty="0" smtClean="0"/>
              <a:t>sa mali zamerať na tri </a:t>
            </a:r>
            <a:r>
              <a:rPr lang="sk-SK" dirty="0"/>
              <a:t>kroky (prevencia, </a:t>
            </a:r>
            <a:r>
              <a:rPr lang="sk-SK" dirty="0" smtClean="0"/>
              <a:t>včasné varovanie </a:t>
            </a:r>
            <a:r>
              <a:rPr lang="sk-SK" dirty="0"/>
              <a:t>a </a:t>
            </a:r>
            <a:r>
              <a:rPr lang="sk-SK" dirty="0" smtClean="0"/>
              <a:t>rýchla reakcia; odstránenie/regulácia) </a:t>
            </a:r>
            <a:r>
              <a:rPr lang="sk-SK" dirty="0"/>
              <a:t>v komplexnom </a:t>
            </a:r>
            <a:r>
              <a:rPr lang="sk-SK" dirty="0" smtClean="0"/>
              <a:t>rámci</a:t>
            </a:r>
            <a:r>
              <a:rPr lang="en-US" dirty="0" smtClean="0"/>
              <a:t>;</a:t>
            </a:r>
            <a:r>
              <a:rPr lang="sk-SK" dirty="0" smtClean="0"/>
              <a:t> </a:t>
            </a:r>
            <a:r>
              <a:rPr lang="sk-SK" dirty="0"/>
              <a:t>alebo </a:t>
            </a:r>
            <a:r>
              <a:rPr lang="sk-SK" dirty="0" smtClean="0"/>
              <a:t>aktivity </a:t>
            </a:r>
            <a:r>
              <a:rPr lang="sk-SK" dirty="0"/>
              <a:t>môžu byť obmedzené na jeden alebo dva z týchto krokov, ale jasne </a:t>
            </a:r>
            <a:r>
              <a:rPr lang="sk-SK" dirty="0" smtClean="0"/>
              <a:t>sa musia nachádzať </a:t>
            </a:r>
            <a:r>
              <a:rPr lang="sk-SK" dirty="0"/>
              <a:t>v širšom </a:t>
            </a:r>
            <a:r>
              <a:rPr lang="sk-SK" dirty="0" smtClean="0"/>
              <a:t>rámci, ktorý </a:t>
            </a:r>
            <a:r>
              <a:rPr lang="sk-SK" dirty="0"/>
              <a:t>spája všetky </a:t>
            </a:r>
            <a:r>
              <a:rPr lang="sk-SK" dirty="0" smtClean="0"/>
              <a:t>tri kroky.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Tieto projekty by mohli prispieť k dosiahnutiu úrovne ochrany </a:t>
            </a:r>
            <a:r>
              <a:rPr lang="sk-SK" dirty="0" smtClean="0"/>
              <a:t>stanovenej kvalitatívnym </a:t>
            </a:r>
            <a:r>
              <a:rPr lang="sk-SK" dirty="0" err="1" smtClean="0"/>
              <a:t>deskriptorom</a:t>
            </a:r>
            <a:r>
              <a:rPr lang="sk-SK" dirty="0" smtClean="0"/>
              <a:t> 2 </a:t>
            </a:r>
            <a:r>
              <a:rPr lang="sk-SK" dirty="0"/>
              <a:t>v </a:t>
            </a:r>
            <a:r>
              <a:rPr lang="sk-SK" dirty="0" smtClean="0"/>
              <a:t>rámcovej smernici </a:t>
            </a:r>
            <a:r>
              <a:rPr lang="sk-SK" dirty="0"/>
              <a:t>o morskej </a:t>
            </a:r>
            <a:r>
              <a:rPr lang="sk-SK" dirty="0" smtClean="0"/>
              <a:t>stratégii, ktorý znie: </a:t>
            </a:r>
            <a:r>
              <a:rPr lang="sk-SK" dirty="0"/>
              <a:t>Početnosť nepôvodných druhov, ktoré sa </a:t>
            </a:r>
            <a:r>
              <a:rPr lang="sk-SK" dirty="0" err="1"/>
              <a:t>introdukovali</a:t>
            </a:r>
            <a:r>
              <a:rPr lang="sk-SK" dirty="0"/>
              <a:t> ľudskou činnosťou, nespôsobuje nepriaznivé zmeny ekosystémov.</a:t>
            </a:r>
          </a:p>
        </p:txBody>
      </p:sp>
    </p:spTree>
    <p:extLst>
      <p:ext uri="{BB962C8B-B14F-4D97-AF65-F5344CB8AC3E}">
        <p14:creationId xmlns:p14="http://schemas.microsoft.com/office/powerpoint/2010/main" val="42837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971600" y="39537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</a:t>
            </a:r>
            <a:r>
              <a:rPr lang="sk-SK" dirty="0"/>
              <a:t>2000 - BIODIVERZITA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323528" y="1412776"/>
            <a:ext cx="64807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3</a:t>
            </a:r>
            <a:r>
              <a:rPr lang="sk-SK" dirty="0" smtClean="0"/>
              <a:t>. </a:t>
            </a:r>
            <a:r>
              <a:rPr lang="sk-SK" dirty="0"/>
              <a:t>Projekty zamerané na </a:t>
            </a:r>
            <a:r>
              <a:rPr lang="sk-SK" b="1" dirty="0">
                <a:solidFill>
                  <a:srgbClr val="FFFF00"/>
                </a:solidFill>
              </a:rPr>
              <a:t>ohrozené druhy, </a:t>
            </a:r>
            <a:r>
              <a:rPr lang="sk-SK" dirty="0"/>
              <a:t>ktoré nie sú obsiahnuté v prílohách smernice o biotopoch, ale majú štatút </a:t>
            </a:r>
            <a:r>
              <a:rPr lang="sk-SK" b="1" dirty="0">
                <a:solidFill>
                  <a:srgbClr val="FFFF00"/>
                </a:solidFill>
              </a:rPr>
              <a:t>"ohrozený" alebo </a:t>
            </a:r>
            <a:r>
              <a:rPr lang="sk-SK" b="1" dirty="0" smtClean="0">
                <a:solidFill>
                  <a:srgbClr val="FFFF00"/>
                </a:solidFill>
              </a:rPr>
              <a:t>horš</a:t>
            </a:r>
            <a:r>
              <a:rPr lang="sk-SK" b="1" dirty="0">
                <a:solidFill>
                  <a:srgbClr val="FFFF00"/>
                </a:solidFill>
              </a:rPr>
              <a:t>í</a:t>
            </a:r>
            <a:r>
              <a:rPr lang="sk-SK" b="1" dirty="0" smtClean="0">
                <a:solidFill>
                  <a:srgbClr val="FFFF00"/>
                </a:solidFill>
              </a:rPr>
              <a:t> </a:t>
            </a:r>
            <a:r>
              <a:rPr lang="sk-SK" dirty="0"/>
              <a:t>v európskych červených </a:t>
            </a:r>
            <a:r>
              <a:rPr lang="sk-SK" dirty="0" smtClean="0"/>
              <a:t>zoznamoch: </a:t>
            </a:r>
            <a:r>
              <a:rPr lang="sk-SK" dirty="0"/>
              <a:t>(http://ec.europa.eu/environment/nature/conservation/species/ </a:t>
            </a:r>
            <a:r>
              <a:rPr lang="sk-SK" dirty="0" err="1"/>
              <a:t>RedList</a:t>
            </a:r>
            <a:r>
              <a:rPr lang="sk-SK" dirty="0"/>
              <a:t> / </a:t>
            </a:r>
            <a:r>
              <a:rPr lang="sk-SK" dirty="0" err="1"/>
              <a:t>index_en.htm</a:t>
            </a:r>
            <a:r>
              <a:rPr lang="sk-SK" dirty="0"/>
              <a:t>), </a:t>
            </a:r>
            <a:endParaRPr lang="sk-SK" dirty="0" smtClean="0"/>
          </a:p>
          <a:p>
            <a:r>
              <a:rPr lang="sk-SK" dirty="0" smtClean="0"/>
              <a:t>alebo </a:t>
            </a:r>
            <a:r>
              <a:rPr lang="sk-SK" dirty="0"/>
              <a:t>v </a:t>
            </a:r>
            <a:r>
              <a:rPr lang="sk-SK" dirty="0" smtClean="0"/>
              <a:t>červenom zozname Medzinárodnej únie pre ochranu prírody pre </a:t>
            </a:r>
            <a:r>
              <a:rPr lang="sk-SK" dirty="0"/>
              <a:t>druhy, ktoré nie sú pokryté európskymi </a:t>
            </a:r>
            <a:r>
              <a:rPr lang="sk-SK" dirty="0" smtClean="0"/>
              <a:t>červenými  zoznamami </a:t>
            </a:r>
            <a:r>
              <a:rPr lang="sk-SK" dirty="0"/>
              <a:t>(</a:t>
            </a:r>
            <a:r>
              <a:rPr lang="sk-SK" dirty="0">
                <a:hlinkClick r:id="rId3"/>
              </a:rPr>
              <a:t>http://www.iucnredlist.org</a:t>
            </a:r>
            <a:r>
              <a:rPr lang="sk-SK" dirty="0" smtClean="0">
                <a:hlinkClick r:id="rId3"/>
              </a:rPr>
              <a:t>/</a:t>
            </a:r>
            <a:r>
              <a:rPr lang="sk-SK" dirty="0" smtClean="0"/>
              <a:t>)</a:t>
            </a:r>
          </a:p>
          <a:p>
            <a:endParaRPr lang="sk-SK" dirty="0"/>
          </a:p>
          <a:p>
            <a:endParaRPr lang="sk-SK" dirty="0"/>
          </a:p>
          <a:p>
            <a:r>
              <a:rPr lang="sk-SK" dirty="0"/>
              <a:t>4. </a:t>
            </a:r>
            <a:r>
              <a:rPr lang="sk-SK" dirty="0" smtClean="0"/>
              <a:t>Demonštračné </a:t>
            </a:r>
            <a:r>
              <a:rPr lang="sk-SK" dirty="0"/>
              <a:t>projekty využívajúce </a:t>
            </a:r>
            <a:r>
              <a:rPr lang="sk-SK" b="1" dirty="0">
                <a:solidFill>
                  <a:srgbClr val="FFFF00"/>
                </a:solidFill>
              </a:rPr>
              <a:t>inovatívne spôsoby priameho alebo nepriameho financovania </a:t>
            </a:r>
            <a:r>
              <a:rPr lang="sk-SK" dirty="0"/>
              <a:t>(vrátane verejného a súkromného </a:t>
            </a:r>
            <a:r>
              <a:rPr lang="sk-SK" dirty="0" smtClean="0"/>
              <a:t>partnerstva, </a:t>
            </a:r>
            <a:r>
              <a:rPr lang="sk-SK" dirty="0"/>
              <a:t>fiškálne nástroje, </a:t>
            </a:r>
            <a:r>
              <a:rPr lang="sk-SK" dirty="0" smtClean="0"/>
              <a:t>atď.) aktivít </a:t>
            </a:r>
            <a:r>
              <a:rPr lang="sk-SK" dirty="0"/>
              <a:t>súvisiacich s biodiverzitou </a:t>
            </a:r>
            <a:r>
              <a:rPr lang="sk-SK" dirty="0" smtClean="0"/>
              <a:t>vo </a:t>
            </a:r>
            <a:r>
              <a:rPr lang="sk-SK" dirty="0"/>
              <a:t>verejnom aj súkromnom sektore.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837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755576" y="39537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/>
              <a:t>Program LIFE – NATURA 2000 - BIODIVERZITA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323528" y="1124744"/>
            <a:ext cx="6480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  <a:p>
            <a:r>
              <a:rPr lang="sk-SK" dirty="0"/>
              <a:t>5. </a:t>
            </a:r>
            <a:r>
              <a:rPr lang="sk-SK" dirty="0" smtClean="0"/>
              <a:t>Demonštračné </a:t>
            </a:r>
            <a:r>
              <a:rPr lang="sk-SK" dirty="0"/>
              <a:t>projekty využívajúce inovatívne technológie a </a:t>
            </a:r>
            <a:r>
              <a:rPr lang="sk-SK" dirty="0" smtClean="0"/>
              <a:t>vývoj, a </a:t>
            </a:r>
            <a:r>
              <a:rPr lang="sk-SK" dirty="0"/>
              <a:t>používanie </a:t>
            </a:r>
            <a:r>
              <a:rPr lang="sk-SK" b="1" dirty="0">
                <a:solidFill>
                  <a:srgbClr val="FFFF00"/>
                </a:solidFill>
              </a:rPr>
              <a:t>technických noriem pre </a:t>
            </a:r>
            <a:r>
              <a:rPr lang="sk-SK" b="1" dirty="0" smtClean="0">
                <a:solidFill>
                  <a:srgbClr val="FFFF00"/>
                </a:solidFill>
              </a:rPr>
              <a:t>riešenie zelenej infraštruktúry</a:t>
            </a:r>
            <a:r>
              <a:rPr lang="sk-SK" dirty="0" smtClean="0"/>
              <a:t>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6. Demonštračné</a:t>
            </a:r>
            <a:r>
              <a:rPr lang="sk-SK" dirty="0" smtClean="0"/>
              <a:t> </a:t>
            </a:r>
            <a:r>
              <a:rPr lang="sk-SK" dirty="0"/>
              <a:t>projekty </a:t>
            </a:r>
            <a:r>
              <a:rPr lang="sk-SK" dirty="0" smtClean="0"/>
              <a:t>využívajúce </a:t>
            </a:r>
            <a:r>
              <a:rPr lang="sk-SK" dirty="0"/>
              <a:t>prístupy </a:t>
            </a:r>
            <a:r>
              <a:rPr lang="sk-SK" b="1" dirty="0">
                <a:solidFill>
                  <a:srgbClr val="FFFF00"/>
                </a:solidFill>
              </a:rPr>
              <a:t>založené na </a:t>
            </a:r>
            <a:r>
              <a:rPr lang="sk-SK" b="1" dirty="0" smtClean="0">
                <a:solidFill>
                  <a:srgbClr val="FFFF00"/>
                </a:solidFill>
              </a:rPr>
              <a:t>ekosystémových prístupoch</a:t>
            </a:r>
            <a:r>
              <a:rPr lang="sk-SK" dirty="0" smtClean="0"/>
              <a:t> </a:t>
            </a:r>
            <a:r>
              <a:rPr lang="sk-SK" dirty="0"/>
              <a:t>pre zlepšenie ľudského zdravia (napríklad prostredníctvom zelenej infraštruktúry).</a:t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7. Demonštračné</a:t>
            </a:r>
            <a:r>
              <a:rPr lang="sk-SK" dirty="0" smtClean="0"/>
              <a:t> </a:t>
            </a:r>
            <a:r>
              <a:rPr lang="sk-SK" dirty="0"/>
              <a:t>projekty na testovanie a používanie technológií a postupov, ktoré </a:t>
            </a:r>
            <a:r>
              <a:rPr lang="sk-SK" dirty="0" smtClean="0"/>
              <a:t>prispievajú k „</a:t>
            </a:r>
            <a:r>
              <a:rPr lang="sk-SK" dirty="0" err="1" smtClean="0"/>
              <a:t>ozeleňovaniu</a:t>
            </a:r>
            <a:r>
              <a:rPr lang="sk-SK" dirty="0" smtClean="0"/>
              <a:t>“ </a:t>
            </a:r>
            <a:r>
              <a:rPr lang="sk-SK" dirty="0"/>
              <a:t>existujúcej </a:t>
            </a:r>
            <a:r>
              <a:rPr lang="sk-SK" b="1" dirty="0" smtClean="0">
                <a:solidFill>
                  <a:srgbClr val="FFFF00"/>
                </a:solidFill>
              </a:rPr>
              <a:t>energetickej a </a:t>
            </a:r>
            <a:r>
              <a:rPr lang="sk-SK" b="1" dirty="0">
                <a:solidFill>
                  <a:srgbClr val="FFFF00"/>
                </a:solidFill>
              </a:rPr>
              <a:t>dopravnej </a:t>
            </a:r>
            <a:r>
              <a:rPr lang="sk-SK" b="1" dirty="0" smtClean="0">
                <a:solidFill>
                  <a:srgbClr val="FFFF00"/>
                </a:solidFill>
              </a:rPr>
              <a:t>infraštruktúre </a:t>
            </a:r>
            <a:r>
              <a:rPr lang="sk-SK" dirty="0"/>
              <a:t>a posilnenie funkčnosti priestorovo prepojených ekosystémov.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837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325589" y="342261"/>
            <a:ext cx="63367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V stratégií </a:t>
            </a:r>
            <a:r>
              <a:rPr lang="sk-SK" dirty="0"/>
              <a:t>Únie </a:t>
            </a:r>
            <a:r>
              <a:rPr lang="sk-SK" dirty="0" smtClean="0"/>
              <a:t>„Naše </a:t>
            </a:r>
            <a:r>
              <a:rPr lang="sk-SK" dirty="0"/>
              <a:t>životné poistenie, náš prírodný kapitál: Stratégia EÚ v oblasti biodiverzity do roku </a:t>
            </a:r>
            <a:r>
              <a:rPr lang="sk-SK" dirty="0" smtClean="0"/>
              <a:t>2020“ boli stanovené </a:t>
            </a:r>
            <a:r>
              <a:rPr lang="sk-SK" dirty="0"/>
              <a:t>ciele na zastavenie a zvrátenie straty </a:t>
            </a:r>
            <a:r>
              <a:rPr lang="sk-SK" dirty="0" smtClean="0"/>
              <a:t>biodiverzity. </a:t>
            </a:r>
            <a:r>
              <a:rPr lang="sk-SK" dirty="0"/>
              <a:t>K týmto cieľom okrem iného patrí úplné vykonávanie smernice Rady 92/43/EHS a smernice Európskeho parlamentu a Rady 2009/147/ES, ako aj zachovávanie a obnovovanie ekosystémov a ich služieb. </a:t>
            </a:r>
            <a:r>
              <a:rPr lang="sk-SK" dirty="0">
                <a:solidFill>
                  <a:srgbClr val="FFFF00"/>
                </a:solidFill>
              </a:rPr>
              <a:t>Program LIFE</a:t>
            </a:r>
            <a:r>
              <a:rPr lang="sk-SK" dirty="0"/>
              <a:t> by mal prispievať k dosahovaniu týchto cieľov. Prioritná oblasť „</a:t>
            </a:r>
            <a:r>
              <a:rPr lang="sk-SK" b="1" i="1" dirty="0"/>
              <a:t>príroda a</a:t>
            </a:r>
            <a:r>
              <a:rPr lang="sk-SK" dirty="0"/>
              <a:t> biodiverzita“ by sa preto mala zamerať na vykonávanie a riadenie sústavy Natura 2000 zriadenej smernicou 92/43/EHS, najmä pokiaľ ide o </a:t>
            </a:r>
            <a:r>
              <a:rPr lang="sk-SK" b="1" i="1" dirty="0"/>
              <a:t>prioritný akčný rámec</a:t>
            </a:r>
            <a:r>
              <a:rPr lang="sk-SK" dirty="0"/>
              <a:t> </a:t>
            </a:r>
            <a:r>
              <a:rPr lang="sk-SK" b="1" i="1" dirty="0"/>
              <a:t>vypracovaný na základe</a:t>
            </a:r>
            <a:r>
              <a:rPr lang="sk-SK" dirty="0"/>
              <a:t> článku 8 </a:t>
            </a:r>
            <a:r>
              <a:rPr lang="sk-SK" b="1" i="1" dirty="0"/>
              <a:t>uvedenej</a:t>
            </a:r>
            <a:r>
              <a:rPr lang="sk-SK" dirty="0"/>
              <a:t> smernice, na vývoj a šírenie osvedčených postupov týkajúcich sa biodiverzity, na smernice 92/43/EHS a 2009/147/ES, ako aj na širšie problémy v oblasti biodiverzity uvedené v stratégii Únie pre oblasť biodiverzity do roku 2020. </a:t>
            </a:r>
            <a:r>
              <a:rPr lang="sk-SK" b="1" i="1" dirty="0"/>
              <a:t>	</a:t>
            </a:r>
            <a:endParaRPr lang="sk-SK" b="1" i="1" dirty="0" smtClean="0"/>
          </a:p>
          <a:p>
            <a:endParaRPr lang="sk-SK" b="1" i="1" dirty="0" smtClean="0"/>
          </a:p>
          <a:p>
            <a:r>
              <a:rPr lang="sk-SK" b="1" i="1" dirty="0" smtClean="0"/>
              <a:t>- Smernica </a:t>
            </a:r>
            <a:r>
              <a:rPr lang="sk-SK" b="1" i="1" dirty="0"/>
              <a:t>Rady 92/43/EHS z 21. mája 1992 o ochrane prirodzených biotopov a voľne žijúcich živočíchov a rastlín (Ú. v. ES L 206, 22.7.1992, s. 7).</a:t>
            </a:r>
            <a:endParaRPr lang="sk-SK" dirty="0"/>
          </a:p>
          <a:p>
            <a:r>
              <a:rPr lang="sk-SK" b="1" i="1" dirty="0" smtClean="0"/>
              <a:t>- Smernica </a:t>
            </a:r>
            <a:r>
              <a:rPr lang="sk-SK" b="1" i="1" dirty="0"/>
              <a:t>Európskeho parlamentu a Rady 2009/147/ES z 30. novembra 2009 o ochrane voľne žijúceho vtáctva (Ú. v. EÚ L 20, 26.1.2010, s. 7</a:t>
            </a:r>
            <a:r>
              <a:rPr lang="sk-SK" b="1" i="1" dirty="0" smtClean="0"/>
              <a:t>).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6" name="BlokTextu 5"/>
          <p:cNvSpPr txBox="1"/>
          <p:nvPr/>
        </p:nvSpPr>
        <p:spPr>
          <a:xfrm>
            <a:off x="827584" y="40391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2000 - INFORMOVANIE</a:t>
            </a:r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107504" y="980728"/>
            <a:ext cx="6840760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750" dirty="0"/>
              <a:t>Tematické priority podprogramu </a:t>
            </a:r>
            <a:r>
              <a:rPr lang="sk-SK" sz="1750" dirty="0">
                <a:solidFill>
                  <a:srgbClr val="FFFF00"/>
                </a:solidFill>
              </a:rPr>
              <a:t>„Životné prostredie“ </a:t>
            </a:r>
            <a:r>
              <a:rPr lang="sk-SK" sz="1750" dirty="0"/>
              <a:t>špecifikované v prílohe III. navrhovaného nariadenia:</a:t>
            </a:r>
          </a:p>
          <a:p>
            <a:r>
              <a:rPr lang="sk-SK" sz="1750" i="1" dirty="0" smtClean="0"/>
              <a:t>C</a:t>
            </a:r>
            <a:r>
              <a:rPr lang="sk-SK" sz="1750" i="1" dirty="0"/>
              <a:t>. Prioritná oblasť </a:t>
            </a:r>
            <a:r>
              <a:rPr lang="sk-SK" sz="1750" i="1" dirty="0">
                <a:solidFill>
                  <a:srgbClr val="FFFF00"/>
                </a:solidFill>
              </a:rPr>
              <a:t>„informovanie a správa v oblasti životného </a:t>
            </a:r>
            <a:r>
              <a:rPr lang="sk-SK" sz="1750" i="1" dirty="0" smtClean="0">
                <a:solidFill>
                  <a:srgbClr val="FFFF00"/>
                </a:solidFill>
              </a:rPr>
              <a:t>prostredia“:</a:t>
            </a:r>
          </a:p>
          <a:p>
            <a:r>
              <a:rPr lang="sk-SK" sz="1750" i="1" dirty="0" smtClean="0"/>
              <a:t>	</a:t>
            </a:r>
          </a:p>
          <a:p>
            <a:r>
              <a:rPr lang="sk-SK" sz="1750" i="1" dirty="0"/>
              <a:t>	</a:t>
            </a:r>
            <a:r>
              <a:rPr lang="sk-SK" sz="1750" i="1" dirty="0" smtClean="0"/>
              <a:t>a) informačné </a:t>
            </a:r>
            <a:r>
              <a:rPr lang="sk-SK" sz="1750" i="1" dirty="0"/>
              <a:t>a komunikačné kampane, ako aj kampane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na zvyšovanie </a:t>
            </a:r>
            <a:r>
              <a:rPr lang="sk-SK" sz="1750" i="1" dirty="0"/>
              <a:t>povedomia v súlade s prioritami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7</a:t>
            </a:r>
            <a:r>
              <a:rPr lang="sk-SK" sz="1750" i="1" dirty="0"/>
              <a:t>. environmentálneho akčného plánu; </a:t>
            </a:r>
            <a:endParaRPr lang="sk-SK" sz="1750" dirty="0"/>
          </a:p>
          <a:p>
            <a:r>
              <a:rPr lang="sk-SK" sz="1750" i="1" dirty="0" smtClean="0"/>
              <a:t>	</a:t>
            </a:r>
          </a:p>
          <a:p>
            <a:r>
              <a:rPr lang="sk-SK" sz="1750" i="1" dirty="0"/>
              <a:t>	</a:t>
            </a:r>
            <a:r>
              <a:rPr lang="sk-SK" sz="1750" i="1" dirty="0" smtClean="0"/>
              <a:t>b) činnosti </a:t>
            </a:r>
            <a:r>
              <a:rPr lang="sk-SK" sz="1750" i="1" dirty="0"/>
              <a:t>zamerané na podporu účinného procesu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kontroly </a:t>
            </a:r>
            <a:r>
              <a:rPr lang="sk-SK" sz="1750" i="1" dirty="0"/>
              <a:t>a opatrení na podporu dodržiavania právnych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predpisov </a:t>
            </a:r>
            <a:r>
              <a:rPr lang="sk-SK" sz="1750" i="1" dirty="0"/>
              <a:t>Únie v oblasti životného prostredia, ako aj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činnosti </a:t>
            </a:r>
            <a:r>
              <a:rPr lang="sk-SK" sz="1750" i="1" dirty="0"/>
              <a:t>na podporu informačných systémov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a</a:t>
            </a:r>
            <a:r>
              <a:rPr lang="sk-SK" sz="1750" i="1" dirty="0"/>
              <a:t> informačných nástrojov v súvislosti s vykonávaním </a:t>
            </a:r>
            <a:endParaRPr lang="sk-SK" sz="1750" i="1" dirty="0" smtClean="0"/>
          </a:p>
          <a:p>
            <a:r>
              <a:rPr lang="sk-SK" sz="1750" i="1" dirty="0"/>
              <a:t>	</a:t>
            </a:r>
            <a:r>
              <a:rPr lang="sk-SK" sz="1750" i="1" dirty="0" smtClean="0"/>
              <a:t>právnych </a:t>
            </a:r>
            <a:r>
              <a:rPr lang="sk-SK" sz="1750" i="1" dirty="0"/>
              <a:t>predpisov Únie v oblasti životného prostredia.</a:t>
            </a:r>
            <a:endParaRPr lang="sk-SK" sz="175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837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6" name="BlokTextu 5"/>
          <p:cNvSpPr txBox="1"/>
          <p:nvPr/>
        </p:nvSpPr>
        <p:spPr>
          <a:xfrm>
            <a:off x="899592" y="21924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</a:t>
            </a:r>
            <a:r>
              <a:rPr lang="sk-SK" dirty="0"/>
              <a:t>2000 - INFORMOVANIE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09438" y="590179"/>
            <a:ext cx="67388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Informačné, komunikačné </a:t>
            </a:r>
            <a:r>
              <a:rPr lang="sk-SK" dirty="0"/>
              <a:t>a osvetové </a:t>
            </a:r>
            <a:r>
              <a:rPr lang="sk-SK" dirty="0" smtClean="0"/>
              <a:t>kampane v oblastiach:</a:t>
            </a:r>
          </a:p>
          <a:p>
            <a:r>
              <a:rPr lang="sk-SK" dirty="0" smtClean="0"/>
              <a:t>- voda </a:t>
            </a:r>
            <a:r>
              <a:rPr lang="sk-SK" dirty="0"/>
              <a:t>, odpady , efektívne využívanie zdrojov , kvalita ovzdušia , priemyselné emisie , hluk , chemikálie , </a:t>
            </a:r>
            <a:r>
              <a:rPr lang="sk-SK" dirty="0" smtClean="0"/>
              <a:t>riadenie </a:t>
            </a:r>
            <a:r>
              <a:rPr lang="sk-SK" dirty="0"/>
              <a:t>a </a:t>
            </a:r>
            <a:r>
              <a:rPr lang="sk-SK" dirty="0" smtClean="0"/>
              <a:t>presadzovanie  politík, a príroda </a:t>
            </a:r>
            <a:r>
              <a:rPr lang="sk-SK" dirty="0"/>
              <a:t>a </a:t>
            </a:r>
            <a:r>
              <a:rPr lang="sk-SK" dirty="0" smtClean="0"/>
              <a:t>biodiverzita:</a:t>
            </a: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1</a:t>
            </a:r>
            <a:r>
              <a:rPr lang="sk-SK" dirty="0"/>
              <a:t>. </a:t>
            </a:r>
            <a:r>
              <a:rPr lang="sk-SK" dirty="0" smtClean="0"/>
              <a:t>Národné </a:t>
            </a:r>
            <a:r>
              <a:rPr lang="sk-SK" dirty="0"/>
              <a:t>alebo </a:t>
            </a:r>
            <a:r>
              <a:rPr lang="sk-SK" dirty="0" smtClean="0"/>
              <a:t>nadnárodné </a:t>
            </a:r>
            <a:r>
              <a:rPr lang="sk-SK" dirty="0"/>
              <a:t>kampane s cieľom </a:t>
            </a:r>
            <a:r>
              <a:rPr lang="sk-SK" b="1" dirty="0">
                <a:solidFill>
                  <a:srgbClr val="FFFF00"/>
                </a:solidFill>
              </a:rPr>
              <a:t>zvýšiť povedomie verejnosti o </a:t>
            </a:r>
            <a:r>
              <a:rPr lang="sk-SK" b="1" dirty="0" smtClean="0">
                <a:solidFill>
                  <a:srgbClr val="FFFF00"/>
                </a:solidFill>
              </a:rPr>
              <a:t>sieti </a:t>
            </a:r>
            <a:r>
              <a:rPr lang="sk-SK" b="1" dirty="0">
                <a:solidFill>
                  <a:srgbClr val="FFFF00"/>
                </a:solidFill>
              </a:rPr>
              <a:t>Natura </a:t>
            </a:r>
            <a:r>
              <a:rPr lang="sk-SK" b="1" dirty="0" smtClean="0">
                <a:solidFill>
                  <a:srgbClr val="FFFF00"/>
                </a:solidFill>
              </a:rPr>
              <a:t>2000</a:t>
            </a:r>
            <a:r>
              <a:rPr lang="sk-SK" dirty="0" smtClean="0"/>
              <a:t>. </a:t>
            </a:r>
            <a:r>
              <a:rPr lang="sk-SK" dirty="0"/>
              <a:t>Tieto kampane by mali byť koncipované tak , aby zabezpečili významnú zmenu v </a:t>
            </a:r>
            <a:r>
              <a:rPr lang="sk-SK" dirty="0" smtClean="0"/>
              <a:t>povedomí </a:t>
            </a:r>
            <a:r>
              <a:rPr lang="sk-SK" dirty="0"/>
              <a:t>o prírodných </a:t>
            </a:r>
            <a:r>
              <a:rPr lang="sk-SK" dirty="0" smtClean="0"/>
              <a:t>hodnotách (vrátane </a:t>
            </a:r>
            <a:r>
              <a:rPr lang="sk-SK" dirty="0"/>
              <a:t>ekosystémových </a:t>
            </a:r>
            <a:r>
              <a:rPr lang="sk-SK" dirty="0" smtClean="0"/>
              <a:t>služieb), </a:t>
            </a:r>
            <a:r>
              <a:rPr lang="sk-SK" dirty="0"/>
              <a:t>pre ktoré </a:t>
            </a:r>
            <a:r>
              <a:rPr lang="sk-SK" dirty="0" smtClean="0"/>
              <a:t>bola sieť </a:t>
            </a:r>
            <a:r>
              <a:rPr lang="sk-SK" dirty="0"/>
              <a:t>Natura 2000 </a:t>
            </a:r>
            <a:r>
              <a:rPr lang="sk-SK" dirty="0" smtClean="0"/>
              <a:t>zriadená </a:t>
            </a:r>
            <a:r>
              <a:rPr lang="sk-SK" dirty="0"/>
              <a:t>, a prípadne viesť k pozitívnym zmenám správania vo veľkej časti cieľovej </a:t>
            </a:r>
            <a:r>
              <a:rPr lang="sk-SK" dirty="0" smtClean="0"/>
              <a:t>skupiny a/alebo v špecifických sociálnych, správnych </a:t>
            </a:r>
            <a:r>
              <a:rPr lang="sk-SK" dirty="0"/>
              <a:t>alebo </a:t>
            </a:r>
            <a:r>
              <a:rPr lang="sk-SK" dirty="0" smtClean="0"/>
              <a:t>hospodárskych odvetviach </a:t>
            </a:r>
            <a:r>
              <a:rPr lang="sk-SK" dirty="0"/>
              <a:t>.</a:t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2. </a:t>
            </a:r>
            <a:r>
              <a:rPr lang="sk-SK" dirty="0" smtClean="0"/>
              <a:t>Podpora aktivít </a:t>
            </a:r>
            <a:r>
              <a:rPr lang="sk-SK" b="1" dirty="0" smtClean="0">
                <a:solidFill>
                  <a:srgbClr val="FFFF00"/>
                </a:solidFill>
              </a:rPr>
              <a:t>Stratégie </a:t>
            </a:r>
            <a:r>
              <a:rPr lang="sk-SK" b="1" dirty="0">
                <a:solidFill>
                  <a:srgbClr val="FFFF00"/>
                </a:solidFill>
              </a:rPr>
              <a:t>biodiverzity </a:t>
            </a:r>
            <a:r>
              <a:rPr lang="sk-SK" b="1" dirty="0" smtClean="0">
                <a:solidFill>
                  <a:srgbClr val="FFFF00"/>
                </a:solidFill>
              </a:rPr>
              <a:t> </a:t>
            </a:r>
            <a:r>
              <a:rPr lang="sk-SK" dirty="0" smtClean="0"/>
              <a:t>jej</a:t>
            </a:r>
            <a:r>
              <a:rPr lang="sk-SK" b="1" dirty="0" smtClean="0">
                <a:solidFill>
                  <a:srgbClr val="FFFF00"/>
                </a:solidFill>
              </a:rPr>
              <a:t> </a:t>
            </a:r>
            <a:r>
              <a:rPr lang="sk-SK" dirty="0" smtClean="0"/>
              <a:t>lepším vysvetľovaním občanom, hlavným zainteresovaným stranám, </a:t>
            </a:r>
            <a:r>
              <a:rPr lang="sk-SK" dirty="0"/>
              <a:t>vrátane tvorcov politík , </a:t>
            </a:r>
            <a:r>
              <a:rPr lang="sk-SK" dirty="0" smtClean="0"/>
              <a:t>firmám, miestnym, regionálnym </a:t>
            </a:r>
            <a:r>
              <a:rPr lang="sk-SK" dirty="0"/>
              <a:t>alebo </a:t>
            </a:r>
            <a:r>
              <a:rPr lang="sk-SK" dirty="0" smtClean="0"/>
              <a:t>národným orgánom.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3. </a:t>
            </a:r>
            <a:r>
              <a:rPr lang="sk-SK" dirty="0" smtClean="0"/>
              <a:t>Projekty </a:t>
            </a:r>
            <a:r>
              <a:rPr lang="sk-SK" dirty="0"/>
              <a:t>zamerané na zvyšovanie povedomia o </a:t>
            </a:r>
            <a:r>
              <a:rPr lang="sk-SK" b="1" dirty="0">
                <a:solidFill>
                  <a:srgbClr val="FFFF00"/>
                </a:solidFill>
              </a:rPr>
              <a:t>zelenej </a:t>
            </a:r>
            <a:r>
              <a:rPr lang="sk-SK" b="1" dirty="0" smtClean="0">
                <a:solidFill>
                  <a:srgbClr val="FFFF00"/>
                </a:solidFill>
              </a:rPr>
              <a:t>infraštruktúre</a:t>
            </a:r>
            <a:r>
              <a:rPr lang="sk-SK" dirty="0" smtClean="0"/>
              <a:t> </a:t>
            </a:r>
            <a:r>
              <a:rPr lang="sk-SK" dirty="0"/>
              <a:t>medzi kľúčovými zainteresovanými skupinami a podpora osvedčených </a:t>
            </a:r>
            <a:r>
              <a:rPr lang="sk-SK" dirty="0" smtClean="0"/>
              <a:t>postupov</a:t>
            </a:r>
            <a:r>
              <a:rPr lang="en-US" dirty="0" smtClean="0"/>
              <a:t>;</a:t>
            </a:r>
            <a:r>
              <a:rPr lang="sk-SK" dirty="0" smtClean="0"/>
              <a:t> </a:t>
            </a:r>
            <a:r>
              <a:rPr lang="sk-SK" dirty="0"/>
              <a:t>a </a:t>
            </a:r>
            <a:r>
              <a:rPr lang="sk-SK" dirty="0" smtClean="0"/>
              <a:t>na</a:t>
            </a:r>
            <a:r>
              <a:rPr lang="en-US" dirty="0" smtClean="0"/>
              <a:t> </a:t>
            </a:r>
            <a:r>
              <a:rPr lang="sk-SK" dirty="0" smtClean="0"/>
              <a:t>zlepšovanie, analýz</a:t>
            </a:r>
            <a:r>
              <a:rPr lang="en-US" dirty="0"/>
              <a:t>y</a:t>
            </a:r>
            <a:r>
              <a:rPr lang="sk-SK" dirty="0" smtClean="0"/>
              <a:t> </a:t>
            </a:r>
            <a:r>
              <a:rPr lang="sk-SK" dirty="0"/>
              <a:t>a šírenie technických a priestorových dát pre nasadenie zelenej </a:t>
            </a:r>
            <a:r>
              <a:rPr lang="sk-SK" dirty="0" smtClean="0"/>
              <a:t>infraštruktúry.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462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6" name="BlokTextu 5"/>
          <p:cNvSpPr txBox="1"/>
          <p:nvPr/>
        </p:nvSpPr>
        <p:spPr>
          <a:xfrm>
            <a:off x="827584" y="40391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Program LIFE – NATURA 2000 - BIODIVERZITA</a:t>
            </a:r>
            <a:endParaRPr lang="sk-SK" dirty="0"/>
          </a:p>
        </p:txBody>
      </p:sp>
      <p:sp>
        <p:nvSpPr>
          <p:cNvPr id="5" name="BlokTextu 4"/>
          <p:cNvSpPr txBox="1"/>
          <p:nvPr/>
        </p:nvSpPr>
        <p:spPr>
          <a:xfrm>
            <a:off x="179512" y="836712"/>
            <a:ext cx="68407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smtClean="0"/>
              <a:t>Aktivity </a:t>
            </a:r>
            <a:r>
              <a:rPr lang="sk-SK" i="1" dirty="0"/>
              <a:t>zamerané na podporu účinného </a:t>
            </a:r>
            <a:r>
              <a:rPr lang="sk-SK" i="1" dirty="0" smtClean="0"/>
              <a:t>procesu kontroly </a:t>
            </a:r>
            <a:r>
              <a:rPr lang="sk-SK" i="1" dirty="0"/>
              <a:t>a opatrení na podporu dodržiavania </a:t>
            </a:r>
            <a:r>
              <a:rPr lang="sk-SK" i="1" dirty="0" smtClean="0"/>
              <a:t>právnych predpisov Únie </a:t>
            </a:r>
            <a:r>
              <a:rPr lang="sk-SK" i="1" dirty="0"/>
              <a:t>v oblasti životného </a:t>
            </a:r>
            <a:r>
              <a:rPr lang="sk-SK" i="1" dirty="0" smtClean="0"/>
              <a:t>prostredia pre segmenty:</a:t>
            </a:r>
          </a:p>
          <a:p>
            <a:pPr marL="285750" indent="-285750">
              <a:buFontTx/>
              <a:buChar char="-"/>
            </a:pPr>
            <a:r>
              <a:rPr lang="sk-SK" dirty="0" smtClean="0"/>
              <a:t>Trestné konanie, kontrola </a:t>
            </a:r>
            <a:r>
              <a:rPr lang="sk-SK" dirty="0"/>
              <a:t>a </a:t>
            </a:r>
            <a:r>
              <a:rPr lang="sk-SK" dirty="0" smtClean="0"/>
              <a:t>dozor – projekty účinnosti inšpekcií životného prostredia a dohľadu, a boja proti </a:t>
            </a:r>
            <a:r>
              <a:rPr lang="sk-SK" dirty="0" err="1" smtClean="0"/>
              <a:t>envirotrestnej</a:t>
            </a:r>
            <a:r>
              <a:rPr lang="sk-SK" dirty="0" smtClean="0"/>
              <a:t> činnosti</a:t>
            </a:r>
            <a:r>
              <a:rPr lang="en-US" dirty="0" smtClean="0"/>
              <a:t>;</a:t>
            </a:r>
            <a:endParaRPr lang="sk-SK" dirty="0" smtClean="0"/>
          </a:p>
          <a:p>
            <a:pPr marL="285750" indent="-285750">
              <a:buFontTx/>
              <a:buChar char="-"/>
            </a:pPr>
            <a:r>
              <a:rPr lang="sk-SK" dirty="0"/>
              <a:t>Posilnenie </a:t>
            </a:r>
            <a:r>
              <a:rPr lang="sk-SK" dirty="0" smtClean="0"/>
              <a:t>šírenia najlepších postupov:</a:t>
            </a:r>
          </a:p>
          <a:p>
            <a:r>
              <a:rPr lang="sk-SK" dirty="0" smtClean="0"/>
              <a:t>1. </a:t>
            </a:r>
            <a:r>
              <a:rPr lang="sk-SK" dirty="0"/>
              <a:t>Projekty zamerané na vykonávanie článku 6 smernice o biotopoch s osobitným zreteľom na </a:t>
            </a:r>
            <a:r>
              <a:rPr lang="sk-SK" b="1" dirty="0">
                <a:solidFill>
                  <a:srgbClr val="FFFF00"/>
                </a:solidFill>
              </a:rPr>
              <a:t>spôsob hodnotenia vplyvu </a:t>
            </a:r>
            <a:r>
              <a:rPr lang="sk-SK" dirty="0" smtClean="0"/>
              <a:t>ako</a:t>
            </a:r>
            <a:r>
              <a:rPr lang="sk-SK" b="1" dirty="0" smtClean="0">
                <a:solidFill>
                  <a:srgbClr val="FFFF00"/>
                </a:solidFill>
              </a:rPr>
              <a:t> </a:t>
            </a:r>
            <a:r>
              <a:rPr lang="sk-SK" dirty="0" smtClean="0"/>
              <a:t>sa </a:t>
            </a:r>
            <a:r>
              <a:rPr lang="sk-SK" dirty="0"/>
              <a:t>vykonáva (napr. rozvoj a podpora systému pre akreditáciu hodnotiteľov, výmeny najlepších postupov </a:t>
            </a:r>
            <a:r>
              <a:rPr lang="sk-SK" dirty="0" smtClean="0"/>
              <a:t>atď.).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2</a:t>
            </a:r>
            <a:r>
              <a:rPr lang="sk-SK" dirty="0" smtClean="0"/>
              <a:t>. </a:t>
            </a:r>
            <a:r>
              <a:rPr lang="sk-SK" dirty="0"/>
              <a:t>Projekty zamerané na výmenu osvedčených postupov a rozvoj zručností </a:t>
            </a:r>
            <a:r>
              <a:rPr lang="sk-SK" dirty="0" smtClean="0"/>
              <a:t>pre </a:t>
            </a:r>
            <a:r>
              <a:rPr lang="sk-SK" b="1" dirty="0">
                <a:solidFill>
                  <a:srgbClr val="FFFF00"/>
                </a:solidFill>
              </a:rPr>
              <a:t>manažérov</a:t>
            </a:r>
            <a:r>
              <a:rPr lang="sk-SK" b="1" dirty="0" smtClean="0">
                <a:solidFill>
                  <a:srgbClr val="FFFF00"/>
                </a:solidFill>
              </a:rPr>
              <a:t> </a:t>
            </a:r>
            <a:r>
              <a:rPr lang="sk-SK" b="1" dirty="0">
                <a:solidFill>
                  <a:srgbClr val="FFFF00"/>
                </a:solidFill>
              </a:rPr>
              <a:t>lokality sústavy Natura </a:t>
            </a:r>
            <a:r>
              <a:rPr lang="sk-SK" b="1" dirty="0" smtClean="0">
                <a:solidFill>
                  <a:srgbClr val="FFFF00"/>
                </a:solidFill>
              </a:rPr>
              <a:t>2000</a:t>
            </a:r>
            <a:r>
              <a:rPr lang="sk-SK" dirty="0" smtClean="0"/>
              <a:t>. </a:t>
            </a:r>
            <a:r>
              <a:rPr lang="sk-SK" dirty="0"/>
              <a:t>Tieto projekty by mali byť štruktúrované ako podporné </a:t>
            </a:r>
            <a:r>
              <a:rPr lang="sk-SK" dirty="0" smtClean="0"/>
              <a:t>pre mechanizmy zavedené na </a:t>
            </a:r>
            <a:r>
              <a:rPr lang="sk-SK" dirty="0"/>
              <a:t>nových biogeografických </a:t>
            </a:r>
            <a:r>
              <a:rPr lang="sk-SK" dirty="0" smtClean="0"/>
              <a:t>seminároch.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/>
              <a:t>3</a:t>
            </a:r>
            <a:r>
              <a:rPr lang="sk-SK" dirty="0" smtClean="0"/>
              <a:t>. </a:t>
            </a:r>
            <a:r>
              <a:rPr lang="sk-SK" dirty="0"/>
              <a:t>Projekty zamerané na rozvoj a podporu </a:t>
            </a:r>
            <a:r>
              <a:rPr lang="sk-SK" dirty="0" smtClean="0"/>
              <a:t>úlohy </a:t>
            </a:r>
            <a:r>
              <a:rPr lang="sk-SK" dirty="0"/>
              <a:t>sietí dobrovoľníkov s cieľom zabezpečiť ich </a:t>
            </a:r>
            <a:r>
              <a:rPr lang="sk-SK" dirty="0" smtClean="0"/>
              <a:t>dlhodobý </a:t>
            </a:r>
            <a:r>
              <a:rPr lang="sk-SK" dirty="0"/>
              <a:t>prínos pre aktívne riadenie siete NATURA 2000</a:t>
            </a:r>
            <a:r>
              <a:rPr lang="sk-SK" dirty="0" smtClean="0"/>
              <a:t>.</a:t>
            </a:r>
            <a:endParaRPr lang="sk-SK" i="1" dirty="0" smtClean="0"/>
          </a:p>
        </p:txBody>
      </p:sp>
    </p:spTree>
    <p:extLst>
      <p:ext uri="{BB962C8B-B14F-4D97-AF65-F5344CB8AC3E}">
        <p14:creationId xmlns:p14="http://schemas.microsoft.com/office/powerpoint/2010/main" val="5462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7" name="BlokTextu 6"/>
          <p:cNvSpPr txBox="1"/>
          <p:nvPr/>
        </p:nvSpPr>
        <p:spPr>
          <a:xfrm>
            <a:off x="467544" y="750293"/>
            <a:ext cx="64807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k-SK" sz="4800" dirty="0" smtClean="0"/>
          </a:p>
          <a:p>
            <a:pPr algn="ctr"/>
            <a:r>
              <a:rPr lang="sk-SK" sz="4800" dirty="0" smtClean="0"/>
              <a:t>Ďakujem</a:t>
            </a:r>
            <a:r>
              <a:rPr lang="en-US" sz="4800" dirty="0" smtClean="0"/>
              <a:t> </a:t>
            </a:r>
            <a:r>
              <a:rPr lang="sk-SK" sz="4800" dirty="0" smtClean="0"/>
              <a:t>za pozornosť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/>
          </a:p>
          <a:p>
            <a:endParaRPr lang="sk-SK" dirty="0" smtClean="0"/>
          </a:p>
          <a:p>
            <a:r>
              <a:rPr lang="sk-SK" dirty="0" smtClean="0"/>
              <a:t>Mgr. Martin Čukan</a:t>
            </a:r>
          </a:p>
          <a:p>
            <a:r>
              <a:rPr lang="sk-SK" dirty="0"/>
              <a:t>S</a:t>
            </a:r>
            <a:r>
              <a:rPr lang="sk-SK" dirty="0" smtClean="0"/>
              <a:t>ekcia environmentálnych programov a projektov</a:t>
            </a:r>
          </a:p>
          <a:p>
            <a:r>
              <a:rPr lang="sk-SK" dirty="0" smtClean="0"/>
              <a:t>Odbor </a:t>
            </a:r>
            <a:r>
              <a:rPr lang="sk-SK" dirty="0"/>
              <a:t>technickej pomoci a programov nadnárodnej spolupráce </a:t>
            </a:r>
          </a:p>
          <a:p>
            <a:r>
              <a:rPr lang="sk-SK" dirty="0"/>
              <a:t>             </a:t>
            </a:r>
            <a:r>
              <a:rPr lang="sk-SK" cap="all" dirty="0"/>
              <a:t>                   </a:t>
            </a:r>
            <a:endParaRPr lang="sk-SK" dirty="0"/>
          </a:p>
          <a:p>
            <a:r>
              <a:rPr lang="sk-SK" cap="all" dirty="0"/>
              <a:t>Ministerstvo životného prostredia Slovenskej republiky</a:t>
            </a:r>
            <a:endParaRPr lang="sk-SK" dirty="0"/>
          </a:p>
          <a:p>
            <a:r>
              <a:rPr lang="sk-SK" dirty="0"/>
              <a:t>Nám. Ľ. Štúra 1, </a:t>
            </a:r>
            <a:r>
              <a:rPr lang="sk-SK" dirty="0" smtClean="0"/>
              <a:t>812</a:t>
            </a:r>
            <a:r>
              <a:rPr lang="sk-SK" dirty="0"/>
              <a:t> 35 Bratislava</a:t>
            </a:r>
          </a:p>
          <a:p>
            <a:r>
              <a:rPr lang="sk-SK" dirty="0"/>
              <a:t>Tel:		+ 421 2 5956 2404</a:t>
            </a:r>
          </a:p>
          <a:p>
            <a:r>
              <a:rPr lang="sk-SK" dirty="0"/>
              <a:t>Fax:		+ 421 2 5956 2508</a:t>
            </a:r>
          </a:p>
          <a:p>
            <a:r>
              <a:rPr lang="sk-SK" dirty="0"/>
              <a:t>Mob:                         +421 905 944 148</a:t>
            </a:r>
          </a:p>
          <a:p>
            <a:r>
              <a:rPr lang="sk-SK" dirty="0"/>
              <a:t>E-mail:  		</a:t>
            </a:r>
            <a:r>
              <a:rPr lang="sk-SK" u="sng" dirty="0" err="1" smtClean="0">
                <a:hlinkClick r:id="rId3"/>
              </a:rPr>
              <a:t>martin.cukan@enviro.gov.sk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8344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51520" y="1412776"/>
            <a:ext cx="6480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k-SK" dirty="0"/>
              <a:t>Silná väzba na priority EÚ: 7. </a:t>
            </a:r>
            <a:r>
              <a:rPr lang="sk-SK" dirty="0" smtClean="0"/>
              <a:t>EAP /environmentálny akčný program/, </a:t>
            </a:r>
            <a:r>
              <a:rPr lang="sk-SK" dirty="0"/>
              <a:t>efektívne využívanie zdrojov, strata biodiverzity, </a:t>
            </a:r>
            <a:r>
              <a:rPr lang="sk-SK" dirty="0" smtClean="0"/>
              <a:t>Adaptačná stratégia EÚ </a:t>
            </a:r>
            <a:r>
              <a:rPr lang="sk-SK" dirty="0"/>
              <a:t>a ciele v oblasti </a:t>
            </a:r>
            <a:r>
              <a:rPr lang="sk-SK" dirty="0" smtClean="0"/>
              <a:t>mitigácie </a:t>
            </a:r>
            <a:r>
              <a:rPr lang="sk-SK" dirty="0"/>
              <a:t>v </a:t>
            </a:r>
            <a:r>
              <a:rPr lang="sk-SK" dirty="0" smtClean="0"/>
              <a:t>rámci stratégie Európa </a:t>
            </a:r>
            <a:r>
              <a:rPr lang="sk-SK" dirty="0"/>
              <a:t>2020</a:t>
            </a:r>
            <a:r>
              <a:rPr lang="sk-SK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Podporovať </a:t>
            </a:r>
            <a:r>
              <a:rPr lang="sk-SK" dirty="0"/>
              <a:t>vykonávanie </a:t>
            </a:r>
            <a:r>
              <a:rPr lang="sk-SK" dirty="0" smtClean="0"/>
              <a:t>politík </a:t>
            </a:r>
            <a:r>
              <a:rPr lang="sk-SK" dirty="0"/>
              <a:t>EÚ </a:t>
            </a:r>
            <a:r>
              <a:rPr lang="sk-SK" dirty="0" smtClean="0"/>
              <a:t>v rámci podprogramov </a:t>
            </a:r>
            <a:r>
              <a:rPr lang="sk-SK" dirty="0"/>
              <a:t>životné prostredie a </a:t>
            </a:r>
            <a:r>
              <a:rPr lang="sk-SK" dirty="0" smtClean="0"/>
              <a:t>ochrana klímy, integrácia  podprogramov životné prostredie </a:t>
            </a:r>
            <a:r>
              <a:rPr lang="sk-SK" dirty="0"/>
              <a:t>a </a:t>
            </a:r>
            <a:r>
              <a:rPr lang="sk-SK" dirty="0" smtClean="0"/>
              <a:t>ochrana klímy </a:t>
            </a:r>
            <a:r>
              <a:rPr lang="sk-SK" dirty="0"/>
              <a:t>do ďalších politík </a:t>
            </a:r>
            <a:r>
              <a:rPr lang="sk-SK" dirty="0" smtClean="0"/>
              <a:t>, čo má </a:t>
            </a:r>
            <a:r>
              <a:rPr lang="sk-SK" dirty="0"/>
              <a:t>pomôcť vytvoriť súčinnosť medzi fondmi EÚ</a:t>
            </a:r>
            <a:r>
              <a:rPr lang="sk-SK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LIFE </a:t>
            </a:r>
            <a:r>
              <a:rPr lang="sk-SK" dirty="0"/>
              <a:t>by mal byť používaný ako katalyzátor, </a:t>
            </a:r>
            <a:r>
              <a:rPr lang="sk-SK" dirty="0" smtClean="0"/>
              <a:t>má byť platformou </a:t>
            </a:r>
            <a:r>
              <a:rPr lang="sk-SK" dirty="0"/>
              <a:t>pre testovanie </a:t>
            </a:r>
            <a:r>
              <a:rPr lang="sk-SK" dirty="0" smtClean="0"/>
              <a:t>nových </a:t>
            </a:r>
            <a:r>
              <a:rPr lang="sk-SK" dirty="0"/>
              <a:t>a </a:t>
            </a:r>
            <a:r>
              <a:rPr lang="sk-SK" dirty="0" smtClean="0"/>
              <a:t>lepších postupov realizovaných na miestnej, regionálnej, </a:t>
            </a:r>
            <a:r>
              <a:rPr lang="sk-SK" dirty="0"/>
              <a:t>národnej a európskej </a:t>
            </a:r>
            <a:r>
              <a:rPr lang="sk-SK" dirty="0" smtClean="0"/>
              <a:t>úrovni;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Dôraz </a:t>
            </a:r>
            <a:r>
              <a:rPr lang="sk-SK" dirty="0"/>
              <a:t>bude tiež kladený na lepšiu správu</a:t>
            </a:r>
            <a:r>
              <a:rPr lang="sk-SK" dirty="0" smtClean="0"/>
              <a:t>.</a:t>
            </a:r>
          </a:p>
          <a:p>
            <a:endParaRPr lang="sk-SK" dirty="0" smtClean="0"/>
          </a:p>
          <a:p>
            <a:r>
              <a:rPr lang="sk-SK" dirty="0"/>
              <a:t>LIFE program bude rozdelený do 2 viacročných období:</a:t>
            </a:r>
          </a:p>
          <a:p>
            <a:pPr marL="285750" indent="-285750">
              <a:buFontTx/>
              <a:buChar char="-"/>
            </a:pPr>
            <a:r>
              <a:rPr lang="sk-SK" dirty="0"/>
              <a:t>1. viacročný pracovný program 2014 – 2017 </a:t>
            </a:r>
          </a:p>
          <a:p>
            <a:pPr marL="285750" indent="-285750">
              <a:buFontTx/>
              <a:buChar char="-"/>
            </a:pPr>
            <a:r>
              <a:rPr lang="sk-SK" dirty="0"/>
              <a:t>2. viacročný pracovný program 2018 - 2020 </a:t>
            </a:r>
          </a:p>
          <a:p>
            <a:pPr marL="285750" indent="-285750">
              <a:buFont typeface="Arial" pitchFamily="34" charset="0"/>
              <a:buChar char="•"/>
            </a:pP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1403648" y="69269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Ciele programu LIFE v PO 2014- 2020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547664" y="6206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Rozpočet </a:t>
            </a:r>
            <a:r>
              <a:rPr lang="sk-SK" dirty="0"/>
              <a:t>programu LIFE v PO 2014- 2020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251520" y="1211249"/>
            <a:ext cx="6493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  <a:p>
            <a:r>
              <a:rPr lang="sk-SK" dirty="0" smtClean="0"/>
              <a:t>Celkovo </a:t>
            </a:r>
            <a:r>
              <a:rPr lang="sk-SK" dirty="0" smtClean="0">
                <a:solidFill>
                  <a:srgbClr val="FFFF00"/>
                </a:solidFill>
              </a:rPr>
              <a:t>3.456.655.000,00 </a:t>
            </a:r>
            <a:r>
              <a:rPr lang="sk-SK" dirty="0">
                <a:solidFill>
                  <a:srgbClr val="FFFF00"/>
                </a:solidFill>
              </a:rPr>
              <a:t>€</a:t>
            </a:r>
            <a:r>
              <a:rPr lang="sk-SK" dirty="0" smtClean="0"/>
              <a:t> </a:t>
            </a:r>
            <a:r>
              <a:rPr lang="sk-SK" dirty="0"/>
              <a:t>na obdobie 2014-2020 </a:t>
            </a:r>
            <a:endParaRPr lang="sk-SK" dirty="0" smtClean="0"/>
          </a:p>
          <a:p>
            <a:r>
              <a:rPr lang="sk-SK" dirty="0" smtClean="0"/>
              <a:t>(</a:t>
            </a:r>
            <a:r>
              <a:rPr lang="sk-SK" dirty="0"/>
              <a:t>5% zníženie </a:t>
            </a:r>
            <a:r>
              <a:rPr lang="sk-SK" dirty="0" smtClean="0"/>
              <a:t> pri konečnej </a:t>
            </a:r>
            <a:r>
              <a:rPr lang="sk-SK" dirty="0"/>
              <a:t>dohode o </a:t>
            </a:r>
            <a:r>
              <a:rPr lang="sk-SK" dirty="0" smtClean="0"/>
              <a:t>Viacročnom finančnom rámci):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- podprogram životné prostredie</a:t>
            </a:r>
          </a:p>
          <a:p>
            <a:r>
              <a:rPr lang="sk-SK" dirty="0"/>
              <a:t>	</a:t>
            </a:r>
            <a:r>
              <a:rPr lang="sk-SK" dirty="0" smtClean="0"/>
              <a:t>	  </a:t>
            </a:r>
            <a:r>
              <a:rPr lang="sk-SK" dirty="0" smtClean="0">
                <a:solidFill>
                  <a:srgbClr val="FFFF00"/>
                </a:solidFill>
              </a:rPr>
              <a:t>2.592.491.250,00 €.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>-</a:t>
            </a:r>
            <a:r>
              <a:rPr lang="sk-SK" dirty="0"/>
              <a:t> </a:t>
            </a:r>
            <a:r>
              <a:rPr lang="sk-SK" dirty="0" smtClean="0"/>
              <a:t>podprogram ochrana klímy</a:t>
            </a:r>
          </a:p>
          <a:p>
            <a:r>
              <a:rPr lang="sk-SK" dirty="0"/>
              <a:t>	</a:t>
            </a:r>
            <a:r>
              <a:rPr lang="sk-SK" dirty="0" smtClean="0"/>
              <a:t>	 </a:t>
            </a:r>
            <a:r>
              <a:rPr lang="sk-SK" dirty="0" smtClean="0">
                <a:solidFill>
                  <a:srgbClr val="FFFF00"/>
                </a:solidFill>
              </a:rPr>
              <a:t>864.163.750,00 </a:t>
            </a:r>
            <a:r>
              <a:rPr lang="sk-SK" dirty="0">
                <a:solidFill>
                  <a:srgbClr val="FFFF00"/>
                </a:solidFill>
              </a:rPr>
              <a:t>€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467544" y="443711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</p:txBody>
      </p:sp>
      <p:graphicFrame>
        <p:nvGraphicFramePr>
          <p:cNvPr id="10" name="Tabuľ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636138"/>
              </p:ext>
            </p:extLst>
          </p:nvPr>
        </p:nvGraphicFramePr>
        <p:xfrm>
          <a:off x="107504" y="4468479"/>
          <a:ext cx="8928990" cy="1912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1008112"/>
                <a:gridCol w="936104"/>
                <a:gridCol w="952525"/>
                <a:gridCol w="888519"/>
                <a:gridCol w="888519"/>
                <a:gridCol w="888519"/>
                <a:gridCol w="888519"/>
                <a:gridCol w="1110021"/>
              </a:tblGrid>
              <a:tr h="292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LIFE </a:t>
                      </a:r>
                      <a:r>
                        <a:rPr lang="en-GB" sz="1200" dirty="0" smtClean="0">
                          <a:effectLst/>
                        </a:rPr>
                        <a:t>program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2014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2015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2016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2017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2018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2019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2020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k-SK" sz="1200" dirty="0" smtClean="0">
                          <a:effectLst/>
                        </a:rPr>
                        <a:t>SPOLU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</a:tr>
              <a:tr h="539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k-SK" sz="1200" dirty="0" smtClean="0">
                          <a:effectLst/>
                        </a:rPr>
                        <a:t>podprogram</a:t>
                      </a:r>
                      <a:r>
                        <a:rPr lang="en-GB" sz="1200" dirty="0" smtClean="0">
                          <a:effectLst/>
                        </a:rPr>
                        <a:t>  </a:t>
                      </a:r>
                      <a:r>
                        <a:rPr lang="sk-SK" sz="1200" dirty="0" smtClean="0">
                          <a:effectLst/>
                        </a:rPr>
                        <a:t>Životné</a:t>
                      </a:r>
                      <a:r>
                        <a:rPr lang="sk-SK" sz="1200" baseline="0" dirty="0" smtClean="0">
                          <a:effectLst/>
                        </a:rPr>
                        <a:t> prostredie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              </a:t>
                      </a:r>
                      <a:r>
                        <a:rPr lang="en-GB" sz="1200" dirty="0">
                          <a:effectLst/>
                        </a:rPr>
                        <a:t>303.459.000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326.322.750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347.097.000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370.302.750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392.660.250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416.805.000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435.844.500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2.592.491.250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</a:tr>
              <a:tr h="539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k-SK" sz="1200" dirty="0" smtClean="0">
                          <a:effectLst/>
                        </a:rPr>
                        <a:t>Podprogram Ochrana klímy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101.153.000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108.774.250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115.699.000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123.434.250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130.886.750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138.935.000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145.281.500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864.163.750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</a:tr>
              <a:tr h="539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k-SK" sz="1200" dirty="0" smtClean="0">
                          <a:effectLst/>
                        </a:rPr>
                        <a:t>spolu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404.612.000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435.097.000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462.796.000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493.737.000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                   523.547.000 </a:t>
                      </a:r>
                      <a:endParaRPr lang="sk-SK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555.740.000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581.126.000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3.456.655.000 </a:t>
                      </a:r>
                      <a:endParaRPr lang="sk-SK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2" marR="3155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130679" y="54868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Štruktúra programu LIFE </a:t>
            </a:r>
            <a:r>
              <a:rPr lang="sk-SK" dirty="0"/>
              <a:t>v PO 2014- 2020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251520" y="1340768"/>
            <a:ext cx="662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1. Podprogram </a:t>
            </a:r>
            <a:r>
              <a:rPr lang="sk-SK" dirty="0">
                <a:solidFill>
                  <a:srgbClr val="FFFF00"/>
                </a:solidFill>
              </a:rPr>
              <a:t>„Životné prostredie“ </a:t>
            </a:r>
            <a:r>
              <a:rPr lang="sk-SK" dirty="0"/>
              <a:t>má tri prioritné oblasti:</a:t>
            </a:r>
          </a:p>
          <a:p>
            <a:r>
              <a:rPr lang="sk-SK" dirty="0" smtClean="0"/>
              <a:t>	a) „</a:t>
            </a:r>
            <a:r>
              <a:rPr lang="sk-SK" dirty="0"/>
              <a:t>životné prostredie a efektívne využívanie zdrojov“;</a:t>
            </a:r>
          </a:p>
          <a:p>
            <a:r>
              <a:rPr lang="sk-SK" dirty="0" smtClean="0"/>
              <a:t>	b) </a:t>
            </a:r>
            <a:r>
              <a:rPr lang="sk-SK" b="1" i="1" dirty="0" smtClean="0"/>
              <a:t>„</a:t>
            </a:r>
            <a:r>
              <a:rPr lang="sk-SK" b="1" i="1" dirty="0"/>
              <a:t>príroda a</a:t>
            </a:r>
            <a:r>
              <a:rPr lang="sk-SK" dirty="0"/>
              <a:t> biodiverzita</a:t>
            </a:r>
            <a:r>
              <a:rPr lang="sk-SK" dirty="0" smtClean="0"/>
              <a:t>“;</a:t>
            </a:r>
          </a:p>
          <a:p>
            <a:r>
              <a:rPr lang="sk-SK" dirty="0" smtClean="0"/>
              <a:t>	c) „správa </a:t>
            </a:r>
            <a:r>
              <a:rPr lang="sk-SK" dirty="0"/>
              <a:t>a informovanie v oblasti životného prostredia</a:t>
            </a:r>
            <a:r>
              <a:rPr lang="sk-SK" dirty="0" smtClean="0"/>
              <a:t>“.</a:t>
            </a:r>
          </a:p>
          <a:p>
            <a:pPr marL="342900" indent="-342900">
              <a:buAutoNum type="alphaLcParenR" startAt="3"/>
            </a:pPr>
            <a:endParaRPr lang="sk-SK" dirty="0"/>
          </a:p>
          <a:p>
            <a:pPr marL="342900" indent="-342900">
              <a:buAutoNum type="alphaLcParenR" startAt="3"/>
            </a:pPr>
            <a:endParaRPr lang="sk-SK" dirty="0" smtClean="0"/>
          </a:p>
          <a:p>
            <a:endParaRPr lang="sk-SK" dirty="0" smtClean="0"/>
          </a:p>
          <a:p>
            <a:r>
              <a:rPr lang="sk-SK" dirty="0" smtClean="0"/>
              <a:t>2. </a:t>
            </a:r>
            <a:r>
              <a:rPr lang="sk-SK" dirty="0"/>
              <a:t>Podprogram </a:t>
            </a:r>
            <a:r>
              <a:rPr lang="sk-SK" dirty="0">
                <a:solidFill>
                  <a:srgbClr val="FFFF00"/>
                </a:solidFill>
              </a:rPr>
              <a:t>„Ochrana klímy“ </a:t>
            </a:r>
            <a:r>
              <a:rPr lang="sk-SK" dirty="0"/>
              <a:t>má tri prioritné oblasti:</a:t>
            </a:r>
          </a:p>
          <a:p>
            <a:r>
              <a:rPr lang="sk-SK" dirty="0" smtClean="0"/>
              <a:t>	a) „</a:t>
            </a:r>
            <a:r>
              <a:rPr lang="sk-SK" dirty="0"/>
              <a:t>zmierňovanie zmeny klímy“;</a:t>
            </a:r>
          </a:p>
          <a:p>
            <a:r>
              <a:rPr lang="sk-SK" dirty="0" smtClean="0"/>
              <a:t>	b) „</a:t>
            </a:r>
            <a:r>
              <a:rPr lang="sk-SK" dirty="0"/>
              <a:t>adaptácia na zmenu klímy“;</a:t>
            </a:r>
          </a:p>
          <a:p>
            <a:r>
              <a:rPr lang="sk-SK" dirty="0" smtClean="0"/>
              <a:t>	c) „</a:t>
            </a:r>
            <a:r>
              <a:rPr lang="sk-SK" dirty="0"/>
              <a:t>správa a informovanie v oblasti klímy“.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12335" y="43787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 smtClean="0"/>
              <a:t>Typy financovania projektov LIFE v PO 2014 -2020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278694" y="980728"/>
            <a:ext cx="66040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u="sng" dirty="0" smtClean="0"/>
              <a:t>a) GRANTY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Granty na opatrenia </a:t>
            </a:r>
            <a:r>
              <a:rPr lang="sk-SK" dirty="0"/>
              <a:t>a finančné nástroje: najmenej 81% </a:t>
            </a:r>
            <a:r>
              <a:rPr lang="sk-SK" dirty="0" smtClean="0"/>
              <a:t>rozpočtu programu LIFE  - maximálne 30</a:t>
            </a:r>
            <a:r>
              <a:rPr lang="en-US" dirty="0" smtClean="0"/>
              <a:t>%</a:t>
            </a:r>
            <a:r>
              <a:rPr lang="sk-SK" dirty="0" smtClean="0"/>
              <a:t> z 81</a:t>
            </a:r>
            <a:r>
              <a:rPr lang="en-US" dirty="0" smtClean="0"/>
              <a:t>%</a:t>
            </a:r>
            <a:r>
              <a:rPr lang="sk-SK" dirty="0" smtClean="0"/>
              <a:t> na integrované projekty</a:t>
            </a:r>
            <a:r>
              <a:rPr lang="en-US" dirty="0" smtClean="0"/>
              <a:t>;</a:t>
            </a:r>
            <a:endParaRPr lang="sk-SK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prevádzkové granty </a:t>
            </a:r>
            <a:r>
              <a:rPr lang="sk-SK" dirty="0"/>
              <a:t>(MVO, </a:t>
            </a:r>
            <a:r>
              <a:rPr lang="sk-SK" dirty="0" smtClean="0"/>
              <a:t>IMPEL - </a:t>
            </a:r>
            <a:r>
              <a:rPr lang="en-US" dirty="0"/>
              <a:t>the European Union Network for the Implementation and Enforcement of Environmental Law</a:t>
            </a:r>
            <a:r>
              <a:rPr lang="sk-SK" dirty="0" smtClean="0"/>
              <a:t>) bez vyčlenenia, asi </a:t>
            </a:r>
            <a:r>
              <a:rPr lang="sk-SK" dirty="0"/>
              <a:t>2-3% z programu LIFE (50-60 miliónov EUR na roky 2014-2020); </a:t>
            </a:r>
            <a:endParaRPr lang="sk-SK" dirty="0" smtClean="0"/>
          </a:p>
          <a:p>
            <a:r>
              <a:rPr lang="sk-SK" u="sng" dirty="0" smtClean="0"/>
              <a:t>b) VEREJNÉ ZÁKAZKY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Iné </a:t>
            </a:r>
            <a:r>
              <a:rPr lang="sk-SK" dirty="0"/>
              <a:t>druhy financovania </a:t>
            </a:r>
            <a:r>
              <a:rPr lang="sk-SK" dirty="0" smtClean="0"/>
              <a:t>- verejné zákazky </a:t>
            </a:r>
            <a:r>
              <a:rPr lang="sk-SK" dirty="0"/>
              <a:t>alebo </a:t>
            </a:r>
            <a:r>
              <a:rPr lang="sk-SK" dirty="0" smtClean="0"/>
              <a:t>spoločný fond  </a:t>
            </a:r>
            <a:r>
              <a:rPr lang="sk-SK" dirty="0"/>
              <a:t>(napr. štúdie, konferencie, </a:t>
            </a:r>
            <a:r>
              <a:rPr lang="sk-SK" dirty="0" smtClean="0"/>
              <a:t>servisné zmluvy, technická </a:t>
            </a:r>
            <a:r>
              <a:rPr lang="sk-SK" dirty="0"/>
              <a:t>pomoc atď</a:t>
            </a:r>
            <a:r>
              <a:rPr lang="sk-SK" dirty="0" smtClean="0"/>
              <a:t>.) bez vyčlenenia, asi </a:t>
            </a:r>
            <a:r>
              <a:rPr lang="sk-SK" dirty="0"/>
              <a:t>16-17% </a:t>
            </a:r>
            <a:r>
              <a:rPr lang="sk-SK" dirty="0" smtClean="0"/>
              <a:t>programu LIFE</a:t>
            </a:r>
          </a:p>
          <a:p>
            <a:r>
              <a:rPr lang="sk-SK" u="sng" dirty="0" smtClean="0"/>
              <a:t>c) PRÍSPEVKY K FINANČNÝM NÁSTROJOM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/>
              <a:t>možnosť </a:t>
            </a:r>
            <a:r>
              <a:rPr lang="sk-SK" dirty="0"/>
              <a:t>platiť príspevky do finančných nástrojov na financovanie projektov </a:t>
            </a:r>
            <a:endParaRPr lang="sk-SK" dirty="0" smtClean="0"/>
          </a:p>
          <a:p>
            <a:pPr marL="742950" lvl="1" indent="-285750">
              <a:buFontTx/>
              <a:buChar char="-"/>
            </a:pPr>
            <a:r>
              <a:rPr lang="sk-SK" dirty="0" smtClean="0"/>
              <a:t>na </a:t>
            </a:r>
            <a:r>
              <a:rPr lang="sk-SK" dirty="0"/>
              <a:t>základe </a:t>
            </a:r>
            <a:r>
              <a:rPr lang="sk-SK" dirty="0" err="1" smtClean="0"/>
              <a:t>ex-ante</a:t>
            </a:r>
            <a:r>
              <a:rPr lang="sk-SK" dirty="0" smtClean="0"/>
              <a:t> hodnotenia </a:t>
            </a:r>
            <a:r>
              <a:rPr lang="sk-SK" dirty="0"/>
              <a:t>(FR čl. 140) </a:t>
            </a:r>
            <a:endParaRPr lang="sk-SK" dirty="0" smtClean="0"/>
          </a:p>
          <a:p>
            <a:pPr marL="742950" lvl="1" indent="-285750">
              <a:buFontTx/>
              <a:buChar char="-"/>
            </a:pPr>
            <a:r>
              <a:rPr lang="sk-SK" dirty="0" smtClean="0"/>
              <a:t>financované </a:t>
            </a:r>
            <a:r>
              <a:rPr lang="sk-SK" dirty="0"/>
              <a:t>z 81% na granty a finančné </a:t>
            </a:r>
            <a:r>
              <a:rPr lang="sk-SK" dirty="0" smtClean="0"/>
              <a:t>nástroje</a:t>
            </a:r>
          </a:p>
          <a:p>
            <a:r>
              <a:rPr lang="sk-SK" u="sng" dirty="0" smtClean="0"/>
              <a:t>d) AKÉKOĽVEK </a:t>
            </a:r>
            <a:r>
              <a:rPr lang="sk-SK" u="sng" dirty="0"/>
              <a:t>ĎALŠIE ZÁSAHY </a:t>
            </a:r>
            <a:r>
              <a:rPr lang="sk-SK" u="sng" dirty="0" smtClean="0"/>
              <a:t>POTREBNÉ NA ÚČELY DOSIAHNUTIA VŠEOBECNÝCH CIEĽOV  </a:t>
            </a:r>
          </a:p>
          <a:p>
            <a:pPr lvl="1"/>
            <a:r>
              <a:rPr lang="sk-SK" dirty="0" smtClean="0"/>
              <a:t>- Uvedené v čl. 3 návrhu nariadenia</a:t>
            </a:r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475656" y="50803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r>
              <a:rPr lang="sk-SK" dirty="0" err="1" smtClean="0"/>
              <a:t>ypy</a:t>
            </a:r>
            <a:r>
              <a:rPr lang="sk-SK" dirty="0" smtClean="0"/>
              <a:t> projektov LIFE v PO 2014 - 2020</a:t>
            </a:r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323528" y="1281375"/>
            <a:ext cx="6336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Granty na opatrenia môžu financovať tieto projekty:</a:t>
            </a:r>
          </a:p>
          <a:p>
            <a:r>
              <a:rPr lang="sk-SK" dirty="0"/>
              <a:t>a)	pilotné projekty;</a:t>
            </a:r>
          </a:p>
          <a:p>
            <a:r>
              <a:rPr lang="sk-SK" dirty="0"/>
              <a:t>b)	demonštračné projekty;</a:t>
            </a:r>
          </a:p>
          <a:p>
            <a:r>
              <a:rPr lang="sk-SK" dirty="0"/>
              <a:t>c)	projekty využívajúce najlepšie postupy; </a:t>
            </a:r>
          </a:p>
          <a:p>
            <a:r>
              <a:rPr lang="sk-SK" dirty="0"/>
              <a:t>d)	integrované </a:t>
            </a:r>
            <a:r>
              <a:rPr lang="sk-SK" dirty="0" smtClean="0"/>
              <a:t>projekty; </a:t>
            </a:r>
            <a:endParaRPr lang="sk-SK" dirty="0"/>
          </a:p>
          <a:p>
            <a:r>
              <a:rPr lang="sk-SK" dirty="0"/>
              <a:t>e)	projekty technickej pomoci;</a:t>
            </a:r>
          </a:p>
          <a:p>
            <a:r>
              <a:rPr lang="sk-SK" dirty="0"/>
              <a:t>f)	prípravné projekty; </a:t>
            </a:r>
          </a:p>
          <a:p>
            <a:r>
              <a:rPr lang="sk-SK" dirty="0"/>
              <a:t>g)	informačné projekty, projekty na zvyšovanie </a:t>
            </a:r>
            <a:r>
              <a:rPr lang="sk-SK" dirty="0" smtClean="0"/>
              <a:t>	informovanosti </a:t>
            </a:r>
            <a:r>
              <a:rPr lang="sk-SK" dirty="0"/>
              <a:t>a na šírenie informácií; </a:t>
            </a:r>
          </a:p>
          <a:p>
            <a:r>
              <a:rPr lang="sk-SK" b="1" i="1" dirty="0" err="1"/>
              <a:t>ga</a:t>
            </a:r>
            <a:r>
              <a:rPr lang="sk-SK" b="1" i="1" dirty="0"/>
              <a:t>)	projekty budovania kapacít;</a:t>
            </a:r>
            <a:endParaRPr lang="sk-SK" dirty="0"/>
          </a:p>
          <a:p>
            <a:r>
              <a:rPr lang="sk-SK" dirty="0"/>
              <a:t>h)	akékoľvek ďalšie projekty potrebné na účely </a:t>
            </a:r>
            <a:r>
              <a:rPr lang="sk-SK" dirty="0" smtClean="0"/>
              <a:t>	dosiahnutia </a:t>
            </a:r>
            <a:r>
              <a:rPr lang="sk-SK" b="1" i="1" dirty="0"/>
              <a:t>všeobecných</a:t>
            </a:r>
            <a:r>
              <a:rPr lang="sk-SK" dirty="0"/>
              <a:t> cieľov uvedených v článku 3.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70117" y="26064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/>
              <a:t>Miera spolufinancovania a oprávnenosť nákladov na </a:t>
            </a:r>
            <a:r>
              <a:rPr lang="sk-SK" sz="1600" dirty="0" smtClean="0"/>
              <a:t>projekty </a:t>
            </a:r>
            <a:r>
              <a:rPr lang="sk-SK" sz="1600" dirty="0" smtClean="0"/>
              <a:t>v </a:t>
            </a:r>
            <a:r>
              <a:rPr lang="sk-SK" sz="1600" dirty="0" smtClean="0"/>
              <a:t>PO 2014 - 2020</a:t>
            </a:r>
            <a:endParaRPr lang="sk-SK" sz="1600" dirty="0"/>
          </a:p>
        </p:txBody>
      </p:sp>
      <p:sp>
        <p:nvSpPr>
          <p:cNvPr id="6" name="BlokTextu 5"/>
          <p:cNvSpPr txBox="1"/>
          <p:nvPr/>
        </p:nvSpPr>
        <p:spPr>
          <a:xfrm>
            <a:off x="179511" y="599202"/>
            <a:ext cx="6787349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50" dirty="0" smtClean="0"/>
              <a:t>1.</a:t>
            </a:r>
            <a:r>
              <a:rPr lang="sk-SK" sz="1450" b="1" dirty="0" smtClean="0"/>
              <a:t>Maximálne </a:t>
            </a:r>
            <a:r>
              <a:rPr lang="sk-SK" sz="1450" b="1" dirty="0"/>
              <a:t>miery</a:t>
            </a:r>
            <a:r>
              <a:rPr lang="sk-SK" sz="1450" dirty="0"/>
              <a:t> spolufinancovania projektov uvedených v článku 18 </a:t>
            </a:r>
            <a:r>
              <a:rPr lang="sk-SK" sz="1450" b="1" dirty="0"/>
              <a:t>predstavujú:</a:t>
            </a:r>
            <a:endParaRPr lang="sk-SK" sz="1450" dirty="0"/>
          </a:p>
          <a:p>
            <a:r>
              <a:rPr lang="sk-SK" sz="1450" b="1" dirty="0"/>
              <a:t>a</a:t>
            </a:r>
            <a:r>
              <a:rPr lang="sk-SK" sz="1450" b="1" dirty="0" smtClean="0"/>
              <a:t>) počas </a:t>
            </a:r>
            <a:r>
              <a:rPr lang="sk-SK" sz="1450" b="1" dirty="0"/>
              <a:t>trvania </a:t>
            </a:r>
            <a:r>
              <a:rPr lang="sk-SK" sz="1450" b="1" dirty="0">
                <a:solidFill>
                  <a:srgbClr val="FFFF00"/>
                </a:solidFill>
              </a:rPr>
              <a:t>prvého viacročného pracovného programu až 60 % </a:t>
            </a:r>
            <a:r>
              <a:rPr lang="sk-SK" sz="1450" b="1" dirty="0"/>
              <a:t>oprávnených nákladov v prípade všetkých projektov okrem projektov uvedených v písmene c), ktoré sú financované tak v rámci podprogramu „Životné prostredie“, ako aj v rámci podprogramu „Ochrana klímy“;</a:t>
            </a:r>
            <a:endParaRPr lang="sk-SK" sz="1450" dirty="0"/>
          </a:p>
          <a:p>
            <a:r>
              <a:rPr lang="sk-SK" sz="1450" b="1" dirty="0"/>
              <a:t/>
            </a:r>
            <a:br>
              <a:rPr lang="sk-SK" sz="1450" b="1" dirty="0"/>
            </a:br>
            <a:r>
              <a:rPr lang="sk-SK" sz="1450" b="1" dirty="0"/>
              <a:t>b</a:t>
            </a:r>
            <a:r>
              <a:rPr lang="sk-SK" sz="1450" b="1" dirty="0" smtClean="0"/>
              <a:t>) počas </a:t>
            </a:r>
            <a:r>
              <a:rPr lang="sk-SK" sz="1450" b="1" dirty="0"/>
              <a:t>trvania </a:t>
            </a:r>
            <a:r>
              <a:rPr lang="sk-SK" sz="1450" b="1" dirty="0">
                <a:solidFill>
                  <a:srgbClr val="FFFF00"/>
                </a:solidFill>
              </a:rPr>
              <a:t>druhého viacročného pracovného programu až 55 % </a:t>
            </a:r>
            <a:r>
              <a:rPr lang="sk-SK" sz="1450" b="1" dirty="0"/>
              <a:t>oprávnených nákladov v prípade všetkých projektov okrem projektov uvedených v písmene c), ktoré sú financované tak v rámci podprogramu „Životné prostredie“, ako aj v rámci podprogramu „Ochrana klímy</a:t>
            </a:r>
            <a:r>
              <a:rPr lang="sk-SK" sz="1450" b="1" dirty="0" smtClean="0"/>
              <a:t>“;</a:t>
            </a:r>
          </a:p>
          <a:p>
            <a:endParaRPr lang="sk-SK" sz="1450" dirty="0"/>
          </a:p>
          <a:p>
            <a:r>
              <a:rPr lang="sk-SK" sz="1450" b="1" dirty="0"/>
              <a:t>c</a:t>
            </a:r>
            <a:r>
              <a:rPr lang="sk-SK" sz="1450" b="1" dirty="0" smtClean="0"/>
              <a:t>) počas </a:t>
            </a:r>
            <a:r>
              <a:rPr lang="sk-SK" sz="1450" b="1" dirty="0"/>
              <a:t>celého trvania programu LIFE:</a:t>
            </a:r>
            <a:endParaRPr lang="sk-SK" sz="1450" dirty="0"/>
          </a:p>
          <a:p>
            <a:r>
              <a:rPr lang="sk-SK" sz="1450" b="1" dirty="0" smtClean="0"/>
              <a:t>	i) </a:t>
            </a:r>
            <a:r>
              <a:rPr lang="sk-SK" sz="1450" dirty="0" smtClean="0"/>
              <a:t>až </a:t>
            </a:r>
            <a:r>
              <a:rPr lang="sk-SK" sz="1450" dirty="0"/>
              <a:t>60 % oprávnených nákladov v prípade projektov uvedených </a:t>
            </a:r>
            <a:r>
              <a:rPr lang="sk-SK" sz="1450" dirty="0" smtClean="0"/>
              <a:t>v</a:t>
            </a:r>
          </a:p>
          <a:p>
            <a:r>
              <a:rPr lang="sk-SK" sz="1450" dirty="0"/>
              <a:t>	</a:t>
            </a:r>
            <a:r>
              <a:rPr lang="sk-SK" sz="1450" dirty="0" smtClean="0"/>
              <a:t> </a:t>
            </a:r>
            <a:r>
              <a:rPr lang="sk-SK" sz="1450" dirty="0"/>
              <a:t>článku 18 písm. d), e) a f);</a:t>
            </a:r>
          </a:p>
          <a:p>
            <a:r>
              <a:rPr lang="sk-SK" sz="1450" dirty="0" smtClean="0"/>
              <a:t>	</a:t>
            </a:r>
            <a:r>
              <a:rPr lang="sk-SK" sz="1450" b="1" dirty="0" err="1" smtClean="0"/>
              <a:t>ii</a:t>
            </a:r>
            <a:r>
              <a:rPr lang="sk-SK" sz="1450" b="1" dirty="0" smtClean="0"/>
              <a:t>) </a:t>
            </a:r>
            <a:r>
              <a:rPr lang="sk-SK" sz="1450" dirty="0" smtClean="0"/>
              <a:t>pokiaľ </a:t>
            </a:r>
            <a:r>
              <a:rPr lang="sk-SK" sz="1450" dirty="0"/>
              <a:t>sú splnené podmienky uvedené v bode </a:t>
            </a:r>
            <a:r>
              <a:rPr lang="sk-SK" sz="1450" dirty="0" err="1"/>
              <a:t>iii</a:t>
            </a:r>
            <a:r>
              <a:rPr lang="sk-SK" sz="1450" dirty="0"/>
              <a:t>), až 60 %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oprávnených </a:t>
            </a:r>
            <a:r>
              <a:rPr lang="sk-SK" sz="1450" dirty="0"/>
              <a:t>nákladov pre projekty financované v rámci prioritnej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oblasti </a:t>
            </a:r>
            <a:r>
              <a:rPr lang="sk-SK" sz="1450" dirty="0"/>
              <a:t>„príroda a biodiverzita“ v podprograme „Životné prostredie“;</a:t>
            </a:r>
          </a:p>
          <a:p>
            <a:r>
              <a:rPr lang="sk-SK" sz="1450" dirty="0" smtClean="0"/>
              <a:t>	</a:t>
            </a:r>
            <a:r>
              <a:rPr lang="sk-SK" sz="1450" b="1" dirty="0" err="1" smtClean="0"/>
              <a:t>iii</a:t>
            </a:r>
            <a:r>
              <a:rPr lang="sk-SK" sz="1450" b="1" dirty="0" smtClean="0"/>
              <a:t>) </a:t>
            </a:r>
            <a:r>
              <a:rPr lang="sk-SK" sz="1450" dirty="0" smtClean="0"/>
              <a:t>až </a:t>
            </a:r>
            <a:r>
              <a:rPr lang="sk-SK" sz="1450" dirty="0"/>
              <a:t>75 % oprávnených nákladov v prípade projektov financovaných v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rámci </a:t>
            </a:r>
            <a:r>
              <a:rPr lang="sk-SK" sz="1450" dirty="0"/>
              <a:t>prioritnej oblasti „príroda a biodiverzita“ v podprograme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„</a:t>
            </a:r>
            <a:r>
              <a:rPr lang="sk-SK" sz="1450" dirty="0"/>
              <a:t>Životné prostredie“, ktoré sa týkajú prioritných biotopov alebo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druhov</a:t>
            </a:r>
            <a:r>
              <a:rPr lang="sk-SK" sz="1450" dirty="0"/>
              <a:t>, na účel vykonávania smernice 92/43/EHS alebo druhov vtákov,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ktoré </a:t>
            </a:r>
            <a:r>
              <a:rPr lang="sk-SK" sz="1450" dirty="0"/>
              <a:t>Výbor pre prispôsobenie sa technickému a vedeckému pokroku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zriadený </a:t>
            </a:r>
            <a:r>
              <a:rPr lang="sk-SK" sz="1450" dirty="0"/>
              <a:t>podľa článku 16 smernice 2009/147/ES považuje za prioritu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financovania</a:t>
            </a:r>
            <a:r>
              <a:rPr lang="sk-SK" sz="1450" dirty="0"/>
              <a:t>, pokiaľ to je nevyhnutné na dosiahnutie cieľa ochrany;</a:t>
            </a:r>
          </a:p>
          <a:p>
            <a:r>
              <a:rPr lang="sk-SK" sz="1450" b="1" dirty="0" smtClean="0"/>
              <a:t>	</a:t>
            </a:r>
            <a:r>
              <a:rPr lang="sk-SK" sz="1450" b="1" dirty="0" err="1" smtClean="0"/>
              <a:t>iv</a:t>
            </a:r>
            <a:r>
              <a:rPr lang="sk-SK" sz="1450" b="1" dirty="0" smtClean="0"/>
              <a:t>) </a:t>
            </a:r>
            <a:r>
              <a:rPr lang="sk-SK" sz="1450" dirty="0" smtClean="0"/>
              <a:t>až </a:t>
            </a:r>
            <a:r>
              <a:rPr lang="sk-SK" sz="1450" dirty="0"/>
              <a:t>100 % oprávnených nákladov v prípade projektov uvedených v </a:t>
            </a:r>
            <a:endParaRPr lang="sk-SK" sz="1450" dirty="0" smtClean="0"/>
          </a:p>
          <a:p>
            <a:r>
              <a:rPr lang="sk-SK" sz="1450" dirty="0"/>
              <a:t>	</a:t>
            </a:r>
            <a:r>
              <a:rPr lang="sk-SK" sz="1450" dirty="0" smtClean="0"/>
              <a:t>článku </a:t>
            </a:r>
            <a:r>
              <a:rPr lang="sk-SK" sz="1450" dirty="0"/>
              <a:t>18 písm. </a:t>
            </a:r>
            <a:r>
              <a:rPr lang="sk-SK" sz="1450" dirty="0" err="1"/>
              <a:t>ga</a:t>
            </a:r>
            <a:r>
              <a:rPr lang="sk-SK" sz="1450" dirty="0" smtClean="0"/>
              <a:t>).</a:t>
            </a:r>
            <a:endParaRPr lang="sk-SK" sz="1450" dirty="0"/>
          </a:p>
        </p:txBody>
      </p:sp>
    </p:spTree>
    <p:extLst>
      <p:ext uri="{BB962C8B-B14F-4D97-AF65-F5344CB8AC3E}">
        <p14:creationId xmlns:p14="http://schemas.microsoft.com/office/powerpoint/2010/main" val="26945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62144" cy="6480000"/>
          </a:xfrm>
          <a:prstGeom prst="rect">
            <a:avLst/>
          </a:prstGeom>
          <a:ln w="76200"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94114" y="1268760"/>
            <a:ext cx="62941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k-SK" dirty="0">
                <a:solidFill>
                  <a:srgbClr val="FFFF00"/>
                </a:solidFill>
              </a:rPr>
              <a:t>"Tradičné" </a:t>
            </a:r>
            <a:r>
              <a:rPr lang="sk-SK" dirty="0" smtClean="0">
                <a:solidFill>
                  <a:srgbClr val="FFFF00"/>
                </a:solidFill>
              </a:rPr>
              <a:t>malé projekty</a:t>
            </a:r>
            <a:r>
              <a:rPr lang="sk-SK" dirty="0" smtClean="0"/>
              <a:t>: </a:t>
            </a:r>
            <a:r>
              <a:rPr lang="sk-SK" dirty="0"/>
              <a:t>najlepšie praktiky, pilotné a demonštračné projekty, technická pomoc pre </a:t>
            </a:r>
            <a:r>
              <a:rPr lang="sk-SK" dirty="0" smtClean="0"/>
              <a:t>prípravu integrovaných projektov, </a:t>
            </a:r>
            <a:r>
              <a:rPr lang="sk-SK" dirty="0"/>
              <a:t>ako aj šírenia/informovania projektov a riadenie projektov;  </a:t>
            </a:r>
            <a:endParaRPr lang="sk-SK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>
                <a:solidFill>
                  <a:srgbClr val="FFFF00"/>
                </a:solidFill>
              </a:rPr>
              <a:t>Integrované </a:t>
            </a:r>
            <a:r>
              <a:rPr lang="sk-SK" dirty="0">
                <a:solidFill>
                  <a:srgbClr val="FFFF00"/>
                </a:solidFill>
              </a:rPr>
              <a:t>projekty</a:t>
            </a:r>
            <a:r>
              <a:rPr lang="sk-SK" dirty="0"/>
              <a:t>: projekty zamerané na implementáciu na veľké územné plány a stratégie potrebné </a:t>
            </a:r>
            <a:r>
              <a:rPr lang="sk-SK" dirty="0" smtClean="0"/>
              <a:t>na implementáciu právnych predpisov </a:t>
            </a:r>
            <a:r>
              <a:rPr lang="sk-SK" dirty="0"/>
              <a:t>EÚ v oblasti prírody, vody, odpadu, ovzdušia; </a:t>
            </a:r>
            <a:endParaRPr lang="sk-SK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>
                <a:solidFill>
                  <a:srgbClr val="FFFF00"/>
                </a:solidFill>
              </a:rPr>
              <a:t>Prípravné </a:t>
            </a:r>
            <a:r>
              <a:rPr lang="sk-SK" dirty="0">
                <a:solidFill>
                  <a:srgbClr val="FFFF00"/>
                </a:solidFill>
              </a:rPr>
              <a:t>projekty</a:t>
            </a:r>
            <a:r>
              <a:rPr lang="sk-SK" dirty="0"/>
              <a:t>: </a:t>
            </a:r>
            <a:r>
              <a:rPr lang="sk-SK" dirty="0" smtClean="0"/>
              <a:t>projekty identifikované </a:t>
            </a:r>
            <a:r>
              <a:rPr lang="sk-SK" dirty="0"/>
              <a:t>Komisiou s cieľom podporiť špecifické potreby pre realizáciu a rozvoj environmentálnych alebo </a:t>
            </a:r>
            <a:r>
              <a:rPr lang="sk-SK" dirty="0" smtClean="0"/>
              <a:t>klimatických politík </a:t>
            </a:r>
            <a:r>
              <a:rPr lang="sk-SK" dirty="0"/>
              <a:t>a </a:t>
            </a:r>
            <a:r>
              <a:rPr lang="sk-SK" dirty="0" smtClean="0"/>
              <a:t>právnych predpisov;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k-SK" dirty="0" smtClean="0">
                <a:solidFill>
                  <a:srgbClr val="FFFF00"/>
                </a:solidFill>
              </a:rPr>
              <a:t>Projekty budovania kapacít</a:t>
            </a:r>
            <a:r>
              <a:rPr lang="sk-SK" dirty="0" smtClean="0"/>
              <a:t>: umožnia účinnejšiu </a:t>
            </a:r>
            <a:r>
              <a:rPr lang="sk-SK" dirty="0"/>
              <a:t>účasť </a:t>
            </a:r>
            <a:r>
              <a:rPr lang="sk-SK" dirty="0" smtClean="0"/>
              <a:t>ČŠ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751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Industriálne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</TotalTime>
  <Words>1459</Words>
  <Application>Microsoft Office PowerPoint</Application>
  <PresentationFormat>Prezentácia na obrazovke (4:3)</PresentationFormat>
  <Paragraphs>227</Paragraphs>
  <Slides>23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23</vt:i4>
      </vt:variant>
    </vt:vector>
  </HeadingPairs>
  <TitlesOfParts>
    <vt:vector size="24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Čukan Martin</dc:creator>
  <cp:lastModifiedBy>Čukan Martin</cp:lastModifiedBy>
  <cp:revision>50</cp:revision>
  <dcterms:created xsi:type="dcterms:W3CDTF">2013-10-30T09:29:25Z</dcterms:created>
  <dcterms:modified xsi:type="dcterms:W3CDTF">2013-11-07T15:51:55Z</dcterms:modified>
</cp:coreProperties>
</file>