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BF4696-7DDE-4DD2-872B-98D7884D516F}" type="datetimeFigureOut">
              <a:rPr lang="de-DE" smtClean="0"/>
              <a:pPr/>
              <a:t>06.11.2013</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5593BF-1224-4EC4-81E3-2B28256CD1DE}" type="slidenum">
              <a:rPr lang="de-DE" smtClean="0"/>
              <a:pPr/>
              <a:t>‹#›</a:t>
            </a:fld>
            <a:endParaRPr lang="de-DE"/>
          </a:p>
        </p:txBody>
      </p:sp>
    </p:spTree>
    <p:extLst>
      <p:ext uri="{BB962C8B-B14F-4D97-AF65-F5344CB8AC3E}">
        <p14:creationId xmlns="" xmlns:p14="http://schemas.microsoft.com/office/powerpoint/2010/main" val="3459804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a:ln/>
        </p:spPr>
      </p:sp>
      <p:sp>
        <p:nvSpPr>
          <p:cNvPr id="63490"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tLang="de-DE" smtClean="0"/>
              <a:t>Toolkit: as we have now PAFs </a:t>
            </a:r>
          </a:p>
        </p:txBody>
      </p:sp>
      <p:sp>
        <p:nvSpPr>
          <p:cNvPr id="6349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fld id="{BB172276-2934-42D4-A49D-275730143C69}" type="slidenum">
              <a:rPr lang="en-IE" altLang="de-DE" sz="1200">
                <a:cs typeface="Arial" pitchFamily="34" charset="0"/>
              </a:rPr>
              <a:pPr/>
              <a:t>1</a:t>
            </a:fld>
            <a:endParaRPr lang="en-IE" altLang="de-DE" sz="120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ChangeArrowheads="1" noTextEdit="1"/>
          </p:cNvSpPr>
          <p:nvPr>
            <p:ph type="sldImg"/>
          </p:nvPr>
        </p:nvSpPr>
        <p:spPr>
          <a:ln/>
        </p:spPr>
      </p:sp>
      <p:sp>
        <p:nvSpPr>
          <p:cNvPr id="8192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de-DE" smtClean="0"/>
              <a:t>With the Handbook and Toolkit (drafts ) accesible here, plus info about all the workshops. Any feedbcak on Handbook, Toolkit or others is welcomed by the Project team.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ChangeArrowheads="1" noTextEdit="1"/>
          </p:cNvSpPr>
          <p:nvPr>
            <p:ph type="sldImg"/>
          </p:nvPr>
        </p:nvSpPr>
        <p:spPr>
          <a:ln/>
        </p:spPr>
      </p:sp>
      <p:sp>
        <p:nvSpPr>
          <p:cNvPr id="8397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ln/>
        </p:spPr>
      </p:sp>
      <p:sp>
        <p:nvSpPr>
          <p:cNvPr id="86018"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de-DE" smtClean="0"/>
          </a:p>
        </p:txBody>
      </p:sp>
      <p:sp>
        <p:nvSpPr>
          <p:cNvPr id="8601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fld id="{738F2235-797E-40F7-A6EA-CB8EFAAD91AC}" type="slidenum">
              <a:rPr lang="en-IE" altLang="de-DE" sz="1200">
                <a:cs typeface="Arial" pitchFamily="34" charset="0"/>
              </a:rPr>
              <a:pPr/>
              <a:t>12</a:t>
            </a:fld>
            <a:endParaRPr lang="en-IE" altLang="de-DE" sz="120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ChangeArrowheads="1" noTextEdit="1"/>
          </p:cNvSpPr>
          <p:nvPr>
            <p:ph type="sldImg"/>
          </p:nvPr>
        </p:nvSpPr>
        <p:spPr>
          <a:ln/>
        </p:spPr>
      </p:sp>
      <p:sp>
        <p:nvSpPr>
          <p:cNvPr id="6553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de-DE" smtClean="0"/>
              <a:t>Therefore 3 parts: 1-Goals, 2-target audience and 3-elements of the toolkit (checklists, platform, examples)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ChangeArrowheads="1" noTextEdit="1"/>
          </p:cNvSpPr>
          <p:nvPr>
            <p:ph type="sldImg"/>
          </p:nvPr>
        </p:nvSpPr>
        <p:spPr>
          <a:ln/>
        </p:spPr>
      </p:sp>
      <p:sp>
        <p:nvSpPr>
          <p:cNvPr id="6758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de-DE" smtClean="0"/>
              <a:t>It can also provide action-oriented recommendations to fill gaps.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ChangeArrowheads="1" noTextEdit="1"/>
          </p:cNvSpPr>
          <p:nvPr>
            <p:ph type="sldImg"/>
          </p:nvPr>
        </p:nvSpPr>
        <p:spPr>
          <a:ln/>
        </p:spPr>
      </p:sp>
      <p:sp>
        <p:nvSpPr>
          <p:cNvPr id="6963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de-DE" smtClean="0"/>
              <a:t>Probably also think tank or critical stakeholders (eg NGOs) to analyse in detail the OPs compared with the PAFs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ln/>
        </p:spPr>
      </p:sp>
      <p:sp>
        <p:nvSpPr>
          <p:cNvPr id="7168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ChangeArrowheads="1" noTextEdit="1"/>
          </p:cNvSpPr>
          <p:nvPr>
            <p:ph type="sldImg"/>
          </p:nvPr>
        </p:nvSpPr>
        <p:spPr>
          <a:ln/>
        </p:spPr>
      </p:sp>
      <p:sp>
        <p:nvSpPr>
          <p:cNvPr id="7373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ChangeArrowheads="1" noTextEdit="1"/>
          </p:cNvSpPr>
          <p:nvPr>
            <p:ph type="sldImg"/>
          </p:nvPr>
        </p:nvSpPr>
        <p:spPr>
          <a:ln/>
        </p:spPr>
      </p:sp>
      <p:sp>
        <p:nvSpPr>
          <p:cNvPr id="7577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de-D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spect="1" noChangeArrowheads="1" noTextEdit="1"/>
          </p:cNvSpPr>
          <p:nvPr>
            <p:ph type="sldImg"/>
          </p:nvPr>
        </p:nvSpPr>
        <p:spPr>
          <a:ln/>
        </p:spPr>
      </p:sp>
      <p:sp>
        <p:nvSpPr>
          <p:cNvPr id="7782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ChangeArrowheads="1" noTextEdit="1"/>
          </p:cNvSpPr>
          <p:nvPr>
            <p:ph type="sldImg"/>
          </p:nvPr>
        </p:nvSpPr>
        <p:spPr>
          <a:ln/>
        </p:spPr>
      </p:sp>
      <p:sp>
        <p:nvSpPr>
          <p:cNvPr id="7987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de-DE" smtClean="0"/>
              <a:t>…in conclussion, a quite technical tool, diffidult to imagine it will be used till the last detail by EC or national authorities – but surely at the level of programme analysis, even in some cases going beyond. Probably National Authorities could also consider using it in advance of sending the OPs to the EC, so as to have a preliminary idea of consistency between them and the PAFs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466408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2701011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377443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2" name="Rectangle 3"/>
          <p:cNvSpPr>
            <a:spLocks noChangeArrowheads="1"/>
          </p:cNvSpPr>
          <p:nvPr/>
        </p:nvSpPr>
        <p:spPr bwMode="auto">
          <a:xfrm>
            <a:off x="0" y="0"/>
            <a:ext cx="9144000" cy="6858000"/>
          </a:xfrm>
          <a:prstGeom prst="rect">
            <a:avLst/>
          </a:prstGeom>
          <a:solidFill>
            <a:srgbClr val="F3F2E9"/>
          </a:solidFill>
          <a:ln>
            <a:noFill/>
          </a:ln>
          <a:effectLst>
            <a:outerShdw blurRad="63500" dist="23000" dir="5400000" rotWithShape="0">
              <a:srgbClr val="000000">
                <a:alpha val="34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ctr" eaLnBrk="1" hangingPunct="1">
              <a:defRPr/>
            </a:pPr>
            <a:endParaRPr lang="en-US" altLang="de-DE" sz="1800" smtClean="0">
              <a:solidFill>
                <a:srgbClr val="FFFFFF"/>
              </a:solidFill>
            </a:endParaRPr>
          </a:p>
        </p:txBody>
      </p:sp>
    </p:spTree>
    <p:extLst>
      <p:ext uri="{BB962C8B-B14F-4D97-AF65-F5344CB8AC3E}">
        <p14:creationId xmlns="" xmlns:p14="http://schemas.microsoft.com/office/powerpoint/2010/main" val="288130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3878537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105525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625757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3205087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1298847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1489287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1056048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8B2CF033-C4EA-4564-A0BF-804C7DAC9316}" type="datetimeFigureOut">
              <a:rPr lang="de-DE" smtClean="0"/>
              <a:pPr/>
              <a:t>06.11.2013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3965566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2CF033-C4EA-4564-A0BF-804C7DAC9316}" type="datetimeFigureOut">
              <a:rPr lang="de-DE" smtClean="0"/>
              <a:pPr/>
              <a:t>06.11.2013</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A570B3-3339-460B-B54C-098A8890E213}" type="slidenum">
              <a:rPr lang="de-DE" smtClean="0"/>
              <a:pPr/>
              <a:t>‹#›</a:t>
            </a:fld>
            <a:endParaRPr lang="de-DE"/>
          </a:p>
        </p:txBody>
      </p:sp>
    </p:spTree>
    <p:extLst>
      <p:ext uri="{BB962C8B-B14F-4D97-AF65-F5344CB8AC3E}">
        <p14:creationId xmlns="" xmlns:p14="http://schemas.microsoft.com/office/powerpoint/2010/main" val="4179788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7" descr="Picture 13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1827213"/>
            <a:ext cx="9144000" cy="93599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2466" name="TextBox 5"/>
          <p:cNvSpPr txBox="1">
            <a:spLocks noChangeArrowheads="1"/>
          </p:cNvSpPr>
          <p:nvPr/>
        </p:nvSpPr>
        <p:spPr bwMode="auto">
          <a:xfrm>
            <a:off x="11113" y="6596063"/>
            <a:ext cx="1463675" cy="261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100">
                <a:solidFill>
                  <a:srgbClr val="8064A2"/>
                </a:solidFill>
              </a:rPr>
              <a:t>©Alberto Arroyo, 2011</a:t>
            </a:r>
          </a:p>
        </p:txBody>
      </p:sp>
      <p:grpSp>
        <p:nvGrpSpPr>
          <p:cNvPr id="62467" name="Gruppieren 1"/>
          <p:cNvGrpSpPr>
            <a:grpSpLocks/>
          </p:cNvGrpSpPr>
          <p:nvPr/>
        </p:nvGrpSpPr>
        <p:grpSpPr bwMode="auto">
          <a:xfrm>
            <a:off x="158750" y="6215063"/>
            <a:ext cx="5724525" cy="758825"/>
            <a:chOff x="1709737" y="3049587"/>
            <a:chExt cx="5724525" cy="758825"/>
          </a:xfrm>
        </p:grpSpPr>
        <p:pic>
          <p:nvPicPr>
            <p:cNvPr id="62477" name="Picture 2" descr="http://morna.uk.com/wp-content/uploads/2010/06/wwf-logo-_-slogan-high-res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2478" name="Picture 1" descr="12cm ieep"/>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2479" name="Picture 7" descr="C:\Users\M Kettunen\Documents\IEEP\PROJECTS\350_N2k financing III\ICF GHK logo blueblock JPG file.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62469" name="Gruppieren 19"/>
          <p:cNvGrpSpPr>
            <a:grpSpLocks/>
          </p:cNvGrpSpPr>
          <p:nvPr/>
        </p:nvGrpSpPr>
        <p:grpSpPr bwMode="auto">
          <a:xfrm>
            <a:off x="-431800" y="-1111250"/>
            <a:ext cx="9972675" cy="9972675"/>
            <a:chOff x="-431172" y="-1111003"/>
            <a:chExt cx="9972000" cy="9972000"/>
          </a:xfrm>
        </p:grpSpPr>
        <p:sp>
          <p:nvSpPr>
            <p:cNvPr id="10" name="Ellipse 9"/>
            <p:cNvSpPr>
              <a:spLocks noChangeArrowheads="1"/>
            </p:cNvSpPr>
            <p:nvPr/>
          </p:nvSpPr>
          <p:spPr bwMode="auto">
            <a:xfrm>
              <a:off x="2727739" y="2095530"/>
              <a:ext cx="3563697" cy="3565284"/>
            </a:xfrm>
            <a:prstGeom prst="ellipse">
              <a:avLst/>
            </a:prstGeom>
            <a:noFill/>
            <a:ln w="15875">
              <a:solidFill>
                <a:schemeClr val="bg2"/>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Lst>
          </p:spPr>
          <p:txBody>
            <a:bodyPr anchor="ctr"/>
            <a:lstStyle>
              <a:lvl1pPr eaLnBrk="0" hangingPunct="0">
                <a:spcBef>
                  <a:spcPct val="20000"/>
                </a:spcBef>
                <a:buFont typeface="Arial" pitchFamily="34" charset="0"/>
                <a:buChar char="•"/>
                <a:defRPr sz="3200">
                  <a:solidFill>
                    <a:schemeClr val="tx1"/>
                  </a:solidFill>
                  <a:latin typeface="Arial" pitchFamily="34" charset="0"/>
                  <a:ea typeface="Geneva" pitchFamily="-8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ea typeface="Geneva" pitchFamily="-8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ea typeface="Geneva" pitchFamily="-8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9pPr>
            </a:lstStyle>
            <a:p>
              <a:pPr algn="ctr" eaLnBrk="1" hangingPunct="1">
                <a:spcBef>
                  <a:spcPct val="0"/>
                </a:spcBef>
                <a:buFontTx/>
                <a:buNone/>
                <a:defRPr/>
              </a:pPr>
              <a:endParaRPr lang="de-DE" altLang="de-DE" smtClean="0">
                <a:solidFill>
                  <a:srgbClr val="FFFFFF"/>
                </a:solidFill>
                <a:ea typeface="MS PGothic" pitchFamily="34" charset="-128"/>
              </a:endParaRPr>
            </a:p>
          </p:txBody>
        </p:sp>
        <p:sp>
          <p:nvSpPr>
            <p:cNvPr id="11" name="Ellipse 10"/>
            <p:cNvSpPr>
              <a:spLocks noChangeAspect="1"/>
            </p:cNvSpPr>
            <p:nvPr/>
          </p:nvSpPr>
          <p:spPr bwMode="auto">
            <a:xfrm>
              <a:off x="2410261" y="1762178"/>
              <a:ext cx="4212940" cy="4211353"/>
            </a:xfrm>
            <a:prstGeom prst="ellipse">
              <a:avLst/>
            </a:prstGeom>
            <a:noFill/>
            <a:ln w="15875">
              <a:solidFill>
                <a:schemeClr val="bg2"/>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Lst>
          </p:spPr>
          <p:txBody>
            <a:bodyPr anchor="ctr"/>
            <a:lstStyle>
              <a:lvl1pPr eaLnBrk="0" hangingPunct="0">
                <a:spcBef>
                  <a:spcPct val="20000"/>
                </a:spcBef>
                <a:buFont typeface="Arial" pitchFamily="34" charset="0"/>
                <a:buChar char="•"/>
                <a:defRPr sz="3200">
                  <a:solidFill>
                    <a:schemeClr val="tx1"/>
                  </a:solidFill>
                  <a:latin typeface="Arial" pitchFamily="34" charset="0"/>
                  <a:ea typeface="Geneva" pitchFamily="-8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ea typeface="Geneva" pitchFamily="-8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ea typeface="Geneva" pitchFamily="-8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9pPr>
            </a:lstStyle>
            <a:p>
              <a:pPr algn="ctr" eaLnBrk="1" hangingPunct="1">
                <a:spcBef>
                  <a:spcPct val="0"/>
                </a:spcBef>
                <a:buFontTx/>
                <a:buNone/>
                <a:defRPr/>
              </a:pPr>
              <a:endParaRPr lang="de-DE" altLang="de-DE" smtClean="0">
                <a:solidFill>
                  <a:srgbClr val="FFFFFF"/>
                </a:solidFill>
                <a:ea typeface="MS PGothic" pitchFamily="34" charset="-128"/>
              </a:endParaRPr>
            </a:p>
          </p:txBody>
        </p:sp>
        <p:sp>
          <p:nvSpPr>
            <p:cNvPr id="12" name="Ellipse 11"/>
            <p:cNvSpPr>
              <a:spLocks noChangeAspect="1"/>
            </p:cNvSpPr>
            <p:nvPr/>
          </p:nvSpPr>
          <p:spPr bwMode="auto">
            <a:xfrm>
              <a:off x="2054685" y="1405015"/>
              <a:ext cx="4932029" cy="4932028"/>
            </a:xfrm>
            <a:prstGeom prst="ellipse">
              <a:avLst/>
            </a:prstGeom>
            <a:noFill/>
            <a:ln w="15875">
              <a:solidFill>
                <a:schemeClr val="bg2"/>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Lst>
          </p:spPr>
          <p:txBody>
            <a:bodyPr anchor="ctr"/>
            <a:lstStyle>
              <a:lvl1pPr eaLnBrk="0" hangingPunct="0">
                <a:spcBef>
                  <a:spcPct val="20000"/>
                </a:spcBef>
                <a:buFont typeface="Arial" pitchFamily="34" charset="0"/>
                <a:buChar char="•"/>
                <a:defRPr sz="3200">
                  <a:solidFill>
                    <a:schemeClr val="tx1"/>
                  </a:solidFill>
                  <a:latin typeface="Arial" pitchFamily="34" charset="0"/>
                  <a:ea typeface="Geneva" pitchFamily="-8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ea typeface="Geneva" pitchFamily="-8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ea typeface="Geneva" pitchFamily="-8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9pPr>
            </a:lstStyle>
            <a:p>
              <a:pPr algn="ctr" eaLnBrk="1" hangingPunct="1">
                <a:spcBef>
                  <a:spcPct val="0"/>
                </a:spcBef>
                <a:buFontTx/>
                <a:buNone/>
                <a:defRPr/>
              </a:pPr>
              <a:endParaRPr lang="de-DE" altLang="de-DE" smtClean="0">
                <a:solidFill>
                  <a:srgbClr val="FFFFFF"/>
                </a:solidFill>
                <a:ea typeface="MS PGothic" pitchFamily="34" charset="-128"/>
              </a:endParaRPr>
            </a:p>
          </p:txBody>
        </p:sp>
        <p:sp>
          <p:nvSpPr>
            <p:cNvPr id="13" name="Ellipse 12"/>
            <p:cNvSpPr>
              <a:spLocks noChangeAspect="1"/>
            </p:cNvSpPr>
            <p:nvPr/>
          </p:nvSpPr>
          <p:spPr bwMode="auto">
            <a:xfrm>
              <a:off x="1594341" y="954195"/>
              <a:ext cx="5832080" cy="5832080"/>
            </a:xfrm>
            <a:prstGeom prst="ellipse">
              <a:avLst/>
            </a:prstGeom>
            <a:noFill/>
            <a:ln w="15875">
              <a:solidFill>
                <a:schemeClr val="bg2"/>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Lst>
          </p:spPr>
          <p:txBody>
            <a:bodyPr anchor="ctr"/>
            <a:lstStyle>
              <a:lvl1pPr eaLnBrk="0" hangingPunct="0">
                <a:spcBef>
                  <a:spcPct val="20000"/>
                </a:spcBef>
                <a:buFont typeface="Arial" pitchFamily="34" charset="0"/>
                <a:buChar char="•"/>
                <a:defRPr sz="3200">
                  <a:solidFill>
                    <a:schemeClr val="tx1"/>
                  </a:solidFill>
                  <a:latin typeface="Arial" pitchFamily="34" charset="0"/>
                  <a:ea typeface="Geneva" pitchFamily="-8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ea typeface="Geneva" pitchFamily="-8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ea typeface="Geneva" pitchFamily="-8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9pPr>
            </a:lstStyle>
            <a:p>
              <a:pPr algn="ctr" eaLnBrk="1" hangingPunct="1">
                <a:spcBef>
                  <a:spcPct val="0"/>
                </a:spcBef>
                <a:buFontTx/>
                <a:buNone/>
                <a:defRPr/>
              </a:pPr>
              <a:endParaRPr lang="de-DE" altLang="de-DE" smtClean="0">
                <a:solidFill>
                  <a:srgbClr val="FFFFFF"/>
                </a:solidFill>
                <a:ea typeface="MS PGothic" pitchFamily="34" charset="-128"/>
              </a:endParaRPr>
            </a:p>
          </p:txBody>
        </p:sp>
        <p:sp>
          <p:nvSpPr>
            <p:cNvPr id="14" name="Ellipse 13"/>
            <p:cNvSpPr>
              <a:spLocks noChangeAspect="1"/>
            </p:cNvSpPr>
            <p:nvPr/>
          </p:nvSpPr>
          <p:spPr bwMode="auto">
            <a:xfrm>
              <a:off x="1099074" y="457341"/>
              <a:ext cx="6840075" cy="6840075"/>
            </a:xfrm>
            <a:prstGeom prst="ellipse">
              <a:avLst/>
            </a:prstGeom>
            <a:noFill/>
            <a:ln w="15875">
              <a:solidFill>
                <a:schemeClr val="bg2"/>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Lst>
          </p:spPr>
          <p:txBody>
            <a:bodyPr anchor="ctr"/>
            <a:lstStyle>
              <a:lvl1pPr eaLnBrk="0" hangingPunct="0">
                <a:spcBef>
                  <a:spcPct val="20000"/>
                </a:spcBef>
                <a:buFont typeface="Arial" pitchFamily="34" charset="0"/>
                <a:buChar char="•"/>
                <a:defRPr sz="3200">
                  <a:solidFill>
                    <a:schemeClr val="tx1"/>
                  </a:solidFill>
                  <a:latin typeface="Arial" pitchFamily="34" charset="0"/>
                  <a:ea typeface="Geneva" pitchFamily="-8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ea typeface="Geneva" pitchFamily="-8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ea typeface="Geneva" pitchFamily="-8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9pPr>
            </a:lstStyle>
            <a:p>
              <a:pPr algn="ctr" eaLnBrk="1" hangingPunct="1">
                <a:spcBef>
                  <a:spcPct val="0"/>
                </a:spcBef>
                <a:buFontTx/>
                <a:buNone/>
                <a:defRPr/>
              </a:pPr>
              <a:endParaRPr lang="de-DE" altLang="de-DE" smtClean="0">
                <a:solidFill>
                  <a:srgbClr val="FFFFFF"/>
                </a:solidFill>
                <a:ea typeface="MS PGothic" pitchFamily="34" charset="-128"/>
              </a:endParaRPr>
            </a:p>
          </p:txBody>
        </p:sp>
        <p:sp>
          <p:nvSpPr>
            <p:cNvPr id="15" name="Ellipse 14"/>
            <p:cNvSpPr>
              <a:spLocks noChangeAspect="1"/>
            </p:cNvSpPr>
            <p:nvPr/>
          </p:nvSpPr>
          <p:spPr bwMode="auto">
            <a:xfrm>
              <a:off x="432370" y="-185554"/>
              <a:ext cx="8171897" cy="8171898"/>
            </a:xfrm>
            <a:prstGeom prst="ellipse">
              <a:avLst/>
            </a:prstGeom>
            <a:noFill/>
            <a:ln w="15875">
              <a:solidFill>
                <a:schemeClr val="bg2"/>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Lst>
          </p:spPr>
          <p:txBody>
            <a:bodyPr anchor="ctr"/>
            <a:lstStyle>
              <a:lvl1pPr eaLnBrk="0" hangingPunct="0">
                <a:spcBef>
                  <a:spcPct val="20000"/>
                </a:spcBef>
                <a:buFont typeface="Arial" pitchFamily="34" charset="0"/>
                <a:buChar char="•"/>
                <a:defRPr sz="3200">
                  <a:solidFill>
                    <a:schemeClr val="tx1"/>
                  </a:solidFill>
                  <a:latin typeface="Arial" pitchFamily="34" charset="0"/>
                  <a:ea typeface="Geneva" pitchFamily="-8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ea typeface="Geneva" pitchFamily="-8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ea typeface="Geneva" pitchFamily="-8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9pPr>
            </a:lstStyle>
            <a:p>
              <a:pPr algn="ctr" eaLnBrk="1" hangingPunct="1">
                <a:spcBef>
                  <a:spcPct val="0"/>
                </a:spcBef>
                <a:buFontTx/>
                <a:buNone/>
                <a:defRPr/>
              </a:pPr>
              <a:endParaRPr lang="de-DE" altLang="de-DE" smtClean="0">
                <a:solidFill>
                  <a:srgbClr val="FFFFFF"/>
                </a:solidFill>
                <a:ea typeface="MS PGothic" pitchFamily="34" charset="-128"/>
              </a:endParaRPr>
            </a:p>
          </p:txBody>
        </p:sp>
        <p:sp>
          <p:nvSpPr>
            <p:cNvPr id="16" name="Ellipse 15"/>
            <p:cNvSpPr>
              <a:spLocks noChangeAspect="1"/>
            </p:cNvSpPr>
            <p:nvPr/>
          </p:nvSpPr>
          <p:spPr bwMode="auto">
            <a:xfrm>
              <a:off x="-431172" y="-1111003"/>
              <a:ext cx="9972000" cy="9972000"/>
            </a:xfrm>
            <a:prstGeom prst="ellipse">
              <a:avLst/>
            </a:prstGeom>
            <a:noFill/>
            <a:ln w="15875">
              <a:solidFill>
                <a:schemeClr val="bg2"/>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Lst>
          </p:spPr>
          <p:txBody>
            <a:bodyPr anchor="ctr"/>
            <a:lstStyle>
              <a:lvl1pPr eaLnBrk="0" hangingPunct="0">
                <a:spcBef>
                  <a:spcPct val="20000"/>
                </a:spcBef>
                <a:buFont typeface="Arial" pitchFamily="34" charset="0"/>
                <a:buChar char="•"/>
                <a:defRPr sz="3200">
                  <a:solidFill>
                    <a:schemeClr val="tx1"/>
                  </a:solidFill>
                  <a:latin typeface="Arial" pitchFamily="34" charset="0"/>
                  <a:ea typeface="Geneva" pitchFamily="-84" charset="0"/>
                  <a:cs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ea typeface="Geneva" pitchFamily="-84" charset="0"/>
                  <a:cs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ea typeface="Geneva" pitchFamily="-8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ea typeface="Geneva" pitchFamily="-8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pitchFamily="34" charset="0"/>
                  <a:ea typeface="Geneva" pitchFamily="-84" charset="0"/>
                  <a:cs typeface="Arial" pitchFamily="34" charset="0"/>
                </a:defRPr>
              </a:lvl9pPr>
            </a:lstStyle>
            <a:p>
              <a:pPr algn="ctr" eaLnBrk="1" hangingPunct="1">
                <a:spcBef>
                  <a:spcPct val="0"/>
                </a:spcBef>
                <a:buFontTx/>
                <a:buNone/>
                <a:defRPr/>
              </a:pPr>
              <a:endParaRPr lang="de-DE" altLang="de-DE" smtClean="0">
                <a:solidFill>
                  <a:srgbClr val="FFFFFF"/>
                </a:solidFill>
                <a:ea typeface="MS PGothic" pitchFamily="34" charset="-128"/>
              </a:endParaRPr>
            </a:p>
          </p:txBody>
        </p:sp>
      </p:grpSp>
      <p:sp>
        <p:nvSpPr>
          <p:cNvPr id="17" name="Obdĺžnik 16"/>
          <p:cNvSpPr/>
          <p:nvPr/>
        </p:nvSpPr>
        <p:spPr>
          <a:xfrm>
            <a:off x="2286000" y="2276873"/>
            <a:ext cx="4572000" cy="2554545"/>
          </a:xfrm>
          <a:prstGeom prst="rect">
            <a:avLst/>
          </a:prstGeom>
        </p:spPr>
        <p:txBody>
          <a:bodyPr wrap="square">
            <a:spAutoFit/>
          </a:bodyPr>
          <a:lstStyle/>
          <a:p>
            <a:pPr algn="ctr"/>
            <a:r>
              <a:rPr lang="sk-SK" sz="4000" b="1" dirty="0" err="1" smtClean="0">
                <a:solidFill>
                  <a:schemeClr val="bg1"/>
                </a:solidFill>
              </a:rPr>
              <a:t>Toolkit</a:t>
            </a:r>
            <a:endParaRPr lang="sk-SK" sz="4000" b="1" dirty="0" smtClean="0">
              <a:solidFill>
                <a:schemeClr val="bg1"/>
              </a:solidFill>
            </a:endParaRPr>
          </a:p>
          <a:p>
            <a:pPr algn="ctr"/>
            <a:r>
              <a:rPr lang="sk-SK" sz="4000" b="1" dirty="0" smtClean="0">
                <a:solidFill>
                  <a:schemeClr val="bg1"/>
                </a:solidFill>
              </a:rPr>
              <a:t>pre posudzovanie zhody medzi</a:t>
            </a:r>
          </a:p>
          <a:p>
            <a:pPr algn="ctr"/>
            <a:r>
              <a:rPr lang="sk-SK" sz="4000" b="1" dirty="0" err="1" smtClean="0">
                <a:solidFill>
                  <a:schemeClr val="bg1"/>
                </a:solidFill>
              </a:rPr>
              <a:t>PAFs</a:t>
            </a:r>
            <a:r>
              <a:rPr lang="sk-SK" sz="4000" b="1" dirty="0" smtClean="0">
                <a:solidFill>
                  <a:schemeClr val="bg1"/>
                </a:solidFill>
              </a:rPr>
              <a:t> a OPS</a:t>
            </a:r>
            <a:endParaRPr lang="sk-SK" sz="4000" b="1" dirty="0">
              <a:solidFill>
                <a:schemeClr val="bg1"/>
              </a:solidFill>
            </a:endParaRPr>
          </a:p>
        </p:txBody>
      </p:sp>
    </p:spTree>
    <p:extLst>
      <p:ext uri="{BB962C8B-B14F-4D97-AF65-F5344CB8AC3E}">
        <p14:creationId xmlns="" xmlns:p14="http://schemas.microsoft.com/office/powerpoint/2010/main" val="6620003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txBox="1">
            <a:spLocks/>
          </p:cNvSpPr>
          <p:nvPr/>
        </p:nvSpPr>
        <p:spPr bwMode="auto">
          <a:xfrm>
            <a:off x="606425" y="1519238"/>
            <a:ext cx="3406775"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2500" b="1" dirty="0">
                <a:solidFill>
                  <a:srgbClr val="404040"/>
                </a:solidFill>
              </a:rPr>
              <a:t>Online </a:t>
            </a:r>
            <a:r>
              <a:rPr lang="en-GB" altLang="de-DE" sz="2500" b="1" dirty="0" smtClean="0">
                <a:solidFill>
                  <a:srgbClr val="404040"/>
                </a:solidFill>
              </a:rPr>
              <a:t>platform</a:t>
            </a:r>
            <a:r>
              <a:rPr lang="sk-SK" altLang="de-DE" sz="2500" b="1" dirty="0" smtClean="0">
                <a:solidFill>
                  <a:srgbClr val="404040"/>
                </a:solidFill>
              </a:rPr>
              <a:t>a</a:t>
            </a:r>
            <a:r>
              <a:rPr lang="en-GB" altLang="de-DE" sz="2500" b="1" dirty="0" smtClean="0">
                <a:solidFill>
                  <a:srgbClr val="404040"/>
                </a:solidFill>
              </a:rPr>
              <a:t> </a:t>
            </a:r>
            <a:r>
              <a:rPr lang="en-GB" altLang="de-DE" sz="1800" dirty="0" smtClean="0">
                <a:solidFill>
                  <a:srgbClr val="404040"/>
                </a:solidFill>
              </a:rPr>
              <a:t>www.financing-natura2000.eu</a:t>
            </a:r>
            <a:endParaRPr lang="de-DE" altLang="de-DE" sz="1800" dirty="0">
              <a:solidFill>
                <a:srgbClr val="404040"/>
              </a:solidFill>
            </a:endParaRPr>
          </a:p>
          <a:p>
            <a:pPr eaLnBrk="1" hangingPunct="1"/>
            <a:endParaRPr lang="en-IE" altLang="de-DE" sz="2500" dirty="0">
              <a:solidFill>
                <a:srgbClr val="2D591F"/>
              </a:solidFill>
            </a:endParaRPr>
          </a:p>
        </p:txBody>
      </p:sp>
      <p:cxnSp>
        <p:nvCxnSpPr>
          <p:cNvPr id="13" name="Straight Connector 12"/>
          <p:cNvCxnSpPr/>
          <p:nvPr/>
        </p:nvCxnSpPr>
        <p:spPr>
          <a:xfrm>
            <a:off x="1257300" y="3533775"/>
            <a:ext cx="82200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80899" name="Title 1"/>
          <p:cNvSpPr txBox="1">
            <a:spLocks/>
          </p:cNvSpPr>
          <p:nvPr/>
        </p:nvSpPr>
        <p:spPr bwMode="auto">
          <a:xfrm>
            <a:off x="606425" y="2476500"/>
            <a:ext cx="7267575"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lnSpc>
                <a:spcPct val="150000"/>
              </a:lnSpc>
            </a:pPr>
            <a:endParaRPr lang="de-DE" altLang="de-DE" sz="2000">
              <a:solidFill>
                <a:srgbClr val="404040"/>
              </a:solidFill>
            </a:endParaRPr>
          </a:p>
        </p:txBody>
      </p:sp>
      <p:cxnSp>
        <p:nvCxnSpPr>
          <p:cNvPr id="12" name="Straight Connector 11"/>
          <p:cNvCxnSpPr/>
          <p:nvPr/>
        </p:nvCxnSpPr>
        <p:spPr>
          <a:xfrm>
            <a:off x="441325" y="6451600"/>
            <a:ext cx="83851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80901" name="Title 1"/>
          <p:cNvSpPr txBox="1">
            <a:spLocks/>
          </p:cNvSpPr>
          <p:nvPr/>
        </p:nvSpPr>
        <p:spPr bwMode="auto">
          <a:xfrm>
            <a:off x="4916488" y="257175"/>
            <a:ext cx="3986212" cy="69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r" eaLnBrk="1" hangingPunct="1"/>
            <a:r>
              <a:rPr lang="en-GB" altLang="de-DE" sz="2400" b="1">
                <a:solidFill>
                  <a:srgbClr val="404040"/>
                </a:solidFill>
              </a:rPr>
              <a:t>The toolkit</a:t>
            </a:r>
            <a:endParaRPr lang="en-IE" altLang="de-DE" sz="2400">
              <a:solidFill>
                <a:srgbClr val="404040"/>
              </a:solidFill>
            </a:endParaRPr>
          </a:p>
        </p:txBody>
      </p:sp>
      <p:pic>
        <p:nvPicPr>
          <p:cNvPr id="80902" name="Picture 2" descr="C:\Users\Янка Казакова.LH-3D0CJO2TSPBL\Desktop\sc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57275" y="2659063"/>
            <a:ext cx="7080250" cy="3603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0903" name="Picture 3" descr="C:\Users\Янка Казакова.LH-3D0CJO2TSPBL\Desktop\green.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0" y="-1588"/>
            <a:ext cx="133350" cy="68770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0904" name="Title 1"/>
          <p:cNvSpPr txBox="1">
            <a:spLocks/>
          </p:cNvSpPr>
          <p:nvPr/>
        </p:nvSpPr>
        <p:spPr bwMode="auto">
          <a:xfrm>
            <a:off x="327025" y="6548438"/>
            <a:ext cx="3268663"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000">
                <a:solidFill>
                  <a:srgbClr val="404040"/>
                </a:solidFill>
              </a:rPr>
              <a:t>National Workshop on Financing Natura 2000</a:t>
            </a:r>
            <a:endParaRPr lang="en-IE" altLang="de-DE" sz="1000">
              <a:solidFill>
                <a:srgbClr val="404040"/>
              </a:solidFill>
            </a:endParaRPr>
          </a:p>
        </p:txBody>
      </p:sp>
      <p:sp>
        <p:nvSpPr>
          <p:cNvPr id="80905" name="Rectangle 13"/>
          <p:cNvSpPr>
            <a:spLocks noChangeArrowheads="1"/>
          </p:cNvSpPr>
          <p:nvPr/>
        </p:nvSpPr>
        <p:spPr bwMode="auto">
          <a:xfrm>
            <a:off x="7524750" y="6548438"/>
            <a:ext cx="1439863"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1000">
                <a:solidFill>
                  <a:srgbClr val="404040"/>
                </a:solidFill>
              </a:rPr>
              <a:t>10. September 2013</a:t>
            </a:r>
            <a:endParaRPr lang="en-IE" altLang="de-DE" sz="1000">
              <a:solidFill>
                <a:srgbClr val="404040"/>
              </a:solidFill>
            </a:endParaRPr>
          </a:p>
        </p:txBody>
      </p:sp>
      <p:grpSp>
        <p:nvGrpSpPr>
          <p:cNvPr id="80906" name="Gruppieren 10"/>
          <p:cNvGrpSpPr>
            <a:grpSpLocks noChangeAspect="1"/>
          </p:cNvGrpSpPr>
          <p:nvPr/>
        </p:nvGrpSpPr>
        <p:grpSpPr bwMode="auto">
          <a:xfrm>
            <a:off x="298450" y="260350"/>
            <a:ext cx="2976563" cy="393700"/>
            <a:chOff x="1709737" y="3049587"/>
            <a:chExt cx="5724525" cy="758825"/>
          </a:xfrm>
        </p:grpSpPr>
        <p:pic>
          <p:nvPicPr>
            <p:cNvPr id="80907" name="Picture 2" descr="http://morna.uk.com/wp-content/uploads/2010/06/wwf-logo-_-slogan-high-res3.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0908" name="Picture 1" descr="12cm ieep"/>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0909" name="Picture 7" descr="C:\Users\M Kettunen\Documents\IEEP\PROJECTS\350_N2k financing III\ICF GHK logo blueblock JPG file.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4068395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txBox="1">
            <a:spLocks/>
          </p:cNvSpPr>
          <p:nvPr/>
        </p:nvSpPr>
        <p:spPr bwMode="auto">
          <a:xfrm>
            <a:off x="606425" y="1519238"/>
            <a:ext cx="3406775"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2500" b="1" dirty="0" err="1" smtClean="0">
                <a:solidFill>
                  <a:srgbClr val="404040"/>
                </a:solidFill>
              </a:rPr>
              <a:t>Príklady</a:t>
            </a:r>
            <a:endParaRPr lang="en-IE" altLang="de-DE" sz="2500" b="1" dirty="0">
              <a:solidFill>
                <a:srgbClr val="404040"/>
              </a:solidFill>
            </a:endParaRPr>
          </a:p>
        </p:txBody>
      </p:sp>
      <p:cxnSp>
        <p:nvCxnSpPr>
          <p:cNvPr id="13" name="Straight Connector 12"/>
          <p:cNvCxnSpPr/>
          <p:nvPr/>
        </p:nvCxnSpPr>
        <p:spPr>
          <a:xfrm>
            <a:off x="606425" y="2474913"/>
            <a:ext cx="8220075" cy="1587"/>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82947" name="Title 1"/>
          <p:cNvSpPr txBox="1">
            <a:spLocks/>
          </p:cNvSpPr>
          <p:nvPr/>
        </p:nvSpPr>
        <p:spPr bwMode="auto">
          <a:xfrm>
            <a:off x="606425" y="2295525"/>
            <a:ext cx="7885113"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endParaRPr lang="de-DE" altLang="de-DE" sz="2000" dirty="0">
              <a:solidFill>
                <a:srgbClr val="404040"/>
              </a:solidFill>
            </a:endParaRPr>
          </a:p>
          <a:p>
            <a:pPr eaLnBrk="1" hangingPunct="1"/>
            <a:r>
              <a:rPr lang="de-DE" altLang="de-DE" sz="2000" dirty="0" err="1" smtClean="0">
                <a:solidFill>
                  <a:srgbClr val="404040"/>
                </a:solidFill>
              </a:rPr>
              <a:t>Snaží</a:t>
            </a:r>
            <a:r>
              <a:rPr lang="de-DE" altLang="de-DE" sz="2000" dirty="0" smtClean="0">
                <a:solidFill>
                  <a:srgbClr val="404040"/>
                </a:solidFill>
              </a:rPr>
              <a:t> </a:t>
            </a:r>
            <a:r>
              <a:rPr lang="de-DE" altLang="de-DE" sz="2000" dirty="0" err="1" smtClean="0">
                <a:solidFill>
                  <a:srgbClr val="404040"/>
                </a:solidFill>
              </a:rPr>
              <a:t>sa</a:t>
            </a:r>
            <a:r>
              <a:rPr lang="de-DE" altLang="de-DE" sz="2000" dirty="0" smtClean="0">
                <a:solidFill>
                  <a:srgbClr val="404040"/>
                </a:solidFill>
              </a:rPr>
              <a:t> </a:t>
            </a:r>
            <a:r>
              <a:rPr lang="de-DE" altLang="de-DE" sz="2000" dirty="0" err="1" smtClean="0">
                <a:solidFill>
                  <a:srgbClr val="404040"/>
                </a:solidFill>
              </a:rPr>
              <a:t>ukázať</a:t>
            </a:r>
            <a:r>
              <a:rPr lang="de-DE" altLang="de-DE" sz="2000" dirty="0" smtClean="0">
                <a:solidFill>
                  <a:srgbClr val="404040"/>
                </a:solidFill>
              </a:rPr>
              <a:t> </a:t>
            </a:r>
            <a:r>
              <a:rPr lang="de-DE" altLang="de-DE" sz="2000" dirty="0" err="1" smtClean="0">
                <a:solidFill>
                  <a:srgbClr val="404040"/>
                </a:solidFill>
              </a:rPr>
              <a:t>úspešné</a:t>
            </a:r>
            <a:r>
              <a:rPr lang="de-DE" altLang="de-DE" sz="2000" dirty="0" smtClean="0">
                <a:solidFill>
                  <a:srgbClr val="404040"/>
                </a:solidFill>
              </a:rPr>
              <a:t> </a:t>
            </a:r>
            <a:r>
              <a:rPr lang="de-DE" altLang="de-DE" sz="2000" dirty="0" err="1" smtClean="0">
                <a:solidFill>
                  <a:srgbClr val="404040"/>
                </a:solidFill>
              </a:rPr>
              <a:t>postupy</a:t>
            </a:r>
            <a:r>
              <a:rPr lang="de-DE" altLang="de-DE" sz="2000" dirty="0" smtClean="0">
                <a:solidFill>
                  <a:srgbClr val="404040"/>
                </a:solidFill>
              </a:rPr>
              <a:t> v </a:t>
            </a:r>
            <a:r>
              <a:rPr lang="de-DE" altLang="de-DE" sz="2000" dirty="0" err="1" smtClean="0">
                <a:solidFill>
                  <a:srgbClr val="404040"/>
                </a:solidFill>
              </a:rPr>
              <a:t>súčasnom</a:t>
            </a:r>
            <a:r>
              <a:rPr lang="de-DE" altLang="de-DE" sz="2000" dirty="0" smtClean="0">
                <a:solidFill>
                  <a:srgbClr val="404040"/>
                </a:solidFill>
              </a:rPr>
              <a:t> </a:t>
            </a:r>
            <a:r>
              <a:rPr lang="de-DE" altLang="de-DE" sz="2000" dirty="0" err="1" smtClean="0">
                <a:solidFill>
                  <a:srgbClr val="404040"/>
                </a:solidFill>
              </a:rPr>
              <a:t>období</a:t>
            </a:r>
            <a:r>
              <a:rPr lang="de-DE" altLang="de-DE" sz="2000" dirty="0" smtClean="0">
                <a:solidFill>
                  <a:srgbClr val="404040"/>
                </a:solidFill>
              </a:rPr>
              <a:t> (2007-2013).</a:t>
            </a:r>
          </a:p>
          <a:p>
            <a:pPr eaLnBrk="1" hangingPunct="1"/>
            <a:endParaRPr lang="de-DE" altLang="de-DE" sz="2000" dirty="0" smtClean="0">
              <a:solidFill>
                <a:srgbClr val="404040"/>
              </a:solidFill>
            </a:endParaRPr>
          </a:p>
          <a:p>
            <a:pPr eaLnBrk="1" hangingPunct="1">
              <a:buFont typeface="Arial" pitchFamily="34" charset="0"/>
              <a:buChar char="•"/>
            </a:pPr>
            <a:r>
              <a:rPr lang="de-DE" altLang="de-DE" sz="2000" dirty="0" smtClean="0">
                <a:solidFill>
                  <a:srgbClr val="404040"/>
                </a:solidFill>
              </a:rPr>
              <a:t>  </a:t>
            </a:r>
            <a:r>
              <a:rPr lang="de-DE" altLang="de-DE" sz="2000" dirty="0" err="1" smtClean="0">
                <a:solidFill>
                  <a:srgbClr val="404040"/>
                </a:solidFill>
              </a:rPr>
              <a:t>Poľsko</a:t>
            </a:r>
            <a:r>
              <a:rPr lang="de-DE" altLang="de-DE" sz="2000" dirty="0" smtClean="0">
                <a:solidFill>
                  <a:srgbClr val="404040"/>
                </a:solidFill>
              </a:rPr>
              <a:t> - </a:t>
            </a:r>
            <a:r>
              <a:rPr lang="de-DE" altLang="de-DE" sz="2000" dirty="0" err="1" smtClean="0">
                <a:solidFill>
                  <a:srgbClr val="404040"/>
                </a:solidFill>
              </a:rPr>
              <a:t>veľmi</a:t>
            </a:r>
            <a:r>
              <a:rPr lang="de-DE" altLang="de-DE" sz="2000" dirty="0" smtClean="0">
                <a:solidFill>
                  <a:srgbClr val="404040"/>
                </a:solidFill>
              </a:rPr>
              <a:t> </a:t>
            </a:r>
            <a:r>
              <a:rPr lang="de-DE" altLang="de-DE" sz="2000" dirty="0" err="1" smtClean="0">
                <a:solidFill>
                  <a:srgbClr val="404040"/>
                </a:solidFill>
              </a:rPr>
              <a:t>dobrý</a:t>
            </a:r>
            <a:r>
              <a:rPr lang="de-DE" altLang="de-DE" sz="2000" dirty="0" smtClean="0">
                <a:solidFill>
                  <a:srgbClr val="404040"/>
                </a:solidFill>
              </a:rPr>
              <a:t> </a:t>
            </a:r>
            <a:r>
              <a:rPr lang="de-DE" altLang="de-DE" sz="2000" dirty="0" err="1" smtClean="0">
                <a:solidFill>
                  <a:srgbClr val="404040"/>
                </a:solidFill>
              </a:rPr>
              <a:t>príjem</a:t>
            </a:r>
            <a:r>
              <a:rPr lang="de-DE" altLang="de-DE" sz="2000" dirty="0" smtClean="0">
                <a:solidFill>
                  <a:srgbClr val="404040"/>
                </a:solidFill>
              </a:rPr>
              <a:t> z </a:t>
            </a:r>
            <a:r>
              <a:rPr lang="de-DE" altLang="de-DE" sz="2000" dirty="0" err="1" smtClean="0">
                <a:solidFill>
                  <a:srgbClr val="404040"/>
                </a:solidFill>
              </a:rPr>
              <a:t>prostriedkov</a:t>
            </a:r>
            <a:r>
              <a:rPr lang="de-DE" altLang="de-DE" sz="2000" dirty="0" smtClean="0">
                <a:solidFill>
                  <a:srgbClr val="404040"/>
                </a:solidFill>
              </a:rPr>
              <a:t> ERDF </a:t>
            </a:r>
            <a:r>
              <a:rPr lang="de-DE" altLang="de-DE" sz="2000" dirty="0" err="1" smtClean="0">
                <a:solidFill>
                  <a:srgbClr val="404040"/>
                </a:solidFill>
              </a:rPr>
              <a:t>prostredníctvom</a:t>
            </a:r>
            <a:r>
              <a:rPr lang="de-DE" altLang="de-DE" sz="2000" dirty="0" smtClean="0">
                <a:solidFill>
                  <a:srgbClr val="404040"/>
                </a:solidFill>
              </a:rPr>
              <a:t> </a:t>
            </a:r>
            <a:r>
              <a:rPr lang="de-DE" altLang="de-DE" sz="2000" dirty="0" err="1" smtClean="0">
                <a:solidFill>
                  <a:srgbClr val="404040"/>
                </a:solidFill>
              </a:rPr>
              <a:t>špeciálnej</a:t>
            </a:r>
            <a:r>
              <a:rPr lang="de-DE" altLang="de-DE" sz="2000" dirty="0" smtClean="0">
                <a:solidFill>
                  <a:srgbClr val="404040"/>
                </a:solidFill>
              </a:rPr>
              <a:t> </a:t>
            </a:r>
            <a:r>
              <a:rPr lang="de-DE" altLang="de-DE" sz="2000" dirty="0" err="1" smtClean="0">
                <a:solidFill>
                  <a:srgbClr val="404040"/>
                </a:solidFill>
              </a:rPr>
              <a:t>agentúr</a:t>
            </a:r>
            <a:r>
              <a:rPr lang="sk-SK" altLang="de-DE" sz="2000" dirty="0" smtClean="0">
                <a:solidFill>
                  <a:srgbClr val="404040"/>
                </a:solidFill>
              </a:rPr>
              <a:t>y</a:t>
            </a:r>
            <a:r>
              <a:rPr lang="de-DE" altLang="de-DE" sz="2000" dirty="0" smtClean="0">
                <a:solidFill>
                  <a:srgbClr val="404040"/>
                </a:solidFill>
              </a:rPr>
              <a:t>, </a:t>
            </a:r>
            <a:r>
              <a:rPr lang="de-DE" altLang="de-DE" sz="2000" dirty="0" err="1" smtClean="0">
                <a:solidFill>
                  <a:srgbClr val="404040"/>
                </a:solidFill>
              </a:rPr>
              <a:t>ktorá</a:t>
            </a:r>
            <a:r>
              <a:rPr lang="de-DE" altLang="de-DE" sz="2000" dirty="0" smtClean="0">
                <a:solidFill>
                  <a:srgbClr val="404040"/>
                </a:solidFill>
              </a:rPr>
              <a:t> </a:t>
            </a:r>
            <a:r>
              <a:rPr lang="de-DE" altLang="de-DE" sz="2000" dirty="0" err="1" smtClean="0">
                <a:solidFill>
                  <a:srgbClr val="404040"/>
                </a:solidFill>
              </a:rPr>
              <a:t>koordinuje</a:t>
            </a:r>
            <a:r>
              <a:rPr lang="de-DE" altLang="de-DE" sz="2000" dirty="0" smtClean="0">
                <a:solidFill>
                  <a:srgbClr val="404040"/>
                </a:solidFill>
              </a:rPr>
              <a:t> </a:t>
            </a:r>
            <a:r>
              <a:rPr lang="de-DE" altLang="de-DE" sz="2000" dirty="0" err="1" smtClean="0">
                <a:solidFill>
                  <a:srgbClr val="404040"/>
                </a:solidFill>
              </a:rPr>
              <a:t>implementačný</a:t>
            </a:r>
            <a:r>
              <a:rPr lang="de-DE" altLang="de-DE" sz="2000" dirty="0" smtClean="0">
                <a:solidFill>
                  <a:srgbClr val="404040"/>
                </a:solidFill>
              </a:rPr>
              <a:t> </a:t>
            </a:r>
            <a:r>
              <a:rPr lang="de-DE" altLang="de-DE" sz="2000" dirty="0" err="1" smtClean="0">
                <a:solidFill>
                  <a:srgbClr val="404040"/>
                </a:solidFill>
              </a:rPr>
              <a:t>proces</a:t>
            </a:r>
            <a:r>
              <a:rPr lang="de-DE" altLang="de-DE" sz="2000" dirty="0" smtClean="0">
                <a:solidFill>
                  <a:srgbClr val="404040"/>
                </a:solidFill>
              </a:rPr>
              <a:t>.</a:t>
            </a:r>
          </a:p>
          <a:p>
            <a:pPr eaLnBrk="1" hangingPunct="1">
              <a:buFont typeface="Arial" pitchFamily="34" charset="0"/>
              <a:buChar char="•"/>
            </a:pPr>
            <a:endParaRPr lang="de-DE" altLang="de-DE" sz="2000" dirty="0" smtClean="0">
              <a:solidFill>
                <a:srgbClr val="404040"/>
              </a:solidFill>
            </a:endParaRPr>
          </a:p>
          <a:p>
            <a:pPr eaLnBrk="1" hangingPunct="1">
              <a:buFont typeface="Arial" pitchFamily="34" charset="0"/>
              <a:buChar char="•"/>
            </a:pPr>
            <a:r>
              <a:rPr lang="de-DE" altLang="de-DE" sz="2000" dirty="0" smtClean="0">
                <a:solidFill>
                  <a:srgbClr val="404040"/>
                </a:solidFill>
              </a:rPr>
              <a:t>  </a:t>
            </a:r>
            <a:r>
              <a:rPr lang="de-DE" altLang="de-DE" sz="2000" dirty="0" err="1" smtClean="0">
                <a:solidFill>
                  <a:srgbClr val="404040"/>
                </a:solidFill>
              </a:rPr>
              <a:t>Rakúsko</a:t>
            </a:r>
            <a:r>
              <a:rPr lang="de-DE" altLang="de-DE" sz="2000" dirty="0" smtClean="0">
                <a:solidFill>
                  <a:srgbClr val="404040"/>
                </a:solidFill>
              </a:rPr>
              <a:t> - </a:t>
            </a:r>
            <a:r>
              <a:rPr lang="de-DE" altLang="de-DE" sz="2000" dirty="0" err="1" smtClean="0">
                <a:solidFill>
                  <a:srgbClr val="404040"/>
                </a:solidFill>
              </a:rPr>
              <a:t>veľmi</a:t>
            </a:r>
            <a:r>
              <a:rPr lang="de-DE" altLang="de-DE" sz="2000" dirty="0" smtClean="0">
                <a:solidFill>
                  <a:srgbClr val="404040"/>
                </a:solidFill>
              </a:rPr>
              <a:t> </a:t>
            </a:r>
            <a:r>
              <a:rPr lang="de-DE" altLang="de-DE" sz="2000" dirty="0" err="1" smtClean="0">
                <a:solidFill>
                  <a:srgbClr val="404040"/>
                </a:solidFill>
              </a:rPr>
              <a:t>dobrá</a:t>
            </a:r>
            <a:r>
              <a:rPr lang="de-DE" altLang="de-DE" sz="2000" dirty="0" smtClean="0">
                <a:solidFill>
                  <a:srgbClr val="404040"/>
                </a:solidFill>
              </a:rPr>
              <a:t> </a:t>
            </a:r>
            <a:r>
              <a:rPr lang="de-DE" altLang="de-DE" sz="2000" dirty="0" err="1" smtClean="0">
                <a:solidFill>
                  <a:srgbClr val="404040"/>
                </a:solidFill>
              </a:rPr>
              <a:t>absorpcia</a:t>
            </a:r>
            <a:r>
              <a:rPr lang="de-DE" altLang="de-DE" sz="2000" dirty="0" smtClean="0">
                <a:solidFill>
                  <a:srgbClr val="404040"/>
                </a:solidFill>
              </a:rPr>
              <a:t> EAFRD </a:t>
            </a:r>
            <a:r>
              <a:rPr lang="de-DE" altLang="de-DE" sz="2000" dirty="0" err="1" smtClean="0">
                <a:solidFill>
                  <a:srgbClr val="404040"/>
                </a:solidFill>
              </a:rPr>
              <a:t>pre</a:t>
            </a:r>
            <a:r>
              <a:rPr lang="de-DE" altLang="de-DE" sz="2000" dirty="0" smtClean="0">
                <a:solidFill>
                  <a:srgbClr val="404040"/>
                </a:solidFill>
              </a:rPr>
              <a:t> </a:t>
            </a:r>
            <a:r>
              <a:rPr lang="de-DE" altLang="de-DE" sz="2000" dirty="0" err="1" smtClean="0">
                <a:solidFill>
                  <a:srgbClr val="404040"/>
                </a:solidFill>
              </a:rPr>
              <a:t>diverzifikáciu</a:t>
            </a:r>
            <a:r>
              <a:rPr lang="de-DE" altLang="de-DE" sz="2000" dirty="0" smtClean="0">
                <a:solidFill>
                  <a:srgbClr val="404040"/>
                </a:solidFill>
              </a:rPr>
              <a:t> </a:t>
            </a:r>
            <a:r>
              <a:rPr lang="de-DE" altLang="de-DE" sz="2000" dirty="0" err="1" smtClean="0">
                <a:solidFill>
                  <a:srgbClr val="404040"/>
                </a:solidFill>
              </a:rPr>
              <a:t>vidieckych</a:t>
            </a:r>
            <a:r>
              <a:rPr lang="de-DE" altLang="de-DE" sz="2000" dirty="0" smtClean="0">
                <a:solidFill>
                  <a:srgbClr val="404040"/>
                </a:solidFill>
              </a:rPr>
              <a:t> </a:t>
            </a:r>
            <a:r>
              <a:rPr lang="de-DE" altLang="de-DE" sz="2000" dirty="0" err="1" smtClean="0">
                <a:solidFill>
                  <a:srgbClr val="404040"/>
                </a:solidFill>
              </a:rPr>
              <a:t>oblastí</a:t>
            </a:r>
            <a:r>
              <a:rPr lang="de-DE" altLang="de-DE" sz="2000" dirty="0" smtClean="0">
                <a:solidFill>
                  <a:srgbClr val="404040"/>
                </a:solidFill>
              </a:rPr>
              <a:t> v </a:t>
            </a:r>
            <a:r>
              <a:rPr lang="de-DE" altLang="de-DE" sz="2000" dirty="0" err="1" smtClean="0">
                <a:solidFill>
                  <a:srgbClr val="404040"/>
                </a:solidFill>
              </a:rPr>
              <a:t>súvislosti</a:t>
            </a:r>
            <a:r>
              <a:rPr lang="de-DE" altLang="de-DE" sz="2000" dirty="0" smtClean="0">
                <a:solidFill>
                  <a:srgbClr val="404040"/>
                </a:solidFill>
              </a:rPr>
              <a:t> s </a:t>
            </a:r>
            <a:r>
              <a:rPr lang="de-DE" altLang="de-DE" sz="2000" dirty="0" err="1" smtClean="0">
                <a:solidFill>
                  <a:srgbClr val="404040"/>
                </a:solidFill>
              </a:rPr>
              <a:t>financovaním</a:t>
            </a:r>
            <a:r>
              <a:rPr lang="de-DE" altLang="de-DE" sz="2000" dirty="0" smtClean="0">
                <a:solidFill>
                  <a:srgbClr val="404040"/>
                </a:solidFill>
              </a:rPr>
              <a:t> </a:t>
            </a:r>
            <a:r>
              <a:rPr lang="de-DE" altLang="de-DE" sz="2000" dirty="0" err="1" smtClean="0">
                <a:solidFill>
                  <a:srgbClr val="404040"/>
                </a:solidFill>
              </a:rPr>
              <a:t>biodiverzity</a:t>
            </a:r>
            <a:r>
              <a:rPr lang="de-DE" altLang="de-DE" sz="2000" dirty="0" smtClean="0">
                <a:solidFill>
                  <a:srgbClr val="404040"/>
                </a:solidFill>
              </a:rPr>
              <a:t>.</a:t>
            </a:r>
          </a:p>
          <a:p>
            <a:pPr eaLnBrk="1" hangingPunct="1">
              <a:buFont typeface="Arial" pitchFamily="34" charset="0"/>
              <a:buChar char="•"/>
            </a:pPr>
            <a:endParaRPr lang="de-DE" altLang="de-DE" sz="2000" dirty="0" smtClean="0">
              <a:solidFill>
                <a:srgbClr val="404040"/>
              </a:solidFill>
            </a:endParaRPr>
          </a:p>
          <a:p>
            <a:pPr eaLnBrk="1" hangingPunct="1">
              <a:buFont typeface="Arial" pitchFamily="34" charset="0"/>
              <a:buChar char="•"/>
            </a:pPr>
            <a:r>
              <a:rPr lang="de-DE" altLang="de-DE" sz="2000" dirty="0" smtClean="0">
                <a:solidFill>
                  <a:srgbClr val="404040"/>
                </a:solidFill>
              </a:rPr>
              <a:t>  </a:t>
            </a:r>
            <a:r>
              <a:rPr lang="de-DE" altLang="de-DE" sz="2000" dirty="0" err="1" smtClean="0">
                <a:solidFill>
                  <a:srgbClr val="404040"/>
                </a:solidFill>
              </a:rPr>
              <a:t>Alpský</a:t>
            </a:r>
            <a:r>
              <a:rPr lang="de-DE" altLang="de-DE" sz="2000" dirty="0" smtClean="0">
                <a:solidFill>
                  <a:srgbClr val="404040"/>
                </a:solidFill>
              </a:rPr>
              <a:t> </a:t>
            </a:r>
            <a:r>
              <a:rPr lang="de-DE" altLang="de-DE" sz="2000" dirty="0" err="1" smtClean="0">
                <a:solidFill>
                  <a:srgbClr val="404040"/>
                </a:solidFill>
              </a:rPr>
              <a:t>priestor</a:t>
            </a:r>
            <a:r>
              <a:rPr lang="de-DE" altLang="de-DE" sz="2000" dirty="0" smtClean="0">
                <a:solidFill>
                  <a:srgbClr val="404040"/>
                </a:solidFill>
              </a:rPr>
              <a:t> - </a:t>
            </a:r>
            <a:r>
              <a:rPr lang="de-DE" altLang="de-DE" sz="2000" dirty="0" err="1" smtClean="0">
                <a:solidFill>
                  <a:srgbClr val="404040"/>
                </a:solidFill>
              </a:rPr>
              <a:t>silný</a:t>
            </a:r>
            <a:r>
              <a:rPr lang="de-DE" altLang="de-DE" sz="2000" dirty="0" smtClean="0">
                <a:solidFill>
                  <a:srgbClr val="404040"/>
                </a:solidFill>
              </a:rPr>
              <a:t> </a:t>
            </a:r>
            <a:r>
              <a:rPr lang="de-DE" altLang="de-DE" sz="2000" dirty="0" err="1" smtClean="0">
                <a:solidFill>
                  <a:srgbClr val="404040"/>
                </a:solidFill>
              </a:rPr>
              <a:t>dôraz</a:t>
            </a:r>
            <a:r>
              <a:rPr lang="de-DE" altLang="de-DE" sz="2000" dirty="0" smtClean="0">
                <a:solidFill>
                  <a:srgbClr val="404040"/>
                </a:solidFill>
              </a:rPr>
              <a:t> na </a:t>
            </a:r>
            <a:r>
              <a:rPr lang="de-DE" altLang="de-DE" sz="2000" dirty="0" err="1" smtClean="0">
                <a:solidFill>
                  <a:srgbClr val="404040"/>
                </a:solidFill>
              </a:rPr>
              <a:t>biodiverzitu</a:t>
            </a:r>
            <a:r>
              <a:rPr lang="de-DE" altLang="de-DE" sz="2000" dirty="0" smtClean="0">
                <a:solidFill>
                  <a:srgbClr val="404040"/>
                </a:solidFill>
              </a:rPr>
              <a:t> v </a:t>
            </a:r>
            <a:r>
              <a:rPr lang="de-DE" altLang="de-DE" sz="2000" dirty="0" err="1" smtClean="0">
                <a:solidFill>
                  <a:srgbClr val="404040"/>
                </a:solidFill>
              </a:rPr>
              <a:t>oblasti</a:t>
            </a:r>
            <a:r>
              <a:rPr lang="de-DE" altLang="de-DE" sz="2000" dirty="0" smtClean="0">
                <a:solidFill>
                  <a:srgbClr val="404040"/>
                </a:solidFill>
              </a:rPr>
              <a:t> </a:t>
            </a:r>
            <a:r>
              <a:rPr lang="de-DE" altLang="de-DE" sz="2000" dirty="0" err="1" smtClean="0">
                <a:solidFill>
                  <a:srgbClr val="404040"/>
                </a:solidFill>
              </a:rPr>
              <a:t>alpského</a:t>
            </a:r>
            <a:r>
              <a:rPr lang="de-DE" altLang="de-DE" sz="2000" dirty="0" smtClean="0">
                <a:solidFill>
                  <a:srgbClr val="404040"/>
                </a:solidFill>
              </a:rPr>
              <a:t> </a:t>
            </a:r>
            <a:r>
              <a:rPr lang="sk-SK" altLang="de-DE" sz="2000" dirty="0" smtClean="0">
                <a:solidFill>
                  <a:srgbClr val="404040"/>
                </a:solidFill>
              </a:rPr>
              <a:t>regiónu </a:t>
            </a:r>
            <a:r>
              <a:rPr lang="de-DE" altLang="de-DE" sz="2000" dirty="0" err="1" smtClean="0">
                <a:solidFill>
                  <a:srgbClr val="404040"/>
                </a:solidFill>
              </a:rPr>
              <a:t>ukazuje</a:t>
            </a:r>
            <a:r>
              <a:rPr lang="de-DE" altLang="de-DE" sz="2000" dirty="0" smtClean="0">
                <a:solidFill>
                  <a:srgbClr val="404040"/>
                </a:solidFill>
              </a:rPr>
              <a:t>, </a:t>
            </a:r>
            <a:r>
              <a:rPr lang="de-DE" altLang="de-DE" sz="2000" dirty="0" err="1" smtClean="0">
                <a:solidFill>
                  <a:srgbClr val="404040"/>
                </a:solidFill>
              </a:rPr>
              <a:t>aká</a:t>
            </a:r>
            <a:r>
              <a:rPr lang="de-DE" altLang="de-DE" sz="2000" dirty="0" smtClean="0">
                <a:solidFill>
                  <a:srgbClr val="404040"/>
                </a:solidFill>
              </a:rPr>
              <a:t> </a:t>
            </a:r>
            <a:r>
              <a:rPr lang="de-DE" altLang="de-DE" sz="2000" dirty="0" err="1" smtClean="0">
                <a:solidFill>
                  <a:srgbClr val="404040"/>
                </a:solidFill>
              </a:rPr>
              <a:t>dôležitá</a:t>
            </a:r>
            <a:r>
              <a:rPr lang="de-DE" altLang="de-DE" sz="2000" dirty="0" smtClean="0">
                <a:solidFill>
                  <a:srgbClr val="404040"/>
                </a:solidFill>
              </a:rPr>
              <a:t> je </a:t>
            </a:r>
            <a:r>
              <a:rPr lang="de-DE" altLang="de-DE" sz="2000" dirty="0" err="1" smtClean="0">
                <a:solidFill>
                  <a:srgbClr val="404040"/>
                </a:solidFill>
              </a:rPr>
              <a:t>integrácia</a:t>
            </a:r>
            <a:r>
              <a:rPr lang="de-DE" altLang="de-DE" sz="2000" dirty="0" smtClean="0">
                <a:solidFill>
                  <a:srgbClr val="404040"/>
                </a:solidFill>
              </a:rPr>
              <a:t> </a:t>
            </a:r>
            <a:r>
              <a:rPr lang="de-DE" altLang="de-DE" sz="2000" dirty="0" err="1" smtClean="0">
                <a:solidFill>
                  <a:srgbClr val="404040"/>
                </a:solidFill>
              </a:rPr>
              <a:t>biodiverzity</a:t>
            </a:r>
            <a:r>
              <a:rPr lang="de-DE" altLang="de-DE" sz="2000" dirty="0" smtClean="0">
                <a:solidFill>
                  <a:srgbClr val="404040"/>
                </a:solidFill>
              </a:rPr>
              <a:t> </a:t>
            </a:r>
            <a:r>
              <a:rPr lang="sk-SK" altLang="de-DE" sz="2000" dirty="0" smtClean="0">
                <a:solidFill>
                  <a:srgbClr val="404040"/>
                </a:solidFill>
              </a:rPr>
              <a:t>z hľadiska</a:t>
            </a:r>
            <a:r>
              <a:rPr lang="de-DE" altLang="de-DE" sz="2000" dirty="0" smtClean="0">
                <a:solidFill>
                  <a:srgbClr val="404040"/>
                </a:solidFill>
              </a:rPr>
              <a:t> </a:t>
            </a:r>
            <a:r>
              <a:rPr lang="de-DE" altLang="de-DE" sz="2000" dirty="0" err="1" smtClean="0">
                <a:solidFill>
                  <a:srgbClr val="404040"/>
                </a:solidFill>
              </a:rPr>
              <a:t>územný</a:t>
            </a:r>
            <a:r>
              <a:rPr lang="sk-SK" altLang="de-DE" sz="2000" dirty="0" smtClean="0">
                <a:solidFill>
                  <a:srgbClr val="404040"/>
                </a:solidFill>
              </a:rPr>
              <a:t>ch</a:t>
            </a:r>
            <a:r>
              <a:rPr lang="de-DE" altLang="de-DE" sz="2000" dirty="0" smtClean="0">
                <a:solidFill>
                  <a:srgbClr val="404040"/>
                </a:solidFill>
              </a:rPr>
              <a:t> </a:t>
            </a:r>
            <a:r>
              <a:rPr lang="de-DE" altLang="de-DE" sz="2000" dirty="0" err="1" smtClean="0">
                <a:solidFill>
                  <a:srgbClr val="404040"/>
                </a:solidFill>
              </a:rPr>
              <a:t>rozmer</a:t>
            </a:r>
            <a:r>
              <a:rPr lang="sk-SK" altLang="de-DE" sz="2000" dirty="0" err="1" smtClean="0">
                <a:solidFill>
                  <a:srgbClr val="404040"/>
                </a:solidFill>
              </a:rPr>
              <a:t>ov</a:t>
            </a:r>
            <a:r>
              <a:rPr lang="de-DE" altLang="de-DE" sz="2000" dirty="0" smtClean="0">
                <a:solidFill>
                  <a:srgbClr val="404040"/>
                </a:solidFill>
              </a:rPr>
              <a:t>.</a:t>
            </a:r>
            <a:endParaRPr lang="de-DE" altLang="de-DE" sz="2000" dirty="0">
              <a:solidFill>
                <a:srgbClr val="404040"/>
              </a:solidFill>
            </a:endParaRPr>
          </a:p>
        </p:txBody>
      </p:sp>
      <p:cxnSp>
        <p:nvCxnSpPr>
          <p:cNvPr id="12" name="Straight Connector 11"/>
          <p:cNvCxnSpPr/>
          <p:nvPr/>
        </p:nvCxnSpPr>
        <p:spPr>
          <a:xfrm>
            <a:off x="441325" y="6451600"/>
            <a:ext cx="83851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82949" name="Title 1"/>
          <p:cNvSpPr txBox="1">
            <a:spLocks/>
          </p:cNvSpPr>
          <p:nvPr/>
        </p:nvSpPr>
        <p:spPr bwMode="auto">
          <a:xfrm>
            <a:off x="4916488" y="257175"/>
            <a:ext cx="3986212" cy="69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r" eaLnBrk="1" hangingPunct="1"/>
            <a:r>
              <a:rPr lang="en-GB" altLang="de-DE" sz="2400" b="1">
                <a:solidFill>
                  <a:srgbClr val="404040"/>
                </a:solidFill>
              </a:rPr>
              <a:t>The Toolkit</a:t>
            </a:r>
            <a:endParaRPr lang="en-IE" altLang="de-DE" sz="2400">
              <a:solidFill>
                <a:srgbClr val="404040"/>
              </a:solidFill>
            </a:endParaRPr>
          </a:p>
        </p:txBody>
      </p:sp>
      <p:pic>
        <p:nvPicPr>
          <p:cNvPr id="82950" name="Picture 11" descr="C:\Users\Янка Казакова.LH-3D0CJO2TSPBL\Desktop\g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133350" cy="687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2951" name="Title 1"/>
          <p:cNvSpPr txBox="1">
            <a:spLocks/>
          </p:cNvSpPr>
          <p:nvPr/>
        </p:nvSpPr>
        <p:spPr bwMode="auto">
          <a:xfrm>
            <a:off x="327025" y="6548438"/>
            <a:ext cx="3268663"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000">
                <a:solidFill>
                  <a:srgbClr val="404040"/>
                </a:solidFill>
              </a:rPr>
              <a:t>National Workshop on Financing Natura 2000</a:t>
            </a:r>
            <a:endParaRPr lang="en-IE" altLang="de-DE" sz="1000">
              <a:solidFill>
                <a:srgbClr val="404040"/>
              </a:solidFill>
            </a:endParaRPr>
          </a:p>
        </p:txBody>
      </p:sp>
      <p:sp>
        <p:nvSpPr>
          <p:cNvPr id="82952" name="Rectangle 13"/>
          <p:cNvSpPr>
            <a:spLocks noChangeArrowheads="1"/>
          </p:cNvSpPr>
          <p:nvPr/>
        </p:nvSpPr>
        <p:spPr bwMode="auto">
          <a:xfrm>
            <a:off x="7524750" y="6548438"/>
            <a:ext cx="1439863"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1000">
                <a:solidFill>
                  <a:srgbClr val="404040"/>
                </a:solidFill>
              </a:rPr>
              <a:t>10. September 2013</a:t>
            </a:r>
            <a:endParaRPr lang="en-IE" altLang="de-DE" sz="1000">
              <a:solidFill>
                <a:srgbClr val="404040"/>
              </a:solidFill>
            </a:endParaRPr>
          </a:p>
        </p:txBody>
      </p:sp>
      <p:grpSp>
        <p:nvGrpSpPr>
          <p:cNvPr id="82953" name="Gruppieren 10"/>
          <p:cNvGrpSpPr>
            <a:grpSpLocks noChangeAspect="1"/>
          </p:cNvGrpSpPr>
          <p:nvPr/>
        </p:nvGrpSpPr>
        <p:grpSpPr bwMode="auto">
          <a:xfrm>
            <a:off x="298450" y="260350"/>
            <a:ext cx="2976563" cy="393700"/>
            <a:chOff x="1709737" y="3049587"/>
            <a:chExt cx="5724525" cy="758825"/>
          </a:xfrm>
        </p:grpSpPr>
        <p:pic>
          <p:nvPicPr>
            <p:cNvPr id="82954" name="Picture 2" descr="http://morna.uk.com/wp-content/uploads/2010/06/wwf-logo-_-slogan-high-res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2955" name="Picture 1" descr="12cm ieep"/>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2956" name="Picture 7" descr="C:\Users\M Kettunen\Documents\IEEP\PROJECTS\350_N2k financing III\ICF GHK logo blueblock JPG file.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222109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7" descr="Picture 13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113" y="-1827213"/>
            <a:ext cx="9144000" cy="93599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4994" name="TextBox 5"/>
          <p:cNvSpPr txBox="1">
            <a:spLocks noChangeArrowheads="1"/>
          </p:cNvSpPr>
          <p:nvPr/>
        </p:nvSpPr>
        <p:spPr bwMode="auto">
          <a:xfrm>
            <a:off x="11113" y="6596063"/>
            <a:ext cx="1463675" cy="261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100">
                <a:solidFill>
                  <a:srgbClr val="8064A2"/>
                </a:solidFill>
              </a:rPr>
              <a:t>©Alberto Arroyo, 2011</a:t>
            </a:r>
          </a:p>
        </p:txBody>
      </p:sp>
      <p:grpSp>
        <p:nvGrpSpPr>
          <p:cNvPr id="84995" name="Gruppieren 1"/>
          <p:cNvGrpSpPr>
            <a:grpSpLocks/>
          </p:cNvGrpSpPr>
          <p:nvPr/>
        </p:nvGrpSpPr>
        <p:grpSpPr bwMode="auto">
          <a:xfrm>
            <a:off x="158750" y="6215063"/>
            <a:ext cx="5724525" cy="758825"/>
            <a:chOff x="1709737" y="3049587"/>
            <a:chExt cx="5724525" cy="758825"/>
          </a:xfrm>
        </p:grpSpPr>
        <p:pic>
          <p:nvPicPr>
            <p:cNvPr id="84998" name="Picture 2" descr="http://morna.uk.com/wp-content/uploads/2010/06/wwf-logo-_-slogan-high-res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4999" name="Picture 1" descr="12cm ieep"/>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5000" name="Picture 7" descr="C:\Users\M Kettunen\Documents\IEEP\PROJECTS\350_N2k financing III\ICF GHK logo blueblock JPG file.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84996" name="TextBox 9"/>
          <p:cNvSpPr txBox="1">
            <a:spLocks noChangeArrowheads="1"/>
          </p:cNvSpPr>
          <p:nvPr/>
        </p:nvSpPr>
        <p:spPr bwMode="auto">
          <a:xfrm>
            <a:off x="1139675" y="2651125"/>
            <a:ext cx="4594526"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ctr" eaLnBrk="1" hangingPunct="1"/>
            <a:r>
              <a:rPr lang="en-US" altLang="de-DE" b="1" dirty="0" err="1" smtClean="0">
                <a:solidFill>
                  <a:srgbClr val="F2F2F2"/>
                </a:solidFill>
              </a:rPr>
              <a:t>Ďakujem</a:t>
            </a:r>
            <a:r>
              <a:rPr lang="en-US" altLang="de-DE" b="1" dirty="0" smtClean="0">
                <a:solidFill>
                  <a:srgbClr val="F2F2F2"/>
                </a:solidFill>
              </a:rPr>
              <a:t> </a:t>
            </a:r>
            <a:r>
              <a:rPr lang="en-US" altLang="de-DE" b="1" dirty="0" err="1" smtClean="0">
                <a:solidFill>
                  <a:srgbClr val="F2F2F2"/>
                </a:solidFill>
              </a:rPr>
              <a:t>za</a:t>
            </a:r>
            <a:r>
              <a:rPr lang="en-US" altLang="de-DE" b="1" dirty="0" smtClean="0">
                <a:solidFill>
                  <a:srgbClr val="F2F2F2"/>
                </a:solidFill>
              </a:rPr>
              <a:t> </a:t>
            </a:r>
            <a:r>
              <a:rPr lang="en-US" altLang="de-DE" b="1" dirty="0" err="1" smtClean="0">
                <a:solidFill>
                  <a:srgbClr val="F2F2F2"/>
                </a:solidFill>
              </a:rPr>
              <a:t>pozornosť</a:t>
            </a:r>
            <a:endParaRPr lang="en-US" altLang="de-DE" b="1" dirty="0">
              <a:solidFill>
                <a:srgbClr val="F2F2F2"/>
              </a:solidFill>
            </a:endParaRPr>
          </a:p>
        </p:txBody>
      </p:sp>
      <p:sp>
        <p:nvSpPr>
          <p:cNvPr id="2" name="Textfeld 1"/>
          <p:cNvSpPr txBox="1">
            <a:spLocks noChangeArrowheads="1"/>
          </p:cNvSpPr>
          <p:nvPr/>
        </p:nvSpPr>
        <p:spPr bwMode="auto">
          <a:xfrm>
            <a:off x="1108075" y="5240338"/>
            <a:ext cx="4513263" cy="460375"/>
          </a:xfrm>
          <a:prstGeom prst="rect">
            <a:avLst/>
          </a:prstGeom>
          <a:gradFill rotWithShape="1">
            <a:gsLst>
              <a:gs pos="0">
                <a:srgbClr val="DCFFA0"/>
              </a:gs>
              <a:gs pos="100000">
                <a:srgbClr val="A0CA4A"/>
              </a:gs>
            </a:gsLst>
            <a:lin ang="5400000"/>
          </a:gradFill>
          <a:ln w="9525">
            <a:solidFill>
              <a:srgbClr val="98B954"/>
            </a:solidFill>
            <a:miter lim="800000"/>
            <a:headEnd/>
            <a:tailEnd/>
          </a:ln>
          <a:effectLst>
            <a:outerShdw blurRad="40000" dist="23000" dir="5400000" rotWithShape="0">
              <a:srgbClr val="808080">
                <a:alpha val="34998"/>
              </a:srgbClr>
            </a:outerShdw>
          </a:effectLst>
        </p:spPr>
        <p:txBody>
          <a:bodyPr wrap="none">
            <a:spAutoFit/>
          </a:bodyPr>
          <a:lstStyle/>
          <a:p>
            <a:pPr>
              <a:defRPr/>
            </a:pPr>
            <a:r>
              <a:rPr lang="de-DE" sz="2400" b="1" dirty="0">
                <a:solidFill>
                  <a:srgbClr val="404040"/>
                </a:solidFill>
                <a:latin typeface="+mj-lt"/>
                <a:ea typeface="+mn-ea"/>
              </a:rPr>
              <a:t>www.financing-natura2000.eu</a:t>
            </a:r>
          </a:p>
        </p:txBody>
      </p:sp>
    </p:spTree>
    <p:extLst>
      <p:ext uri="{BB962C8B-B14F-4D97-AF65-F5344CB8AC3E}">
        <p14:creationId xmlns="" xmlns:p14="http://schemas.microsoft.com/office/powerpoint/2010/main" val="4127198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txBox="1">
            <a:spLocks/>
          </p:cNvSpPr>
          <p:nvPr/>
        </p:nvSpPr>
        <p:spPr bwMode="auto">
          <a:xfrm>
            <a:off x="606425" y="1519238"/>
            <a:ext cx="3406775"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2500" b="1" dirty="0" smtClean="0">
                <a:solidFill>
                  <a:srgbClr val="404040"/>
                </a:solidFill>
              </a:rPr>
              <a:t>Toolkit - </a:t>
            </a:r>
            <a:r>
              <a:rPr lang="en-GB" altLang="de-DE" sz="2500" b="1" dirty="0" err="1" smtClean="0">
                <a:solidFill>
                  <a:srgbClr val="404040"/>
                </a:solidFill>
              </a:rPr>
              <a:t>Obsah</a:t>
            </a:r>
            <a:endParaRPr lang="en-IE" altLang="de-DE" sz="2500" b="1" dirty="0">
              <a:solidFill>
                <a:srgbClr val="404040"/>
              </a:solidFill>
            </a:endParaRPr>
          </a:p>
        </p:txBody>
      </p:sp>
      <p:cxnSp>
        <p:nvCxnSpPr>
          <p:cNvPr id="13" name="Straight Connector 12"/>
          <p:cNvCxnSpPr/>
          <p:nvPr/>
        </p:nvCxnSpPr>
        <p:spPr>
          <a:xfrm>
            <a:off x="606425" y="2474913"/>
            <a:ext cx="8220075" cy="1587"/>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64515" name="Title 1"/>
          <p:cNvSpPr txBox="1">
            <a:spLocks/>
          </p:cNvSpPr>
          <p:nvPr/>
        </p:nvSpPr>
        <p:spPr bwMode="auto">
          <a:xfrm>
            <a:off x="606425" y="2124075"/>
            <a:ext cx="4719638"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endParaRPr lang="de-DE" altLang="de-DE" sz="2000" dirty="0"/>
          </a:p>
        </p:txBody>
      </p:sp>
      <p:cxnSp>
        <p:nvCxnSpPr>
          <p:cNvPr id="12" name="Straight Connector 11"/>
          <p:cNvCxnSpPr/>
          <p:nvPr/>
        </p:nvCxnSpPr>
        <p:spPr>
          <a:xfrm>
            <a:off x="441325" y="6451600"/>
            <a:ext cx="83851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64517" name="Title 1"/>
          <p:cNvSpPr txBox="1">
            <a:spLocks/>
          </p:cNvSpPr>
          <p:nvPr/>
        </p:nvSpPr>
        <p:spPr bwMode="auto">
          <a:xfrm>
            <a:off x="2884488" y="257175"/>
            <a:ext cx="6018212" cy="69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r" eaLnBrk="1" hangingPunct="1"/>
            <a:r>
              <a:rPr lang="en-GB" altLang="de-DE" sz="2400" b="1">
                <a:solidFill>
                  <a:srgbClr val="404040"/>
                </a:solidFill>
              </a:rPr>
              <a:t>The Toolkit</a:t>
            </a:r>
            <a:endParaRPr lang="en-IE" altLang="de-DE" sz="2400">
              <a:solidFill>
                <a:srgbClr val="404040"/>
              </a:solidFill>
            </a:endParaRPr>
          </a:p>
        </p:txBody>
      </p:sp>
      <p:pic>
        <p:nvPicPr>
          <p:cNvPr id="64518" name="Picture 11" descr="C:\Users\Янка Казакова.LH-3D0CJO2TSPBL\Desktop\g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6350"/>
            <a:ext cx="133350" cy="687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4519" name="Title 1"/>
          <p:cNvSpPr txBox="1">
            <a:spLocks/>
          </p:cNvSpPr>
          <p:nvPr/>
        </p:nvSpPr>
        <p:spPr bwMode="auto">
          <a:xfrm>
            <a:off x="327025" y="6548438"/>
            <a:ext cx="3268663"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000">
                <a:solidFill>
                  <a:srgbClr val="404040"/>
                </a:solidFill>
              </a:rPr>
              <a:t>National Workshop on Financing Natura 2000</a:t>
            </a:r>
            <a:endParaRPr lang="en-IE" altLang="de-DE" sz="1000">
              <a:solidFill>
                <a:srgbClr val="404040"/>
              </a:solidFill>
            </a:endParaRPr>
          </a:p>
        </p:txBody>
      </p:sp>
      <p:sp>
        <p:nvSpPr>
          <p:cNvPr id="64520" name="Rectangle 13"/>
          <p:cNvSpPr>
            <a:spLocks noChangeArrowheads="1"/>
          </p:cNvSpPr>
          <p:nvPr/>
        </p:nvSpPr>
        <p:spPr bwMode="auto">
          <a:xfrm>
            <a:off x="7524750" y="6548438"/>
            <a:ext cx="1439863"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1000">
                <a:solidFill>
                  <a:srgbClr val="404040"/>
                </a:solidFill>
              </a:rPr>
              <a:t>10. September 2013</a:t>
            </a:r>
            <a:endParaRPr lang="en-IE" altLang="de-DE" sz="1000">
              <a:solidFill>
                <a:srgbClr val="404040"/>
              </a:solidFill>
            </a:endParaRPr>
          </a:p>
        </p:txBody>
      </p:sp>
      <p:grpSp>
        <p:nvGrpSpPr>
          <p:cNvPr id="64521" name="Gruppieren 10"/>
          <p:cNvGrpSpPr>
            <a:grpSpLocks noChangeAspect="1"/>
          </p:cNvGrpSpPr>
          <p:nvPr/>
        </p:nvGrpSpPr>
        <p:grpSpPr bwMode="auto">
          <a:xfrm>
            <a:off x="298450" y="260350"/>
            <a:ext cx="2976563" cy="393700"/>
            <a:chOff x="1709737" y="3049587"/>
            <a:chExt cx="5724525" cy="758825"/>
          </a:xfrm>
        </p:grpSpPr>
        <p:pic>
          <p:nvPicPr>
            <p:cNvPr id="64523" name="Picture 2" descr="http://morna.uk.com/wp-content/uploads/2010/06/wwf-logo-_-slogan-high-res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4524" name="Picture 1" descr="12cm ieep"/>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4525" name="Picture 7" descr="C:\Users\M Kettunen\Documents\IEEP\PROJECTS\350_N2k financing III\ICF GHK logo blueblock JPG file.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64522" name="Grafik 1"/>
          <p:cNvPicPr>
            <a:picLocks noChangeAspect="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705350" y="896938"/>
            <a:ext cx="4314825"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Obdĺžnik 15"/>
          <p:cNvSpPr/>
          <p:nvPr/>
        </p:nvSpPr>
        <p:spPr>
          <a:xfrm>
            <a:off x="611560" y="2924944"/>
            <a:ext cx="4104456" cy="2246769"/>
          </a:xfrm>
          <a:prstGeom prst="rect">
            <a:avLst/>
          </a:prstGeom>
        </p:spPr>
        <p:txBody>
          <a:bodyPr wrap="square">
            <a:spAutoFit/>
          </a:bodyPr>
          <a:lstStyle/>
          <a:p>
            <a:pPr>
              <a:buFont typeface="Arial" pitchFamily="34" charset="0"/>
              <a:buChar char="•"/>
            </a:pPr>
            <a:r>
              <a:rPr lang="sk-SK" sz="2000" dirty="0" smtClean="0"/>
              <a:t>  Prečo </a:t>
            </a:r>
            <a:r>
              <a:rPr lang="sk-SK" sz="2000" dirty="0" err="1" smtClean="0"/>
              <a:t>Toolkit</a:t>
            </a:r>
            <a:r>
              <a:rPr lang="sk-SK" sz="2000" dirty="0" smtClean="0"/>
              <a:t> a čo to je?</a:t>
            </a:r>
          </a:p>
          <a:p>
            <a:pPr>
              <a:buFont typeface="Arial" pitchFamily="34" charset="0"/>
              <a:buChar char="•"/>
            </a:pPr>
            <a:r>
              <a:rPr lang="sk-SK" sz="2000" dirty="0" smtClean="0"/>
              <a:t>  Cieľová skupina</a:t>
            </a:r>
          </a:p>
          <a:p>
            <a:pPr>
              <a:buFont typeface="Arial" pitchFamily="34" charset="0"/>
              <a:buChar char="•"/>
            </a:pPr>
            <a:endParaRPr lang="sk-SK" sz="2000" dirty="0" smtClean="0"/>
          </a:p>
          <a:p>
            <a:pPr>
              <a:buFont typeface="Arial" pitchFamily="34" charset="0"/>
              <a:buChar char="•"/>
            </a:pPr>
            <a:r>
              <a:rPr lang="sk-SK" sz="2000" dirty="0" smtClean="0"/>
              <a:t>  </a:t>
            </a:r>
            <a:r>
              <a:rPr lang="sk-SK" sz="2000" dirty="0" smtClean="0"/>
              <a:t>Zoznam programovej analýzy</a:t>
            </a:r>
            <a:endParaRPr lang="sk-SK" sz="2000" dirty="0" smtClean="0"/>
          </a:p>
          <a:p>
            <a:pPr>
              <a:buFont typeface="Arial" pitchFamily="34" charset="0"/>
              <a:buChar char="•"/>
            </a:pPr>
            <a:r>
              <a:rPr lang="sk-SK" sz="2000" dirty="0" smtClean="0"/>
              <a:t>  </a:t>
            </a:r>
            <a:r>
              <a:rPr lang="sk-SK" sz="2000" dirty="0" smtClean="0"/>
              <a:t>Zoznam PAF </a:t>
            </a:r>
            <a:r>
              <a:rPr lang="sk-SK" sz="2000" dirty="0" smtClean="0"/>
              <a:t>- OP </a:t>
            </a:r>
            <a:r>
              <a:rPr lang="sk-SK" sz="2000" dirty="0" smtClean="0"/>
              <a:t>konzistencia </a:t>
            </a:r>
            <a:endParaRPr lang="sk-SK" sz="2000" dirty="0" smtClean="0"/>
          </a:p>
          <a:p>
            <a:pPr>
              <a:buFont typeface="Arial" pitchFamily="34" charset="0"/>
              <a:buChar char="•"/>
            </a:pPr>
            <a:r>
              <a:rPr lang="sk-SK" sz="2000" dirty="0" smtClean="0"/>
              <a:t>  On-line platforma</a:t>
            </a:r>
          </a:p>
          <a:p>
            <a:pPr>
              <a:buFont typeface="Arial" pitchFamily="34" charset="0"/>
              <a:buChar char="•"/>
            </a:pPr>
            <a:r>
              <a:rPr lang="sk-SK" sz="2000" dirty="0" smtClean="0"/>
              <a:t>  Príklady dobrej integrácie</a:t>
            </a:r>
            <a:endParaRPr lang="sk-SK" sz="2000" dirty="0"/>
          </a:p>
        </p:txBody>
      </p:sp>
    </p:spTree>
    <p:extLst>
      <p:ext uri="{BB962C8B-B14F-4D97-AF65-F5344CB8AC3E}">
        <p14:creationId xmlns="" xmlns:p14="http://schemas.microsoft.com/office/powerpoint/2010/main" val="917371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txBox="1">
            <a:spLocks/>
          </p:cNvSpPr>
          <p:nvPr/>
        </p:nvSpPr>
        <p:spPr bwMode="auto">
          <a:xfrm>
            <a:off x="606425" y="1519238"/>
            <a:ext cx="5478463"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pl-PL" altLang="de-DE" sz="2500" b="1" dirty="0" smtClean="0">
                <a:solidFill>
                  <a:srgbClr val="404040"/>
                </a:solidFill>
              </a:rPr>
              <a:t>Prečo toolkit a na čo má slúžiť?</a:t>
            </a:r>
            <a:endParaRPr lang="en-IE" altLang="de-DE" sz="2500" b="1" dirty="0">
              <a:solidFill>
                <a:srgbClr val="404040"/>
              </a:solidFill>
            </a:endParaRPr>
          </a:p>
        </p:txBody>
      </p:sp>
      <p:cxnSp>
        <p:nvCxnSpPr>
          <p:cNvPr id="13" name="Straight Connector 12"/>
          <p:cNvCxnSpPr/>
          <p:nvPr/>
        </p:nvCxnSpPr>
        <p:spPr>
          <a:xfrm>
            <a:off x="606425" y="2474913"/>
            <a:ext cx="8220075" cy="1587"/>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66563" name="Title 1"/>
          <p:cNvSpPr txBox="1">
            <a:spLocks/>
          </p:cNvSpPr>
          <p:nvPr/>
        </p:nvSpPr>
        <p:spPr bwMode="auto">
          <a:xfrm>
            <a:off x="606425" y="2476500"/>
            <a:ext cx="7267575"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buFont typeface="Arial" pitchFamily="34" charset="0"/>
              <a:buChar char="•"/>
            </a:pPr>
            <a:endParaRPr lang="de-DE" altLang="de-DE" sz="2000" dirty="0">
              <a:solidFill>
                <a:srgbClr val="404040"/>
              </a:solidFill>
            </a:endParaRPr>
          </a:p>
          <a:p>
            <a:pPr eaLnBrk="1" hangingPunct="1">
              <a:buFont typeface="Arial" pitchFamily="34" charset="0"/>
              <a:buChar char="•"/>
            </a:pPr>
            <a:r>
              <a:rPr lang="de-DE" altLang="de-DE" sz="2000" dirty="0" err="1" smtClean="0">
                <a:solidFill>
                  <a:srgbClr val="404040"/>
                </a:solidFill>
              </a:rPr>
              <a:t>Ak</a:t>
            </a:r>
            <a:r>
              <a:rPr lang="de-DE" altLang="de-DE" sz="2000" dirty="0" smtClean="0">
                <a:solidFill>
                  <a:srgbClr val="404040"/>
                </a:solidFill>
              </a:rPr>
              <a:t> </a:t>
            </a:r>
            <a:r>
              <a:rPr lang="de-DE" altLang="de-DE" sz="2000" dirty="0" err="1" smtClean="0">
                <a:solidFill>
                  <a:srgbClr val="404040"/>
                </a:solidFill>
              </a:rPr>
              <a:t>chcete</a:t>
            </a:r>
            <a:r>
              <a:rPr lang="de-DE" altLang="de-DE" sz="2000" dirty="0" smtClean="0">
                <a:solidFill>
                  <a:srgbClr val="404040"/>
                </a:solidFill>
              </a:rPr>
              <a:t> </a:t>
            </a:r>
            <a:r>
              <a:rPr lang="de-DE" altLang="de-DE" sz="2000" dirty="0" err="1" smtClean="0">
                <a:solidFill>
                  <a:srgbClr val="404040"/>
                </a:solidFill>
              </a:rPr>
              <a:t>pomôcť</a:t>
            </a:r>
            <a:r>
              <a:rPr lang="de-DE" altLang="de-DE" sz="2000" dirty="0" smtClean="0">
                <a:solidFill>
                  <a:srgbClr val="404040"/>
                </a:solidFill>
              </a:rPr>
              <a:t> </a:t>
            </a:r>
            <a:r>
              <a:rPr lang="de-DE" altLang="de-DE" sz="2000" dirty="0" err="1" smtClean="0">
                <a:solidFill>
                  <a:srgbClr val="404040"/>
                </a:solidFill>
              </a:rPr>
              <a:t>optimalizovať</a:t>
            </a:r>
            <a:r>
              <a:rPr lang="de-DE" altLang="de-DE" sz="2000" dirty="0" smtClean="0">
                <a:solidFill>
                  <a:srgbClr val="404040"/>
                </a:solidFill>
              </a:rPr>
              <a:t> </a:t>
            </a:r>
            <a:r>
              <a:rPr lang="de-DE" altLang="de-DE" sz="2000" dirty="0" err="1" smtClean="0">
                <a:solidFill>
                  <a:srgbClr val="404040"/>
                </a:solidFill>
              </a:rPr>
              <a:t>využitie</a:t>
            </a:r>
            <a:r>
              <a:rPr lang="de-DE" altLang="de-DE" sz="2000" dirty="0" smtClean="0">
                <a:solidFill>
                  <a:srgbClr val="404040"/>
                </a:solidFill>
              </a:rPr>
              <a:t> </a:t>
            </a:r>
            <a:r>
              <a:rPr lang="de-DE" altLang="de-DE" sz="2000" dirty="0" err="1" smtClean="0">
                <a:solidFill>
                  <a:srgbClr val="404040"/>
                </a:solidFill>
              </a:rPr>
              <a:t>prostriedkov</a:t>
            </a:r>
            <a:r>
              <a:rPr lang="de-DE" altLang="de-DE" sz="2000" dirty="0" smtClean="0">
                <a:solidFill>
                  <a:srgbClr val="404040"/>
                </a:solidFill>
              </a:rPr>
              <a:t> z </a:t>
            </a:r>
            <a:r>
              <a:rPr lang="de-DE" altLang="de-DE" sz="2000" dirty="0" err="1" smtClean="0">
                <a:solidFill>
                  <a:srgbClr val="404040"/>
                </a:solidFill>
              </a:rPr>
              <a:t>fondov</a:t>
            </a:r>
            <a:r>
              <a:rPr lang="de-DE" altLang="de-DE" sz="2000" dirty="0" smtClean="0">
                <a:solidFill>
                  <a:srgbClr val="404040"/>
                </a:solidFill>
              </a:rPr>
              <a:t> EÚ </a:t>
            </a:r>
            <a:r>
              <a:rPr lang="de-DE" altLang="de-DE" sz="2000" dirty="0" err="1" smtClean="0">
                <a:solidFill>
                  <a:srgbClr val="404040"/>
                </a:solidFill>
              </a:rPr>
              <a:t>pre</a:t>
            </a:r>
            <a:r>
              <a:rPr lang="de-DE" altLang="de-DE" sz="2000" dirty="0" smtClean="0">
                <a:solidFill>
                  <a:srgbClr val="404040"/>
                </a:solidFill>
              </a:rPr>
              <a:t> </a:t>
            </a:r>
            <a:r>
              <a:rPr lang="de-DE" altLang="de-DE" sz="2000" dirty="0" err="1" smtClean="0">
                <a:solidFill>
                  <a:srgbClr val="404040"/>
                </a:solidFill>
              </a:rPr>
              <a:t>sieť</a:t>
            </a:r>
            <a:r>
              <a:rPr lang="de-DE" altLang="de-DE" sz="2000" dirty="0" smtClean="0">
                <a:solidFill>
                  <a:srgbClr val="404040"/>
                </a:solidFill>
              </a:rPr>
              <a:t> Natura 2000 v </a:t>
            </a:r>
            <a:r>
              <a:rPr lang="de-DE" altLang="de-DE" sz="2000" dirty="0" err="1" smtClean="0">
                <a:solidFill>
                  <a:srgbClr val="404040"/>
                </a:solidFill>
              </a:rPr>
              <a:t>rôznych</a:t>
            </a:r>
            <a:r>
              <a:rPr lang="de-DE" altLang="de-DE" sz="2000" dirty="0" smtClean="0">
                <a:solidFill>
                  <a:srgbClr val="404040"/>
                </a:solidFill>
              </a:rPr>
              <a:t> </a:t>
            </a:r>
            <a:r>
              <a:rPr lang="de-DE" altLang="de-DE" sz="2000" dirty="0" err="1" smtClean="0">
                <a:solidFill>
                  <a:srgbClr val="404040"/>
                </a:solidFill>
              </a:rPr>
              <a:t>finančných</a:t>
            </a:r>
            <a:r>
              <a:rPr lang="de-DE" altLang="de-DE" sz="2000" dirty="0" smtClean="0">
                <a:solidFill>
                  <a:srgbClr val="404040"/>
                </a:solidFill>
              </a:rPr>
              <a:t> </a:t>
            </a:r>
            <a:r>
              <a:rPr lang="de-DE" altLang="de-DE" sz="2000" dirty="0" err="1" smtClean="0">
                <a:solidFill>
                  <a:srgbClr val="404040"/>
                </a:solidFill>
              </a:rPr>
              <a:t>zdrojov</a:t>
            </a:r>
            <a:r>
              <a:rPr lang="de-DE" altLang="de-DE" sz="2000" dirty="0" smtClean="0">
                <a:solidFill>
                  <a:srgbClr val="404040"/>
                </a:solidFill>
              </a:rPr>
              <a:t> na EÚ, </a:t>
            </a:r>
            <a:r>
              <a:rPr lang="de-DE" altLang="de-DE" sz="2000" dirty="0" err="1" smtClean="0">
                <a:solidFill>
                  <a:srgbClr val="404040"/>
                </a:solidFill>
              </a:rPr>
              <a:t>národnej</a:t>
            </a:r>
            <a:r>
              <a:rPr lang="de-DE" altLang="de-DE" sz="2000" dirty="0" smtClean="0">
                <a:solidFill>
                  <a:srgbClr val="404040"/>
                </a:solidFill>
              </a:rPr>
              <a:t> a </a:t>
            </a:r>
            <a:r>
              <a:rPr lang="de-DE" altLang="de-DE" sz="2000" dirty="0" err="1" smtClean="0">
                <a:solidFill>
                  <a:srgbClr val="404040"/>
                </a:solidFill>
              </a:rPr>
              <a:t>regionálnej</a:t>
            </a:r>
            <a:r>
              <a:rPr lang="de-DE" altLang="de-DE" sz="2000" dirty="0" smtClean="0">
                <a:solidFill>
                  <a:srgbClr val="404040"/>
                </a:solidFill>
              </a:rPr>
              <a:t> </a:t>
            </a:r>
            <a:r>
              <a:rPr lang="de-DE" altLang="de-DE" sz="2000" dirty="0" err="1" smtClean="0">
                <a:solidFill>
                  <a:srgbClr val="404040"/>
                </a:solidFill>
              </a:rPr>
              <a:t>úrovni</a:t>
            </a:r>
            <a:endParaRPr lang="de-DE" altLang="de-DE" sz="2000" dirty="0" smtClean="0">
              <a:solidFill>
                <a:srgbClr val="404040"/>
              </a:solidFill>
            </a:endParaRPr>
          </a:p>
          <a:p>
            <a:pPr eaLnBrk="1" hangingPunct="1">
              <a:buFont typeface="Arial" pitchFamily="34" charset="0"/>
              <a:buChar char="•"/>
            </a:pPr>
            <a:endParaRPr lang="de-DE" altLang="de-DE" sz="2000" dirty="0" smtClean="0">
              <a:solidFill>
                <a:srgbClr val="404040"/>
              </a:solidFill>
            </a:endParaRPr>
          </a:p>
          <a:p>
            <a:pPr eaLnBrk="1" hangingPunct="1">
              <a:buFont typeface="Arial" pitchFamily="34" charset="0"/>
              <a:buChar char="•"/>
            </a:pPr>
            <a:r>
              <a:rPr lang="sk-SK" altLang="de-DE" sz="2000" dirty="0" err="1" smtClean="0">
                <a:solidFill>
                  <a:srgbClr val="404040"/>
                </a:solidFill>
              </a:rPr>
              <a:t>Toolkit</a:t>
            </a:r>
            <a:r>
              <a:rPr lang="sk-SK" altLang="de-DE" sz="2000" dirty="0" smtClean="0">
                <a:solidFill>
                  <a:srgbClr val="404040"/>
                </a:solidFill>
              </a:rPr>
              <a:t> </a:t>
            </a:r>
            <a:r>
              <a:rPr lang="de-DE" altLang="de-DE" sz="2000" dirty="0" err="1" smtClean="0">
                <a:solidFill>
                  <a:srgbClr val="404040"/>
                </a:solidFill>
              </a:rPr>
              <a:t>by</a:t>
            </a:r>
            <a:r>
              <a:rPr lang="de-DE" altLang="de-DE" sz="2000" dirty="0" smtClean="0">
                <a:solidFill>
                  <a:srgbClr val="404040"/>
                </a:solidFill>
              </a:rPr>
              <a:t> mal </a:t>
            </a:r>
            <a:r>
              <a:rPr lang="de-DE" altLang="de-DE" sz="2000" dirty="0" err="1" smtClean="0">
                <a:solidFill>
                  <a:srgbClr val="404040"/>
                </a:solidFill>
              </a:rPr>
              <a:t>viesť</a:t>
            </a:r>
            <a:r>
              <a:rPr lang="de-DE" altLang="de-DE" sz="2000" dirty="0" smtClean="0">
                <a:solidFill>
                  <a:srgbClr val="404040"/>
                </a:solidFill>
              </a:rPr>
              <a:t> </a:t>
            </a:r>
            <a:r>
              <a:rPr lang="de-DE" altLang="de-DE" sz="2000" dirty="0" err="1" smtClean="0">
                <a:solidFill>
                  <a:srgbClr val="404040"/>
                </a:solidFill>
              </a:rPr>
              <a:t>užívateľa</a:t>
            </a:r>
            <a:r>
              <a:rPr lang="de-DE" altLang="de-DE" sz="2000" dirty="0" smtClean="0">
                <a:solidFill>
                  <a:srgbClr val="404040"/>
                </a:solidFill>
              </a:rPr>
              <a:t> v </a:t>
            </a:r>
            <a:r>
              <a:rPr lang="de-DE" altLang="de-DE" sz="2000" dirty="0" err="1" smtClean="0">
                <a:solidFill>
                  <a:srgbClr val="404040"/>
                </a:solidFill>
              </a:rPr>
              <a:t>rámci</a:t>
            </a:r>
            <a:r>
              <a:rPr lang="de-DE" altLang="de-DE" sz="2000" dirty="0" smtClean="0">
                <a:solidFill>
                  <a:srgbClr val="404040"/>
                </a:solidFill>
              </a:rPr>
              <a:t> </a:t>
            </a:r>
            <a:r>
              <a:rPr lang="de-DE" altLang="de-DE" sz="2000" dirty="0" err="1" smtClean="0">
                <a:solidFill>
                  <a:srgbClr val="404040"/>
                </a:solidFill>
              </a:rPr>
              <a:t>procesu</a:t>
            </a:r>
            <a:r>
              <a:rPr lang="de-DE" altLang="de-DE" sz="2000" dirty="0" smtClean="0">
                <a:solidFill>
                  <a:srgbClr val="404040"/>
                </a:solidFill>
              </a:rPr>
              <a:t> </a:t>
            </a:r>
            <a:r>
              <a:rPr lang="de-DE" altLang="de-DE" sz="2000" dirty="0" err="1" smtClean="0">
                <a:solidFill>
                  <a:srgbClr val="404040"/>
                </a:solidFill>
              </a:rPr>
              <a:t>kontroly</a:t>
            </a:r>
            <a:r>
              <a:rPr lang="de-DE" altLang="de-DE" sz="2000" dirty="0" smtClean="0">
                <a:solidFill>
                  <a:srgbClr val="404040"/>
                </a:solidFill>
              </a:rPr>
              <a:t> </a:t>
            </a:r>
            <a:r>
              <a:rPr lang="de-DE" altLang="de-DE" sz="2000" dirty="0" err="1" smtClean="0">
                <a:solidFill>
                  <a:srgbClr val="404040"/>
                </a:solidFill>
              </a:rPr>
              <a:t>konzistencie</a:t>
            </a:r>
            <a:r>
              <a:rPr lang="de-DE" altLang="de-DE" sz="2000" dirty="0" smtClean="0">
                <a:solidFill>
                  <a:srgbClr val="404040"/>
                </a:solidFill>
              </a:rPr>
              <a:t> </a:t>
            </a:r>
            <a:r>
              <a:rPr lang="de-DE" altLang="de-DE" sz="2000" dirty="0" smtClean="0">
                <a:solidFill>
                  <a:srgbClr val="404040"/>
                </a:solidFill>
              </a:rPr>
              <a:t>Natur</a:t>
            </a:r>
            <a:r>
              <a:rPr lang="sk-SK" altLang="de-DE" sz="2000" dirty="0" smtClean="0">
                <a:solidFill>
                  <a:srgbClr val="404040"/>
                </a:solidFill>
              </a:rPr>
              <a:t>y</a:t>
            </a:r>
            <a:r>
              <a:rPr lang="de-DE" altLang="de-DE" sz="2000" dirty="0" smtClean="0">
                <a:solidFill>
                  <a:srgbClr val="404040"/>
                </a:solidFill>
              </a:rPr>
              <a:t> 2000</a:t>
            </a:r>
            <a:r>
              <a:rPr lang="sk-SK" altLang="de-DE" sz="2000" dirty="0" smtClean="0">
                <a:solidFill>
                  <a:srgbClr val="404040"/>
                </a:solidFill>
              </a:rPr>
              <a:t> pre</a:t>
            </a:r>
            <a:r>
              <a:rPr lang="de-DE" altLang="de-DE" sz="2000" dirty="0" smtClean="0">
                <a:solidFill>
                  <a:srgbClr val="404040"/>
                </a:solidFill>
              </a:rPr>
              <a:t> </a:t>
            </a:r>
            <a:r>
              <a:rPr lang="sk-SK" altLang="de-DE" sz="2000" dirty="0" smtClean="0">
                <a:solidFill>
                  <a:srgbClr val="404040"/>
                </a:solidFill>
              </a:rPr>
              <a:t>potreby financovania</a:t>
            </a:r>
            <a:r>
              <a:rPr lang="de-DE" altLang="de-DE" sz="2000" dirty="0" smtClean="0">
                <a:solidFill>
                  <a:srgbClr val="404040"/>
                </a:solidFill>
              </a:rPr>
              <a:t>, </a:t>
            </a:r>
            <a:r>
              <a:rPr lang="de-DE" altLang="de-DE" sz="2000" dirty="0" err="1" smtClean="0">
                <a:solidFill>
                  <a:srgbClr val="404040"/>
                </a:solidFill>
              </a:rPr>
              <a:t>ako</a:t>
            </a:r>
            <a:r>
              <a:rPr lang="de-DE" altLang="de-DE" sz="2000" dirty="0" smtClean="0">
                <a:solidFill>
                  <a:srgbClr val="404040"/>
                </a:solidFill>
              </a:rPr>
              <a:t> je </a:t>
            </a:r>
            <a:r>
              <a:rPr lang="de-DE" altLang="de-DE" sz="2000" dirty="0" err="1" smtClean="0">
                <a:solidFill>
                  <a:srgbClr val="404040"/>
                </a:solidFill>
              </a:rPr>
              <a:t>uvedené</a:t>
            </a:r>
            <a:r>
              <a:rPr lang="de-DE" altLang="de-DE" sz="2000" dirty="0" smtClean="0">
                <a:solidFill>
                  <a:srgbClr val="404040"/>
                </a:solidFill>
              </a:rPr>
              <a:t> v PAFs s </a:t>
            </a:r>
            <a:r>
              <a:rPr lang="de-DE" altLang="de-DE" sz="2000" dirty="0" err="1" smtClean="0">
                <a:solidFill>
                  <a:srgbClr val="404040"/>
                </a:solidFill>
              </a:rPr>
              <a:t>nový</a:t>
            </a:r>
            <a:r>
              <a:rPr lang="sk-SK" altLang="de-DE" sz="2000" dirty="0" smtClean="0">
                <a:solidFill>
                  <a:srgbClr val="404040"/>
                </a:solidFill>
              </a:rPr>
              <a:t>mi</a:t>
            </a:r>
            <a:r>
              <a:rPr lang="de-DE" altLang="de-DE" sz="2000" dirty="0" smtClean="0">
                <a:solidFill>
                  <a:srgbClr val="404040"/>
                </a:solidFill>
              </a:rPr>
              <a:t> </a:t>
            </a:r>
            <a:r>
              <a:rPr lang="de-DE" altLang="de-DE" sz="2000" dirty="0" err="1" smtClean="0">
                <a:solidFill>
                  <a:srgbClr val="404040"/>
                </a:solidFill>
              </a:rPr>
              <a:t>operačný</a:t>
            </a:r>
            <a:r>
              <a:rPr lang="sk-SK" altLang="de-DE" sz="2000" dirty="0" smtClean="0">
                <a:solidFill>
                  <a:srgbClr val="404040"/>
                </a:solidFill>
              </a:rPr>
              <a:t>mi</a:t>
            </a:r>
            <a:r>
              <a:rPr lang="de-DE" altLang="de-DE" sz="2000" dirty="0" smtClean="0">
                <a:solidFill>
                  <a:srgbClr val="404040"/>
                </a:solidFill>
              </a:rPr>
              <a:t> </a:t>
            </a:r>
            <a:r>
              <a:rPr lang="de-DE" altLang="de-DE" sz="2000" dirty="0" err="1" smtClean="0">
                <a:solidFill>
                  <a:srgbClr val="404040"/>
                </a:solidFill>
              </a:rPr>
              <a:t>program</a:t>
            </a:r>
            <a:r>
              <a:rPr lang="sk-SK" altLang="de-DE" sz="2000" dirty="0" err="1" smtClean="0">
                <a:solidFill>
                  <a:srgbClr val="404040"/>
                </a:solidFill>
              </a:rPr>
              <a:t>ami</a:t>
            </a:r>
            <a:r>
              <a:rPr lang="de-DE" altLang="de-DE" sz="2000" dirty="0" smtClean="0">
                <a:solidFill>
                  <a:srgbClr val="404040"/>
                </a:solidFill>
              </a:rPr>
              <a:t> </a:t>
            </a:r>
            <a:r>
              <a:rPr lang="de-DE" altLang="de-DE" sz="2000" dirty="0" err="1" smtClean="0">
                <a:solidFill>
                  <a:srgbClr val="404040"/>
                </a:solidFill>
              </a:rPr>
              <a:t>pre</a:t>
            </a:r>
            <a:r>
              <a:rPr lang="de-DE" altLang="de-DE" sz="2000" dirty="0" smtClean="0">
                <a:solidFill>
                  <a:srgbClr val="404040"/>
                </a:solidFill>
              </a:rPr>
              <a:t> </a:t>
            </a:r>
            <a:r>
              <a:rPr lang="de-DE" altLang="de-DE" sz="2000" dirty="0" err="1" smtClean="0">
                <a:solidFill>
                  <a:srgbClr val="404040"/>
                </a:solidFill>
              </a:rPr>
              <a:t>regionálny</a:t>
            </a:r>
            <a:r>
              <a:rPr lang="de-DE" altLang="de-DE" sz="2000" dirty="0" smtClean="0">
                <a:solidFill>
                  <a:srgbClr val="404040"/>
                </a:solidFill>
              </a:rPr>
              <a:t> </a:t>
            </a:r>
            <a:r>
              <a:rPr lang="de-DE" altLang="de-DE" sz="2000" dirty="0" err="1" smtClean="0">
                <a:solidFill>
                  <a:srgbClr val="404040"/>
                </a:solidFill>
              </a:rPr>
              <a:t>rozvoj</a:t>
            </a:r>
            <a:r>
              <a:rPr lang="de-DE" altLang="de-DE" sz="2000" dirty="0" smtClean="0">
                <a:solidFill>
                  <a:srgbClr val="404040"/>
                </a:solidFill>
              </a:rPr>
              <a:t>, </a:t>
            </a:r>
            <a:r>
              <a:rPr lang="de-DE" altLang="de-DE" sz="2000" dirty="0" err="1" smtClean="0">
                <a:solidFill>
                  <a:srgbClr val="404040"/>
                </a:solidFill>
              </a:rPr>
              <a:t>rozvoj</a:t>
            </a:r>
            <a:r>
              <a:rPr lang="de-DE" altLang="de-DE" sz="2000" dirty="0" smtClean="0">
                <a:solidFill>
                  <a:srgbClr val="404040"/>
                </a:solidFill>
              </a:rPr>
              <a:t> </a:t>
            </a:r>
            <a:r>
              <a:rPr lang="de-DE" altLang="de-DE" sz="2000" dirty="0" err="1" smtClean="0">
                <a:solidFill>
                  <a:srgbClr val="404040"/>
                </a:solidFill>
              </a:rPr>
              <a:t>vidieka</a:t>
            </a:r>
            <a:r>
              <a:rPr lang="de-DE" altLang="de-DE" sz="2000" dirty="0" smtClean="0">
                <a:solidFill>
                  <a:srgbClr val="404040"/>
                </a:solidFill>
              </a:rPr>
              <a:t> a </a:t>
            </a:r>
            <a:r>
              <a:rPr lang="de-DE" altLang="de-DE" sz="2000" dirty="0" err="1" smtClean="0">
                <a:solidFill>
                  <a:srgbClr val="404040"/>
                </a:solidFill>
              </a:rPr>
              <a:t>rybolov</a:t>
            </a:r>
            <a:r>
              <a:rPr lang="de-DE" altLang="de-DE" sz="2000" dirty="0" smtClean="0">
                <a:solidFill>
                  <a:srgbClr val="404040"/>
                </a:solidFill>
              </a:rPr>
              <a:t>.</a:t>
            </a:r>
            <a:endParaRPr lang="de-DE" altLang="de-DE" sz="2000" dirty="0">
              <a:solidFill>
                <a:srgbClr val="404040"/>
              </a:solidFill>
            </a:endParaRPr>
          </a:p>
        </p:txBody>
      </p:sp>
      <p:cxnSp>
        <p:nvCxnSpPr>
          <p:cNvPr id="12" name="Straight Connector 11"/>
          <p:cNvCxnSpPr/>
          <p:nvPr/>
        </p:nvCxnSpPr>
        <p:spPr>
          <a:xfrm>
            <a:off x="441325" y="6451600"/>
            <a:ext cx="83851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66565" name="Title 1"/>
          <p:cNvSpPr txBox="1">
            <a:spLocks/>
          </p:cNvSpPr>
          <p:nvPr/>
        </p:nvSpPr>
        <p:spPr bwMode="auto">
          <a:xfrm>
            <a:off x="4916488" y="257175"/>
            <a:ext cx="3986212" cy="69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r" eaLnBrk="1" hangingPunct="1"/>
            <a:r>
              <a:rPr lang="en-GB" altLang="de-DE" sz="2400" b="1">
                <a:solidFill>
                  <a:srgbClr val="404040"/>
                </a:solidFill>
              </a:rPr>
              <a:t> The Toolkit</a:t>
            </a:r>
            <a:endParaRPr lang="en-IE" altLang="de-DE" sz="2400">
              <a:solidFill>
                <a:srgbClr val="404040"/>
              </a:solidFill>
            </a:endParaRPr>
          </a:p>
        </p:txBody>
      </p:sp>
      <p:pic>
        <p:nvPicPr>
          <p:cNvPr id="66566" name="Picture 11" descr="C:\Users\Янка Казакова.LH-3D0CJO2TSPBL\Desktop\g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175" y="-4763"/>
            <a:ext cx="133350" cy="68770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6567" name="Title 1"/>
          <p:cNvSpPr txBox="1">
            <a:spLocks/>
          </p:cNvSpPr>
          <p:nvPr/>
        </p:nvSpPr>
        <p:spPr bwMode="auto">
          <a:xfrm>
            <a:off x="327025" y="6548438"/>
            <a:ext cx="3268663"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000">
                <a:solidFill>
                  <a:srgbClr val="404040"/>
                </a:solidFill>
              </a:rPr>
              <a:t>National Workshop on Financing Natura 2000</a:t>
            </a:r>
            <a:endParaRPr lang="en-IE" altLang="de-DE" sz="1000">
              <a:solidFill>
                <a:srgbClr val="404040"/>
              </a:solidFill>
            </a:endParaRPr>
          </a:p>
        </p:txBody>
      </p:sp>
      <p:sp>
        <p:nvSpPr>
          <p:cNvPr id="66568" name="Rectangle 13"/>
          <p:cNvSpPr>
            <a:spLocks noChangeArrowheads="1"/>
          </p:cNvSpPr>
          <p:nvPr/>
        </p:nvSpPr>
        <p:spPr bwMode="auto">
          <a:xfrm>
            <a:off x="7524750" y="6548438"/>
            <a:ext cx="1439863"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1000">
                <a:solidFill>
                  <a:srgbClr val="404040"/>
                </a:solidFill>
              </a:rPr>
              <a:t>10. September 2013</a:t>
            </a:r>
            <a:endParaRPr lang="en-IE" altLang="de-DE" sz="1000">
              <a:solidFill>
                <a:srgbClr val="404040"/>
              </a:solidFill>
            </a:endParaRPr>
          </a:p>
        </p:txBody>
      </p:sp>
      <p:grpSp>
        <p:nvGrpSpPr>
          <p:cNvPr id="66569" name="Gruppieren 10"/>
          <p:cNvGrpSpPr>
            <a:grpSpLocks noChangeAspect="1"/>
          </p:cNvGrpSpPr>
          <p:nvPr/>
        </p:nvGrpSpPr>
        <p:grpSpPr bwMode="auto">
          <a:xfrm>
            <a:off x="298450" y="260350"/>
            <a:ext cx="2976563" cy="393700"/>
            <a:chOff x="1709737" y="3049587"/>
            <a:chExt cx="5724525" cy="758825"/>
          </a:xfrm>
        </p:grpSpPr>
        <p:pic>
          <p:nvPicPr>
            <p:cNvPr id="66570" name="Picture 2" descr="http://morna.uk.com/wp-content/uploads/2010/06/wwf-logo-_-slogan-high-res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6571" name="Picture 1" descr="12cm ieep"/>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6572" name="Picture 7" descr="C:\Users\M Kettunen\Documents\IEEP\PROJECTS\350_N2k financing III\ICF GHK logo blueblock JPG file.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1268442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txBox="1">
            <a:spLocks/>
          </p:cNvSpPr>
          <p:nvPr/>
        </p:nvSpPr>
        <p:spPr bwMode="auto">
          <a:xfrm>
            <a:off x="606425" y="1519238"/>
            <a:ext cx="4110038"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2500" b="1" dirty="0" err="1" smtClean="0">
                <a:solidFill>
                  <a:srgbClr val="404040"/>
                </a:solidFill>
              </a:rPr>
              <a:t>Cieľová</a:t>
            </a:r>
            <a:r>
              <a:rPr lang="en-GB" altLang="de-DE" sz="2500" b="1" dirty="0" smtClean="0">
                <a:solidFill>
                  <a:srgbClr val="404040"/>
                </a:solidFill>
              </a:rPr>
              <a:t> </a:t>
            </a:r>
            <a:r>
              <a:rPr lang="en-GB" altLang="de-DE" sz="2500" b="1" dirty="0" err="1" smtClean="0">
                <a:solidFill>
                  <a:srgbClr val="404040"/>
                </a:solidFill>
              </a:rPr>
              <a:t>skupina</a:t>
            </a:r>
            <a:endParaRPr lang="en-IE" altLang="de-DE" sz="2500" b="1" dirty="0">
              <a:solidFill>
                <a:srgbClr val="404040"/>
              </a:solidFill>
            </a:endParaRPr>
          </a:p>
        </p:txBody>
      </p:sp>
      <p:cxnSp>
        <p:nvCxnSpPr>
          <p:cNvPr id="13" name="Straight Connector 12"/>
          <p:cNvCxnSpPr/>
          <p:nvPr/>
        </p:nvCxnSpPr>
        <p:spPr>
          <a:xfrm>
            <a:off x="606425" y="2474913"/>
            <a:ext cx="8220075" cy="1587"/>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68611" name="Title 1"/>
          <p:cNvSpPr txBox="1">
            <a:spLocks/>
          </p:cNvSpPr>
          <p:nvPr/>
        </p:nvSpPr>
        <p:spPr bwMode="auto">
          <a:xfrm>
            <a:off x="606425" y="2476500"/>
            <a:ext cx="7954963"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3200">
                <a:solidFill>
                  <a:schemeClr val="tx1"/>
                </a:solidFill>
                <a:latin typeface="Arial" pitchFamily="34" charset="0"/>
                <a:ea typeface="MS PGothic" pitchFamily="34" charset="-128"/>
              </a:defRPr>
            </a:lvl9pPr>
          </a:lstStyle>
          <a:p>
            <a:pPr defTabSz="914400" eaLnBrk="1" hangingPunct="1">
              <a:spcBef>
                <a:spcPct val="20000"/>
              </a:spcBef>
              <a:buFontTx/>
              <a:buChar char="•"/>
            </a:pPr>
            <a:endParaRPr lang="en-GB" altLang="de-DE" sz="2000" dirty="0">
              <a:solidFill>
                <a:srgbClr val="000000"/>
              </a:solidFill>
              <a:ea typeface="Geneva" pitchFamily="-84" charset="0"/>
            </a:endParaRPr>
          </a:p>
          <a:p>
            <a:pPr eaLnBrk="1" hangingPunct="1">
              <a:spcBef>
                <a:spcPct val="20000"/>
              </a:spcBef>
              <a:buFontTx/>
              <a:buChar char="•"/>
            </a:pPr>
            <a:r>
              <a:rPr lang="en-US" altLang="de-DE" sz="2000" b="1" dirty="0" err="1" smtClean="0">
                <a:solidFill>
                  <a:srgbClr val="215968"/>
                </a:solidFill>
                <a:ea typeface="Geneva" pitchFamily="-84" charset="0"/>
              </a:rPr>
              <a:t>Orgány</a:t>
            </a:r>
            <a:r>
              <a:rPr lang="en-US" altLang="de-DE" sz="2000" b="1" dirty="0" smtClean="0">
                <a:solidFill>
                  <a:srgbClr val="215968"/>
                </a:solidFill>
                <a:ea typeface="Geneva" pitchFamily="-84" charset="0"/>
              </a:rPr>
              <a:t> </a:t>
            </a:r>
            <a:r>
              <a:rPr lang="en-US" altLang="de-DE" sz="2000" b="1" dirty="0" err="1" smtClean="0">
                <a:solidFill>
                  <a:srgbClr val="215968"/>
                </a:solidFill>
                <a:ea typeface="Geneva" pitchFamily="-84" charset="0"/>
              </a:rPr>
              <a:t>zodpovedné</a:t>
            </a:r>
            <a:r>
              <a:rPr lang="en-US" altLang="de-DE" sz="2000" b="1" dirty="0" smtClean="0">
                <a:solidFill>
                  <a:srgbClr val="215968"/>
                </a:solidFill>
                <a:ea typeface="Geneva" pitchFamily="-84" charset="0"/>
              </a:rPr>
              <a:t> </a:t>
            </a:r>
            <a:r>
              <a:rPr lang="en-US" altLang="de-DE" sz="2000" b="1" dirty="0" err="1" smtClean="0">
                <a:solidFill>
                  <a:srgbClr val="215968"/>
                </a:solidFill>
                <a:ea typeface="Geneva" pitchFamily="-84" charset="0"/>
              </a:rPr>
              <a:t>za</a:t>
            </a:r>
            <a:r>
              <a:rPr lang="en-US" altLang="de-DE" sz="2000" b="1" dirty="0" smtClean="0">
                <a:solidFill>
                  <a:srgbClr val="215968"/>
                </a:solidFill>
                <a:ea typeface="Geneva" pitchFamily="-84" charset="0"/>
              </a:rPr>
              <a:t> </a:t>
            </a:r>
            <a:r>
              <a:rPr lang="en-US" altLang="de-DE" sz="2000" b="1" dirty="0" err="1" smtClean="0">
                <a:solidFill>
                  <a:srgbClr val="215968"/>
                </a:solidFill>
                <a:ea typeface="Geneva" pitchFamily="-84" charset="0"/>
              </a:rPr>
              <a:t>vytváranie</a:t>
            </a:r>
            <a:r>
              <a:rPr lang="en-US" altLang="de-DE" sz="2000" b="1" dirty="0" smtClean="0">
                <a:solidFill>
                  <a:srgbClr val="215968"/>
                </a:solidFill>
                <a:ea typeface="Geneva" pitchFamily="-84" charset="0"/>
              </a:rPr>
              <a:t> </a:t>
            </a:r>
            <a:r>
              <a:rPr lang="en-US" altLang="de-DE" sz="2000" b="1" dirty="0" err="1" smtClean="0">
                <a:solidFill>
                  <a:srgbClr val="215968"/>
                </a:solidFill>
                <a:ea typeface="Geneva" pitchFamily="-84" charset="0"/>
              </a:rPr>
              <a:t>národných</a:t>
            </a:r>
            <a:r>
              <a:rPr lang="en-US" altLang="de-DE" sz="2000" b="1" dirty="0" smtClean="0">
                <a:solidFill>
                  <a:srgbClr val="215968"/>
                </a:solidFill>
                <a:ea typeface="Geneva" pitchFamily="-84" charset="0"/>
              </a:rPr>
              <a:t> a </a:t>
            </a:r>
            <a:r>
              <a:rPr lang="en-US" altLang="de-DE" sz="2000" b="1" dirty="0" err="1" smtClean="0">
                <a:solidFill>
                  <a:srgbClr val="215968"/>
                </a:solidFill>
                <a:ea typeface="Geneva" pitchFamily="-84" charset="0"/>
              </a:rPr>
              <a:t>regionálnych</a:t>
            </a:r>
            <a:r>
              <a:rPr lang="en-US" altLang="de-DE" sz="2000" b="1" dirty="0" smtClean="0">
                <a:solidFill>
                  <a:srgbClr val="215968"/>
                </a:solidFill>
                <a:ea typeface="Geneva" pitchFamily="-84" charset="0"/>
              </a:rPr>
              <a:t> </a:t>
            </a:r>
            <a:r>
              <a:rPr lang="en-US" altLang="de-DE" sz="2000" b="1" dirty="0" err="1" smtClean="0">
                <a:solidFill>
                  <a:srgbClr val="215968"/>
                </a:solidFill>
                <a:ea typeface="Geneva" pitchFamily="-84" charset="0"/>
              </a:rPr>
              <a:t>programov</a:t>
            </a:r>
            <a:r>
              <a:rPr lang="en-US" altLang="de-DE" sz="2000" b="1" dirty="0" smtClean="0">
                <a:solidFill>
                  <a:srgbClr val="215968"/>
                </a:solidFill>
                <a:ea typeface="Geneva" pitchFamily="-84" charset="0"/>
              </a:rPr>
              <a:t> (2014-2020)</a:t>
            </a:r>
          </a:p>
          <a:p>
            <a:pPr eaLnBrk="1" hangingPunct="1">
              <a:spcBef>
                <a:spcPct val="20000"/>
              </a:spcBef>
              <a:buFontTx/>
              <a:buChar char="•"/>
            </a:pPr>
            <a:endParaRPr lang="en-US" altLang="de-DE" sz="2000" b="1" dirty="0" smtClean="0">
              <a:solidFill>
                <a:srgbClr val="215968"/>
              </a:solidFill>
              <a:ea typeface="Geneva" pitchFamily="-84" charset="0"/>
            </a:endParaRPr>
          </a:p>
          <a:p>
            <a:pPr eaLnBrk="1" hangingPunct="1">
              <a:spcBef>
                <a:spcPct val="20000"/>
              </a:spcBef>
              <a:buFontTx/>
              <a:buChar char="•"/>
            </a:pPr>
            <a:r>
              <a:rPr lang="en-US" altLang="de-DE" sz="2000" b="1" dirty="0" smtClean="0">
                <a:solidFill>
                  <a:srgbClr val="215968"/>
                </a:solidFill>
                <a:ea typeface="Geneva" pitchFamily="-84" charset="0"/>
              </a:rPr>
              <a:t> </a:t>
            </a:r>
            <a:r>
              <a:rPr lang="en-US" altLang="de-DE" sz="2000" b="1" dirty="0" err="1" smtClean="0">
                <a:solidFill>
                  <a:srgbClr val="215968"/>
                </a:solidFill>
                <a:ea typeface="Geneva" pitchFamily="-84" charset="0"/>
              </a:rPr>
              <a:t>príslušné</a:t>
            </a:r>
            <a:r>
              <a:rPr lang="en-US" altLang="de-DE" sz="2000" b="1" dirty="0" smtClean="0">
                <a:solidFill>
                  <a:srgbClr val="215968"/>
                </a:solidFill>
                <a:ea typeface="Geneva" pitchFamily="-84" charset="0"/>
              </a:rPr>
              <a:t> </a:t>
            </a:r>
            <a:r>
              <a:rPr lang="en-US" altLang="de-DE" sz="2000" b="1" dirty="0" err="1" smtClean="0">
                <a:solidFill>
                  <a:srgbClr val="215968"/>
                </a:solidFill>
                <a:ea typeface="Geneva" pitchFamily="-84" charset="0"/>
              </a:rPr>
              <a:t>oddelenia</a:t>
            </a:r>
            <a:r>
              <a:rPr lang="sk-SK" altLang="de-DE" sz="2000" b="1" dirty="0" smtClean="0">
                <a:solidFill>
                  <a:srgbClr val="215968"/>
                </a:solidFill>
                <a:ea typeface="Geneva" pitchFamily="-84" charset="0"/>
              </a:rPr>
              <a:t> EK</a:t>
            </a:r>
            <a:r>
              <a:rPr lang="en-US" altLang="de-DE" sz="2000" b="1" dirty="0" smtClean="0">
                <a:solidFill>
                  <a:srgbClr val="215968"/>
                </a:solidFill>
                <a:ea typeface="Geneva" pitchFamily="-84" charset="0"/>
              </a:rPr>
              <a:t>, </a:t>
            </a:r>
            <a:r>
              <a:rPr lang="en-US" altLang="de-DE" sz="2000" b="1" dirty="0" err="1" smtClean="0">
                <a:solidFill>
                  <a:srgbClr val="215968"/>
                </a:solidFill>
                <a:ea typeface="Geneva" pitchFamily="-84" charset="0"/>
              </a:rPr>
              <a:t>vrátane</a:t>
            </a:r>
            <a:r>
              <a:rPr lang="en-US" altLang="de-DE" sz="2000" b="1" dirty="0" smtClean="0">
                <a:solidFill>
                  <a:srgbClr val="215968"/>
                </a:solidFill>
                <a:ea typeface="Geneva" pitchFamily="-84" charset="0"/>
              </a:rPr>
              <a:t> GR pre </a:t>
            </a:r>
            <a:r>
              <a:rPr lang="en-US" altLang="de-DE" sz="2000" b="1" dirty="0" err="1" smtClean="0">
                <a:solidFill>
                  <a:srgbClr val="215968"/>
                </a:solidFill>
                <a:ea typeface="Geneva" pitchFamily="-84" charset="0"/>
              </a:rPr>
              <a:t>životné</a:t>
            </a:r>
            <a:r>
              <a:rPr lang="en-US" altLang="de-DE" sz="2000" b="1" dirty="0" smtClean="0">
                <a:solidFill>
                  <a:srgbClr val="215968"/>
                </a:solidFill>
                <a:ea typeface="Geneva" pitchFamily="-84" charset="0"/>
              </a:rPr>
              <a:t> </a:t>
            </a:r>
            <a:r>
              <a:rPr lang="en-US" altLang="de-DE" sz="2000" b="1" dirty="0" err="1" smtClean="0">
                <a:solidFill>
                  <a:srgbClr val="215968"/>
                </a:solidFill>
                <a:ea typeface="Geneva" pitchFamily="-84" charset="0"/>
              </a:rPr>
              <a:t>prostredie</a:t>
            </a:r>
            <a:r>
              <a:rPr lang="en-US" altLang="de-DE" sz="2000" b="1" dirty="0" smtClean="0">
                <a:solidFill>
                  <a:srgbClr val="215968"/>
                </a:solidFill>
                <a:ea typeface="Geneva" pitchFamily="-84" charset="0"/>
              </a:rPr>
              <a:t>, ale </a:t>
            </a:r>
            <a:r>
              <a:rPr lang="en-US" altLang="de-DE" sz="2000" b="1" dirty="0" err="1" smtClean="0">
                <a:solidFill>
                  <a:srgbClr val="215968"/>
                </a:solidFill>
                <a:ea typeface="Geneva" pitchFamily="-84" charset="0"/>
              </a:rPr>
              <a:t>aj</a:t>
            </a:r>
            <a:r>
              <a:rPr lang="en-US" altLang="de-DE" sz="2000" b="1" dirty="0" smtClean="0">
                <a:solidFill>
                  <a:srgbClr val="215968"/>
                </a:solidFill>
                <a:ea typeface="Geneva" pitchFamily="-84" charset="0"/>
              </a:rPr>
              <a:t> GR AGRI, DG REGIO, GR MARE</a:t>
            </a:r>
            <a:endParaRPr lang="en-US" altLang="de-DE" sz="2000" dirty="0">
              <a:solidFill>
                <a:srgbClr val="000000"/>
              </a:solidFill>
              <a:ea typeface="Geneva" pitchFamily="-84" charset="0"/>
            </a:endParaRPr>
          </a:p>
        </p:txBody>
      </p:sp>
      <p:cxnSp>
        <p:nvCxnSpPr>
          <p:cNvPr id="12" name="Straight Connector 11"/>
          <p:cNvCxnSpPr/>
          <p:nvPr/>
        </p:nvCxnSpPr>
        <p:spPr>
          <a:xfrm>
            <a:off x="441325" y="6451600"/>
            <a:ext cx="83851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68613" name="Title 1"/>
          <p:cNvSpPr txBox="1">
            <a:spLocks/>
          </p:cNvSpPr>
          <p:nvPr/>
        </p:nvSpPr>
        <p:spPr bwMode="auto">
          <a:xfrm>
            <a:off x="4916488" y="257175"/>
            <a:ext cx="3986212" cy="69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r" eaLnBrk="1" hangingPunct="1"/>
            <a:r>
              <a:rPr lang="en-GB" altLang="de-DE" sz="2400" b="1">
                <a:solidFill>
                  <a:srgbClr val="404040"/>
                </a:solidFill>
              </a:rPr>
              <a:t>The Toolkit</a:t>
            </a:r>
            <a:endParaRPr lang="en-IE" altLang="de-DE" sz="2400">
              <a:solidFill>
                <a:srgbClr val="404040"/>
              </a:solidFill>
            </a:endParaRPr>
          </a:p>
        </p:txBody>
      </p:sp>
      <p:pic>
        <p:nvPicPr>
          <p:cNvPr id="68614" name="Picture 11" descr="C:\Users\Янка Казакова.LH-3D0CJO2TSPBL\Desktop\g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6350"/>
            <a:ext cx="133350" cy="687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8615" name="Title 1"/>
          <p:cNvSpPr txBox="1">
            <a:spLocks/>
          </p:cNvSpPr>
          <p:nvPr/>
        </p:nvSpPr>
        <p:spPr bwMode="auto">
          <a:xfrm>
            <a:off x="327025" y="6548438"/>
            <a:ext cx="3268663"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000">
                <a:solidFill>
                  <a:srgbClr val="404040"/>
                </a:solidFill>
              </a:rPr>
              <a:t>National Workshop on Financing Natura 2000</a:t>
            </a:r>
            <a:endParaRPr lang="en-IE" altLang="de-DE" sz="1000">
              <a:solidFill>
                <a:srgbClr val="404040"/>
              </a:solidFill>
            </a:endParaRPr>
          </a:p>
        </p:txBody>
      </p:sp>
      <p:sp>
        <p:nvSpPr>
          <p:cNvPr id="68616" name="Rectangle 13"/>
          <p:cNvSpPr>
            <a:spLocks noChangeArrowheads="1"/>
          </p:cNvSpPr>
          <p:nvPr/>
        </p:nvSpPr>
        <p:spPr bwMode="auto">
          <a:xfrm>
            <a:off x="7524750" y="6548438"/>
            <a:ext cx="1439863"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1000">
                <a:solidFill>
                  <a:srgbClr val="404040"/>
                </a:solidFill>
              </a:rPr>
              <a:t>10. September 2013</a:t>
            </a:r>
            <a:endParaRPr lang="en-IE" altLang="de-DE" sz="1000">
              <a:solidFill>
                <a:srgbClr val="404040"/>
              </a:solidFill>
            </a:endParaRPr>
          </a:p>
        </p:txBody>
      </p:sp>
      <p:grpSp>
        <p:nvGrpSpPr>
          <p:cNvPr id="68617" name="Gruppieren 10"/>
          <p:cNvGrpSpPr>
            <a:grpSpLocks noChangeAspect="1"/>
          </p:cNvGrpSpPr>
          <p:nvPr/>
        </p:nvGrpSpPr>
        <p:grpSpPr bwMode="auto">
          <a:xfrm>
            <a:off x="298450" y="260350"/>
            <a:ext cx="2976563" cy="393700"/>
            <a:chOff x="1709737" y="3049587"/>
            <a:chExt cx="5724525" cy="758825"/>
          </a:xfrm>
        </p:grpSpPr>
        <p:pic>
          <p:nvPicPr>
            <p:cNvPr id="68618" name="Picture 2" descr="http://morna.uk.com/wp-content/uploads/2010/06/wwf-logo-_-slogan-high-res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8619" name="Picture 1" descr="12cm ieep"/>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8620" name="Picture 7" descr="C:\Users\M Kettunen\Documents\IEEP\PROJECTS\350_N2k financing III\ICF GHK logo blueblock JPG file.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2125510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txBox="1">
            <a:spLocks/>
          </p:cNvSpPr>
          <p:nvPr/>
        </p:nvSpPr>
        <p:spPr bwMode="auto">
          <a:xfrm>
            <a:off x="606425" y="1519238"/>
            <a:ext cx="6125815"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sk-SK" altLang="de-DE" sz="2500" b="1" dirty="0" smtClean="0">
                <a:solidFill>
                  <a:srgbClr val="404040"/>
                </a:solidFill>
              </a:rPr>
              <a:t>Zoznam programovej analýzy</a:t>
            </a:r>
            <a:endParaRPr lang="en-IE" altLang="de-DE" sz="2500" b="1" dirty="0">
              <a:solidFill>
                <a:srgbClr val="404040"/>
              </a:solidFill>
            </a:endParaRPr>
          </a:p>
        </p:txBody>
      </p:sp>
      <p:cxnSp>
        <p:nvCxnSpPr>
          <p:cNvPr id="13" name="Straight Connector 12"/>
          <p:cNvCxnSpPr/>
          <p:nvPr/>
        </p:nvCxnSpPr>
        <p:spPr>
          <a:xfrm>
            <a:off x="606425" y="2474913"/>
            <a:ext cx="8220075" cy="1587"/>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70659" name="Title 1"/>
          <p:cNvSpPr txBox="1">
            <a:spLocks/>
          </p:cNvSpPr>
          <p:nvPr/>
        </p:nvSpPr>
        <p:spPr bwMode="auto">
          <a:xfrm>
            <a:off x="606425" y="2476500"/>
            <a:ext cx="7267575"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endParaRPr lang="en-GB" altLang="de-DE" sz="2000" dirty="0">
              <a:solidFill>
                <a:srgbClr val="404040"/>
              </a:solidFill>
            </a:endParaRPr>
          </a:p>
          <a:p>
            <a:pPr eaLnBrk="1" hangingPunct="1">
              <a:buFont typeface="Wingdings" pitchFamily="2" charset="2"/>
              <a:buChar char="§"/>
            </a:pPr>
            <a:r>
              <a:rPr lang="en-GB" altLang="de-DE" sz="2000" dirty="0">
                <a:solidFill>
                  <a:srgbClr val="404040"/>
                </a:solidFill>
              </a:rPr>
              <a:t> </a:t>
            </a:r>
            <a:r>
              <a:rPr lang="en-GB" altLang="de-DE" sz="2000" dirty="0" err="1" smtClean="0">
                <a:solidFill>
                  <a:srgbClr val="404040"/>
                </a:solidFill>
              </a:rPr>
              <a:t>Štruktúrovaný</a:t>
            </a:r>
            <a:r>
              <a:rPr lang="en-GB" altLang="de-DE" sz="2000" dirty="0" smtClean="0">
                <a:solidFill>
                  <a:srgbClr val="404040"/>
                </a:solidFill>
              </a:rPr>
              <a:t> </a:t>
            </a:r>
            <a:r>
              <a:rPr lang="en-GB" altLang="de-DE" sz="2000" dirty="0" err="1" smtClean="0">
                <a:solidFill>
                  <a:srgbClr val="404040"/>
                </a:solidFill>
              </a:rPr>
              <a:t>katalóg</a:t>
            </a:r>
            <a:r>
              <a:rPr lang="en-GB" altLang="de-DE" sz="2000" dirty="0" smtClean="0">
                <a:solidFill>
                  <a:srgbClr val="404040"/>
                </a:solidFill>
              </a:rPr>
              <a:t> </a:t>
            </a:r>
            <a:r>
              <a:rPr lang="en-GB" altLang="de-DE" sz="2000" dirty="0" err="1" smtClean="0">
                <a:solidFill>
                  <a:srgbClr val="404040"/>
                </a:solidFill>
              </a:rPr>
              <a:t>kľúčových</a:t>
            </a:r>
            <a:r>
              <a:rPr lang="en-GB" altLang="de-DE" sz="2000" dirty="0" smtClean="0">
                <a:solidFill>
                  <a:srgbClr val="404040"/>
                </a:solidFill>
              </a:rPr>
              <a:t> </a:t>
            </a:r>
            <a:r>
              <a:rPr lang="en-GB" altLang="de-DE" sz="2000" dirty="0" err="1" smtClean="0">
                <a:solidFill>
                  <a:srgbClr val="404040"/>
                </a:solidFill>
              </a:rPr>
              <a:t>slov</a:t>
            </a:r>
            <a:r>
              <a:rPr lang="en-GB" altLang="de-DE" sz="2000" dirty="0" smtClean="0">
                <a:solidFill>
                  <a:srgbClr val="404040"/>
                </a:solidFill>
              </a:rPr>
              <a:t> a </a:t>
            </a:r>
            <a:r>
              <a:rPr lang="en-GB" altLang="de-DE" sz="2000" dirty="0" err="1" smtClean="0">
                <a:solidFill>
                  <a:srgbClr val="404040"/>
                </a:solidFill>
              </a:rPr>
              <a:t>otázok</a:t>
            </a:r>
            <a:r>
              <a:rPr lang="en-GB" altLang="de-DE" sz="2000" dirty="0" smtClean="0">
                <a:solidFill>
                  <a:srgbClr val="404040"/>
                </a:solidFill>
              </a:rPr>
              <a:t>, </a:t>
            </a:r>
            <a:r>
              <a:rPr lang="en-GB" altLang="de-DE" sz="2000" dirty="0" err="1" smtClean="0">
                <a:solidFill>
                  <a:srgbClr val="404040"/>
                </a:solidFill>
              </a:rPr>
              <a:t>ktoré</a:t>
            </a:r>
            <a:r>
              <a:rPr lang="en-GB" altLang="de-DE" sz="2000" dirty="0" smtClean="0">
                <a:solidFill>
                  <a:srgbClr val="404040"/>
                </a:solidFill>
              </a:rPr>
              <a:t> </a:t>
            </a:r>
            <a:r>
              <a:rPr lang="en-GB" altLang="de-DE" sz="2000" dirty="0" err="1" smtClean="0">
                <a:solidFill>
                  <a:srgbClr val="404040"/>
                </a:solidFill>
              </a:rPr>
              <a:t>preverujú</a:t>
            </a:r>
            <a:r>
              <a:rPr lang="en-GB" altLang="de-DE" sz="2000" dirty="0" smtClean="0">
                <a:solidFill>
                  <a:srgbClr val="404040"/>
                </a:solidFill>
              </a:rPr>
              <a:t> </a:t>
            </a:r>
            <a:r>
              <a:rPr lang="en-GB" altLang="de-DE" sz="2000" dirty="0" err="1" smtClean="0">
                <a:solidFill>
                  <a:srgbClr val="404040"/>
                </a:solidFill>
              </a:rPr>
              <a:t>najdôležitejšie</a:t>
            </a:r>
            <a:r>
              <a:rPr lang="en-GB" altLang="de-DE" sz="2000" dirty="0" smtClean="0">
                <a:solidFill>
                  <a:srgbClr val="404040"/>
                </a:solidFill>
              </a:rPr>
              <a:t> </a:t>
            </a:r>
            <a:r>
              <a:rPr lang="en-GB" altLang="de-DE" sz="2000" dirty="0" err="1" smtClean="0">
                <a:solidFill>
                  <a:srgbClr val="404040"/>
                </a:solidFill>
              </a:rPr>
              <a:t>kapitoly</a:t>
            </a:r>
            <a:r>
              <a:rPr lang="en-GB" altLang="de-DE" sz="2000" dirty="0" smtClean="0">
                <a:solidFill>
                  <a:srgbClr val="404040"/>
                </a:solidFill>
              </a:rPr>
              <a:t> </a:t>
            </a:r>
            <a:r>
              <a:rPr lang="en-GB" altLang="de-DE" sz="2000" dirty="0" err="1" smtClean="0">
                <a:solidFill>
                  <a:srgbClr val="404040"/>
                </a:solidFill>
              </a:rPr>
              <a:t>konkrétnych</a:t>
            </a:r>
            <a:r>
              <a:rPr lang="en-GB" altLang="de-DE" sz="2000" dirty="0" smtClean="0">
                <a:solidFill>
                  <a:srgbClr val="404040"/>
                </a:solidFill>
              </a:rPr>
              <a:t> </a:t>
            </a:r>
            <a:r>
              <a:rPr lang="en-GB" altLang="de-DE" sz="2000" dirty="0" err="1" smtClean="0">
                <a:solidFill>
                  <a:srgbClr val="404040"/>
                </a:solidFill>
              </a:rPr>
              <a:t>operačných</a:t>
            </a:r>
            <a:r>
              <a:rPr lang="en-GB" altLang="de-DE" sz="2000" dirty="0" smtClean="0">
                <a:solidFill>
                  <a:srgbClr val="404040"/>
                </a:solidFill>
              </a:rPr>
              <a:t> </a:t>
            </a:r>
            <a:r>
              <a:rPr lang="en-GB" altLang="de-DE" sz="2000" dirty="0" err="1" smtClean="0">
                <a:solidFill>
                  <a:srgbClr val="404040"/>
                </a:solidFill>
              </a:rPr>
              <a:t>programov</a:t>
            </a:r>
            <a:r>
              <a:rPr lang="en-GB" altLang="de-DE" sz="2000" dirty="0" smtClean="0">
                <a:solidFill>
                  <a:srgbClr val="404040"/>
                </a:solidFill>
              </a:rPr>
              <a:t> </a:t>
            </a:r>
            <a:r>
              <a:rPr lang="en-GB" altLang="de-DE" sz="2000" dirty="0" err="1" smtClean="0">
                <a:solidFill>
                  <a:srgbClr val="404040"/>
                </a:solidFill>
              </a:rPr>
              <a:t>pokrývajúcich</a:t>
            </a:r>
            <a:r>
              <a:rPr lang="en-GB" altLang="de-DE" sz="2000" dirty="0" smtClean="0">
                <a:solidFill>
                  <a:srgbClr val="404040"/>
                </a:solidFill>
              </a:rPr>
              <a:t> EPFRV, EFRR a EFNR </a:t>
            </a:r>
            <a:r>
              <a:rPr lang="en-GB" altLang="de-DE" sz="2000" dirty="0" err="1" smtClean="0">
                <a:solidFill>
                  <a:srgbClr val="404040"/>
                </a:solidFill>
              </a:rPr>
              <a:t>fondov</a:t>
            </a:r>
            <a:r>
              <a:rPr lang="en-GB" altLang="de-DE" sz="2000" dirty="0" smtClean="0">
                <a:solidFill>
                  <a:srgbClr val="404040"/>
                </a:solidFill>
              </a:rPr>
              <a:t>.</a:t>
            </a:r>
          </a:p>
          <a:p>
            <a:pPr eaLnBrk="1" hangingPunct="1">
              <a:buFont typeface="Wingdings" pitchFamily="2" charset="2"/>
              <a:buChar char="§"/>
            </a:pPr>
            <a:endParaRPr lang="en-GB" altLang="de-DE" sz="2000" dirty="0" smtClean="0">
              <a:solidFill>
                <a:srgbClr val="404040"/>
              </a:solidFill>
            </a:endParaRPr>
          </a:p>
          <a:p>
            <a:pPr eaLnBrk="1" hangingPunct="1">
              <a:buFont typeface="Wingdings" pitchFamily="2" charset="2"/>
              <a:buChar char="§"/>
            </a:pPr>
            <a:r>
              <a:rPr lang="en-GB" altLang="de-DE" sz="2000" dirty="0" smtClean="0">
                <a:solidFill>
                  <a:srgbClr val="404040"/>
                </a:solidFill>
              </a:rPr>
              <a:t>  </a:t>
            </a:r>
            <a:r>
              <a:rPr lang="en-GB" altLang="de-DE" sz="2000" dirty="0" err="1" smtClean="0">
                <a:solidFill>
                  <a:srgbClr val="404040"/>
                </a:solidFill>
              </a:rPr>
              <a:t>Jeden</a:t>
            </a:r>
            <a:r>
              <a:rPr lang="en-GB" altLang="de-DE" sz="2000" dirty="0" smtClean="0">
                <a:solidFill>
                  <a:srgbClr val="404040"/>
                </a:solidFill>
              </a:rPr>
              <a:t> </a:t>
            </a:r>
            <a:r>
              <a:rPr lang="en-GB" altLang="de-DE" sz="2000" dirty="0" err="1" smtClean="0">
                <a:solidFill>
                  <a:srgbClr val="404040"/>
                </a:solidFill>
              </a:rPr>
              <a:t>kontrolný</a:t>
            </a:r>
            <a:r>
              <a:rPr lang="en-GB" altLang="de-DE" sz="2000" dirty="0" smtClean="0">
                <a:solidFill>
                  <a:srgbClr val="404040"/>
                </a:solidFill>
              </a:rPr>
              <a:t> </a:t>
            </a:r>
            <a:r>
              <a:rPr lang="en-GB" altLang="de-DE" sz="2000" dirty="0" err="1" smtClean="0">
                <a:solidFill>
                  <a:srgbClr val="404040"/>
                </a:solidFill>
              </a:rPr>
              <a:t>zoznam</a:t>
            </a:r>
            <a:r>
              <a:rPr lang="en-GB" altLang="de-DE" sz="2000" dirty="0" smtClean="0">
                <a:solidFill>
                  <a:srgbClr val="404040"/>
                </a:solidFill>
              </a:rPr>
              <a:t> pre </a:t>
            </a:r>
            <a:r>
              <a:rPr lang="en-GB" altLang="de-DE" sz="2000" dirty="0" err="1" smtClean="0">
                <a:solidFill>
                  <a:srgbClr val="404040"/>
                </a:solidFill>
              </a:rPr>
              <a:t>každý</a:t>
            </a:r>
            <a:r>
              <a:rPr lang="en-GB" altLang="de-DE" sz="2000" dirty="0" smtClean="0">
                <a:solidFill>
                  <a:srgbClr val="404040"/>
                </a:solidFill>
              </a:rPr>
              <a:t> fond a program.</a:t>
            </a:r>
          </a:p>
          <a:p>
            <a:pPr eaLnBrk="1" hangingPunct="1">
              <a:buFont typeface="Wingdings" pitchFamily="2" charset="2"/>
              <a:buChar char="§"/>
            </a:pPr>
            <a:endParaRPr lang="en-GB" altLang="de-DE" sz="2000" dirty="0" smtClean="0">
              <a:solidFill>
                <a:srgbClr val="404040"/>
              </a:solidFill>
            </a:endParaRPr>
          </a:p>
          <a:p>
            <a:pPr eaLnBrk="1" hangingPunct="1">
              <a:buFont typeface="Wingdings" pitchFamily="2" charset="2"/>
              <a:buChar char="§"/>
            </a:pPr>
            <a:r>
              <a:rPr lang="en-GB" altLang="de-DE" sz="2000" dirty="0" smtClean="0">
                <a:solidFill>
                  <a:srgbClr val="404040"/>
                </a:solidFill>
              </a:rPr>
              <a:t>  </a:t>
            </a:r>
            <a:r>
              <a:rPr lang="sk-SK" altLang="de-DE" sz="2000" dirty="0" smtClean="0">
                <a:solidFill>
                  <a:srgbClr val="404040"/>
                </a:solidFill>
              </a:rPr>
              <a:t>Založená </a:t>
            </a:r>
            <a:r>
              <a:rPr lang="sk-SK" altLang="de-DE" sz="2000" dirty="0" smtClean="0">
                <a:solidFill>
                  <a:srgbClr val="404040"/>
                </a:solidFill>
              </a:rPr>
              <a:t>n</a:t>
            </a:r>
            <a:r>
              <a:rPr lang="en-GB" altLang="de-DE" sz="2000" dirty="0" smtClean="0">
                <a:solidFill>
                  <a:srgbClr val="404040"/>
                </a:solidFill>
              </a:rPr>
              <a:t>a </a:t>
            </a:r>
            <a:r>
              <a:rPr lang="en-GB" altLang="de-DE" sz="2000" dirty="0" err="1" smtClean="0">
                <a:solidFill>
                  <a:srgbClr val="404040"/>
                </a:solidFill>
              </a:rPr>
              <a:t>základe</a:t>
            </a:r>
            <a:r>
              <a:rPr lang="en-GB" altLang="de-DE" sz="2000" dirty="0" smtClean="0">
                <a:solidFill>
                  <a:srgbClr val="404040"/>
                </a:solidFill>
              </a:rPr>
              <a:t> </a:t>
            </a:r>
            <a:r>
              <a:rPr lang="en-GB" altLang="de-DE" sz="2000" dirty="0" err="1" smtClean="0">
                <a:solidFill>
                  <a:srgbClr val="404040"/>
                </a:solidFill>
              </a:rPr>
              <a:t>šablón</a:t>
            </a:r>
            <a:r>
              <a:rPr lang="en-GB" altLang="de-DE" sz="2000" dirty="0" smtClean="0">
                <a:solidFill>
                  <a:srgbClr val="404040"/>
                </a:solidFill>
              </a:rPr>
              <a:t> pre </a:t>
            </a:r>
            <a:r>
              <a:rPr lang="en-GB" altLang="de-DE" sz="2000" dirty="0" err="1" smtClean="0">
                <a:solidFill>
                  <a:srgbClr val="404040"/>
                </a:solidFill>
              </a:rPr>
              <a:t>prípravu</a:t>
            </a:r>
            <a:r>
              <a:rPr lang="en-GB" altLang="de-DE" sz="2000" dirty="0" smtClean="0">
                <a:solidFill>
                  <a:srgbClr val="404040"/>
                </a:solidFill>
              </a:rPr>
              <a:t> </a:t>
            </a:r>
            <a:r>
              <a:rPr lang="en-GB" altLang="de-DE" sz="2000" dirty="0" err="1" smtClean="0">
                <a:solidFill>
                  <a:srgbClr val="404040"/>
                </a:solidFill>
              </a:rPr>
              <a:t>príslušných</a:t>
            </a:r>
            <a:r>
              <a:rPr lang="en-GB" altLang="de-DE" sz="2000" dirty="0" smtClean="0">
                <a:solidFill>
                  <a:srgbClr val="404040"/>
                </a:solidFill>
              </a:rPr>
              <a:t> </a:t>
            </a:r>
            <a:r>
              <a:rPr lang="en-GB" altLang="de-DE" sz="2000" dirty="0" err="1" smtClean="0">
                <a:solidFill>
                  <a:srgbClr val="404040"/>
                </a:solidFill>
              </a:rPr>
              <a:t>operačných</a:t>
            </a:r>
            <a:r>
              <a:rPr lang="en-GB" altLang="de-DE" sz="2000" dirty="0" smtClean="0">
                <a:solidFill>
                  <a:srgbClr val="404040"/>
                </a:solidFill>
              </a:rPr>
              <a:t> </a:t>
            </a:r>
            <a:r>
              <a:rPr lang="en-GB" altLang="de-DE" sz="2000" dirty="0" err="1" smtClean="0">
                <a:solidFill>
                  <a:srgbClr val="404040"/>
                </a:solidFill>
              </a:rPr>
              <a:t>programov</a:t>
            </a:r>
            <a:r>
              <a:rPr lang="en-GB" altLang="de-DE" sz="2000" dirty="0" smtClean="0">
                <a:solidFill>
                  <a:srgbClr val="404040"/>
                </a:solidFill>
              </a:rPr>
              <a:t> z </a:t>
            </a:r>
            <a:r>
              <a:rPr lang="en-GB" altLang="de-DE" sz="2000" dirty="0" err="1" smtClean="0">
                <a:solidFill>
                  <a:srgbClr val="404040"/>
                </a:solidFill>
              </a:rPr>
              <a:t>hlavných</a:t>
            </a:r>
            <a:r>
              <a:rPr lang="en-GB" altLang="de-DE" sz="2000" dirty="0" smtClean="0">
                <a:solidFill>
                  <a:srgbClr val="404040"/>
                </a:solidFill>
              </a:rPr>
              <a:t> </a:t>
            </a:r>
            <a:r>
              <a:rPr lang="en-GB" altLang="de-DE" sz="2000" dirty="0" err="1" smtClean="0">
                <a:solidFill>
                  <a:srgbClr val="404040"/>
                </a:solidFill>
              </a:rPr>
              <a:t>fondov</a:t>
            </a:r>
            <a:r>
              <a:rPr lang="en-GB" altLang="de-DE" sz="2000" dirty="0" smtClean="0">
                <a:solidFill>
                  <a:srgbClr val="404040"/>
                </a:solidFill>
              </a:rPr>
              <a:t> EÚ (EPFRV, EFRR, EMMF).</a:t>
            </a:r>
          </a:p>
          <a:p>
            <a:pPr eaLnBrk="1" hangingPunct="1">
              <a:buFont typeface="Wingdings" pitchFamily="2" charset="2"/>
              <a:buChar char="§"/>
            </a:pPr>
            <a:endParaRPr lang="en-GB" altLang="de-DE" sz="2000" dirty="0" smtClean="0">
              <a:solidFill>
                <a:srgbClr val="404040"/>
              </a:solidFill>
            </a:endParaRPr>
          </a:p>
          <a:p>
            <a:pPr eaLnBrk="1" hangingPunct="1">
              <a:buFont typeface="Wingdings" pitchFamily="2" charset="2"/>
              <a:buChar char="§"/>
            </a:pPr>
            <a:r>
              <a:rPr lang="en-GB" altLang="de-DE" sz="2000" dirty="0" smtClean="0">
                <a:solidFill>
                  <a:srgbClr val="404040"/>
                </a:solidFill>
              </a:rPr>
              <a:t>Tri </a:t>
            </a:r>
            <a:r>
              <a:rPr lang="en-GB" altLang="de-DE" sz="2000" dirty="0" err="1" smtClean="0">
                <a:solidFill>
                  <a:srgbClr val="404040"/>
                </a:solidFill>
              </a:rPr>
              <a:t>kroky</a:t>
            </a:r>
            <a:r>
              <a:rPr lang="en-GB" altLang="de-DE" sz="2000" dirty="0" smtClean="0">
                <a:solidFill>
                  <a:srgbClr val="404040"/>
                </a:solidFill>
              </a:rPr>
              <a:t> </a:t>
            </a:r>
            <a:r>
              <a:rPr lang="en-GB" altLang="de-DE" sz="2000" dirty="0" err="1" smtClean="0">
                <a:solidFill>
                  <a:srgbClr val="404040"/>
                </a:solidFill>
              </a:rPr>
              <a:t>prístup</a:t>
            </a:r>
            <a:r>
              <a:rPr lang="sk-SK" altLang="de-DE" sz="2000" dirty="0" smtClean="0">
                <a:solidFill>
                  <a:srgbClr val="404040"/>
                </a:solidFill>
              </a:rPr>
              <a:t>u</a:t>
            </a:r>
            <a:r>
              <a:rPr lang="en-GB" altLang="de-DE" sz="2000" dirty="0" smtClean="0">
                <a:solidFill>
                  <a:srgbClr val="404040"/>
                </a:solidFill>
              </a:rPr>
              <a:t> </a:t>
            </a:r>
            <a:r>
              <a:rPr lang="en-GB" altLang="de-DE" sz="2000" dirty="0" smtClean="0">
                <a:solidFill>
                  <a:srgbClr val="404040"/>
                </a:solidFill>
              </a:rPr>
              <a:t>(</a:t>
            </a:r>
            <a:r>
              <a:rPr lang="en-GB" altLang="de-DE" sz="2000" dirty="0" err="1" smtClean="0">
                <a:solidFill>
                  <a:srgbClr val="404040"/>
                </a:solidFill>
              </a:rPr>
              <a:t>stratégie</a:t>
            </a:r>
            <a:r>
              <a:rPr lang="en-GB" altLang="de-DE" sz="2000" dirty="0" smtClean="0">
                <a:solidFill>
                  <a:srgbClr val="404040"/>
                </a:solidFill>
              </a:rPr>
              <a:t>, </a:t>
            </a:r>
            <a:r>
              <a:rPr lang="en-GB" altLang="de-DE" sz="2000" dirty="0" err="1" smtClean="0">
                <a:solidFill>
                  <a:srgbClr val="404040"/>
                </a:solidFill>
              </a:rPr>
              <a:t>opatrenia</a:t>
            </a:r>
            <a:r>
              <a:rPr lang="en-GB" altLang="de-DE" sz="2000" dirty="0" smtClean="0">
                <a:solidFill>
                  <a:srgbClr val="404040"/>
                </a:solidFill>
              </a:rPr>
              <a:t>, </a:t>
            </a:r>
            <a:r>
              <a:rPr lang="en-GB" altLang="de-DE" sz="2000" dirty="0" err="1" smtClean="0">
                <a:solidFill>
                  <a:srgbClr val="404040"/>
                </a:solidFill>
              </a:rPr>
              <a:t>rozpočet</a:t>
            </a:r>
            <a:r>
              <a:rPr lang="en-GB" altLang="de-DE" sz="2000" dirty="0" smtClean="0">
                <a:solidFill>
                  <a:srgbClr val="404040"/>
                </a:solidFill>
              </a:rPr>
              <a:t>)</a:t>
            </a:r>
            <a:endParaRPr lang="de-DE" altLang="de-DE" sz="2000" dirty="0">
              <a:solidFill>
                <a:srgbClr val="404040"/>
              </a:solidFill>
            </a:endParaRPr>
          </a:p>
        </p:txBody>
      </p:sp>
      <p:cxnSp>
        <p:nvCxnSpPr>
          <p:cNvPr id="12" name="Straight Connector 11"/>
          <p:cNvCxnSpPr/>
          <p:nvPr/>
        </p:nvCxnSpPr>
        <p:spPr>
          <a:xfrm>
            <a:off x="441325" y="6451600"/>
            <a:ext cx="83851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70661" name="Title 1"/>
          <p:cNvSpPr txBox="1">
            <a:spLocks/>
          </p:cNvSpPr>
          <p:nvPr/>
        </p:nvSpPr>
        <p:spPr bwMode="auto">
          <a:xfrm>
            <a:off x="4916488" y="257175"/>
            <a:ext cx="3986212" cy="69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r" eaLnBrk="1" hangingPunct="1"/>
            <a:r>
              <a:rPr lang="en-GB" altLang="de-DE" sz="2400" b="1">
                <a:solidFill>
                  <a:srgbClr val="404040"/>
                </a:solidFill>
              </a:rPr>
              <a:t>The Toolkit</a:t>
            </a:r>
            <a:endParaRPr lang="en-IE" altLang="de-DE" sz="2400">
              <a:solidFill>
                <a:srgbClr val="404040"/>
              </a:solidFill>
            </a:endParaRPr>
          </a:p>
        </p:txBody>
      </p:sp>
      <p:pic>
        <p:nvPicPr>
          <p:cNvPr id="70662" name="Picture 11" descr="C:\Users\Янка Казакова.LH-3D0CJO2TSPBL\Desktop\g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133350" cy="687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0663" name="Title 1"/>
          <p:cNvSpPr txBox="1">
            <a:spLocks/>
          </p:cNvSpPr>
          <p:nvPr/>
        </p:nvSpPr>
        <p:spPr bwMode="auto">
          <a:xfrm>
            <a:off x="327025" y="6548438"/>
            <a:ext cx="3268663"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000">
                <a:solidFill>
                  <a:srgbClr val="404040"/>
                </a:solidFill>
              </a:rPr>
              <a:t>National Workshop on Financing Natura 2000</a:t>
            </a:r>
            <a:endParaRPr lang="en-IE" altLang="de-DE" sz="1000">
              <a:solidFill>
                <a:srgbClr val="404040"/>
              </a:solidFill>
            </a:endParaRPr>
          </a:p>
        </p:txBody>
      </p:sp>
      <p:sp>
        <p:nvSpPr>
          <p:cNvPr id="70664" name="Rectangle 13"/>
          <p:cNvSpPr>
            <a:spLocks noChangeArrowheads="1"/>
          </p:cNvSpPr>
          <p:nvPr/>
        </p:nvSpPr>
        <p:spPr bwMode="auto">
          <a:xfrm>
            <a:off x="7524750" y="6548438"/>
            <a:ext cx="1439863"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1000">
                <a:solidFill>
                  <a:srgbClr val="404040"/>
                </a:solidFill>
              </a:rPr>
              <a:t>10. September 2013</a:t>
            </a:r>
            <a:endParaRPr lang="en-IE" altLang="de-DE" sz="1000">
              <a:solidFill>
                <a:srgbClr val="404040"/>
              </a:solidFill>
            </a:endParaRPr>
          </a:p>
        </p:txBody>
      </p:sp>
      <p:grpSp>
        <p:nvGrpSpPr>
          <p:cNvPr id="70665" name="Gruppieren 10"/>
          <p:cNvGrpSpPr>
            <a:grpSpLocks noChangeAspect="1"/>
          </p:cNvGrpSpPr>
          <p:nvPr/>
        </p:nvGrpSpPr>
        <p:grpSpPr bwMode="auto">
          <a:xfrm>
            <a:off x="298450" y="260350"/>
            <a:ext cx="2976563" cy="393700"/>
            <a:chOff x="1709737" y="3049587"/>
            <a:chExt cx="5724525" cy="758825"/>
          </a:xfrm>
        </p:grpSpPr>
        <p:pic>
          <p:nvPicPr>
            <p:cNvPr id="70666" name="Picture 2" descr="http://morna.uk.com/wp-content/uploads/2010/06/wwf-logo-_-slogan-high-res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0667" name="Picture 1" descr="12cm ieep"/>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0668" name="Picture 7" descr="C:\Users\M Kettunen\Documents\IEEP\PROJECTS\350_N2k financing III\ICF GHK logo blueblock JPG file.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3791854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txBox="1">
            <a:spLocks/>
          </p:cNvSpPr>
          <p:nvPr/>
        </p:nvSpPr>
        <p:spPr bwMode="auto">
          <a:xfrm>
            <a:off x="606425" y="1519238"/>
            <a:ext cx="4956175"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2500" b="1">
                <a:solidFill>
                  <a:srgbClr val="404040"/>
                </a:solidFill>
              </a:rPr>
              <a:t>Programme analysis checklist </a:t>
            </a:r>
            <a:endParaRPr lang="en-IE" altLang="de-DE" sz="2500" b="1">
              <a:solidFill>
                <a:srgbClr val="404040"/>
              </a:solidFill>
            </a:endParaRPr>
          </a:p>
        </p:txBody>
      </p:sp>
      <p:cxnSp>
        <p:nvCxnSpPr>
          <p:cNvPr id="13" name="Straight Connector 12"/>
          <p:cNvCxnSpPr/>
          <p:nvPr/>
        </p:nvCxnSpPr>
        <p:spPr>
          <a:xfrm>
            <a:off x="606425" y="2474913"/>
            <a:ext cx="8220075" cy="1587"/>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72707" name="Title 1"/>
          <p:cNvSpPr txBox="1">
            <a:spLocks/>
          </p:cNvSpPr>
          <p:nvPr/>
        </p:nvSpPr>
        <p:spPr bwMode="auto">
          <a:xfrm>
            <a:off x="606425" y="2476500"/>
            <a:ext cx="7267575"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endParaRPr lang="en-GB" altLang="de-DE" sz="2000">
              <a:solidFill>
                <a:srgbClr val="404040"/>
              </a:solidFill>
            </a:endParaRPr>
          </a:p>
        </p:txBody>
      </p:sp>
      <p:cxnSp>
        <p:nvCxnSpPr>
          <p:cNvPr id="12" name="Straight Connector 11"/>
          <p:cNvCxnSpPr/>
          <p:nvPr/>
        </p:nvCxnSpPr>
        <p:spPr>
          <a:xfrm>
            <a:off x="441325" y="6451600"/>
            <a:ext cx="83851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72709" name="Title 1"/>
          <p:cNvSpPr txBox="1">
            <a:spLocks/>
          </p:cNvSpPr>
          <p:nvPr/>
        </p:nvSpPr>
        <p:spPr bwMode="auto">
          <a:xfrm>
            <a:off x="4916488" y="257175"/>
            <a:ext cx="3986212" cy="69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r" eaLnBrk="1" hangingPunct="1"/>
            <a:r>
              <a:rPr lang="en-GB" altLang="de-DE" sz="2400" b="1">
                <a:solidFill>
                  <a:srgbClr val="404040"/>
                </a:solidFill>
              </a:rPr>
              <a:t>The Toolkit</a:t>
            </a:r>
            <a:endParaRPr lang="en-IE" altLang="de-DE" sz="2400">
              <a:solidFill>
                <a:srgbClr val="404040"/>
              </a:solidFill>
            </a:endParaRPr>
          </a:p>
        </p:txBody>
      </p:sp>
      <p:pic>
        <p:nvPicPr>
          <p:cNvPr id="72710" name="Picture 11" descr="C:\Users\Янка Казакова.LH-3D0CJO2TSPBL\Desktop\g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133350" cy="687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2711"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1950" y="608013"/>
            <a:ext cx="6564313" cy="57785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2712" name="Title 1"/>
          <p:cNvSpPr txBox="1">
            <a:spLocks/>
          </p:cNvSpPr>
          <p:nvPr/>
        </p:nvSpPr>
        <p:spPr bwMode="auto">
          <a:xfrm>
            <a:off x="327025" y="6548438"/>
            <a:ext cx="3268663"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000">
                <a:solidFill>
                  <a:srgbClr val="404040"/>
                </a:solidFill>
              </a:rPr>
              <a:t>National Workshop on Financing Natura 2000</a:t>
            </a:r>
            <a:endParaRPr lang="en-IE" altLang="de-DE" sz="1000">
              <a:solidFill>
                <a:srgbClr val="404040"/>
              </a:solidFill>
            </a:endParaRPr>
          </a:p>
        </p:txBody>
      </p:sp>
      <p:sp>
        <p:nvSpPr>
          <p:cNvPr id="72713" name="Rectangle 13"/>
          <p:cNvSpPr>
            <a:spLocks noChangeArrowheads="1"/>
          </p:cNvSpPr>
          <p:nvPr/>
        </p:nvSpPr>
        <p:spPr bwMode="auto">
          <a:xfrm>
            <a:off x="7524750" y="6548438"/>
            <a:ext cx="1439863"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1000">
                <a:solidFill>
                  <a:srgbClr val="404040"/>
                </a:solidFill>
              </a:rPr>
              <a:t>10. September 2013</a:t>
            </a:r>
            <a:endParaRPr lang="en-IE" altLang="de-DE" sz="1000">
              <a:solidFill>
                <a:srgbClr val="404040"/>
              </a:solidFill>
            </a:endParaRPr>
          </a:p>
        </p:txBody>
      </p:sp>
      <p:grpSp>
        <p:nvGrpSpPr>
          <p:cNvPr id="72714" name="Gruppieren 10"/>
          <p:cNvGrpSpPr>
            <a:grpSpLocks noChangeAspect="1"/>
          </p:cNvGrpSpPr>
          <p:nvPr/>
        </p:nvGrpSpPr>
        <p:grpSpPr bwMode="auto">
          <a:xfrm>
            <a:off x="298450" y="260350"/>
            <a:ext cx="2976563" cy="393700"/>
            <a:chOff x="1709737" y="3049587"/>
            <a:chExt cx="5724525" cy="758825"/>
          </a:xfrm>
        </p:grpSpPr>
        <p:pic>
          <p:nvPicPr>
            <p:cNvPr id="72715" name="Picture 2" descr="http://morna.uk.com/wp-content/uploads/2010/06/wwf-logo-_-slogan-high-res3.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2716" name="Picture 1" descr="12cm ieep"/>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2717" name="Picture 7" descr="C:\Users\M Kettunen\Documents\IEEP\PROJECTS\350_N2k financing III\ICF GHK logo blueblock JPG file.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187861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txBox="1">
            <a:spLocks/>
          </p:cNvSpPr>
          <p:nvPr/>
        </p:nvSpPr>
        <p:spPr bwMode="auto">
          <a:xfrm>
            <a:off x="606425" y="1519238"/>
            <a:ext cx="6773887"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sk-SK" altLang="de-DE" sz="2500" b="1" dirty="0" smtClean="0">
                <a:solidFill>
                  <a:srgbClr val="404040"/>
                </a:solidFill>
              </a:rPr>
              <a:t>Zoznam </a:t>
            </a:r>
            <a:r>
              <a:rPr lang="en-GB" altLang="de-DE" sz="2500" b="1" dirty="0" smtClean="0">
                <a:solidFill>
                  <a:srgbClr val="404040"/>
                </a:solidFill>
              </a:rPr>
              <a:t>PAF-OP </a:t>
            </a:r>
            <a:r>
              <a:rPr lang="en-GB" altLang="de-DE" sz="2500" b="1" dirty="0" err="1" smtClean="0">
                <a:solidFill>
                  <a:srgbClr val="404040"/>
                </a:solidFill>
              </a:rPr>
              <a:t>konzistencie</a:t>
            </a:r>
            <a:endParaRPr lang="en-IE" altLang="de-DE" sz="2500" b="1" dirty="0">
              <a:solidFill>
                <a:srgbClr val="404040"/>
              </a:solidFill>
            </a:endParaRPr>
          </a:p>
        </p:txBody>
      </p:sp>
      <p:cxnSp>
        <p:nvCxnSpPr>
          <p:cNvPr id="13" name="Straight Connector 12"/>
          <p:cNvCxnSpPr/>
          <p:nvPr/>
        </p:nvCxnSpPr>
        <p:spPr>
          <a:xfrm>
            <a:off x="606425" y="2474913"/>
            <a:ext cx="8220075" cy="1587"/>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74755" name="Title 1"/>
          <p:cNvSpPr txBox="1">
            <a:spLocks/>
          </p:cNvSpPr>
          <p:nvPr/>
        </p:nvSpPr>
        <p:spPr bwMode="auto">
          <a:xfrm>
            <a:off x="606425" y="2476500"/>
            <a:ext cx="7267575"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endParaRPr lang="en-GB" altLang="de-DE" sz="2000" dirty="0" smtClean="0">
              <a:solidFill>
                <a:srgbClr val="404040"/>
              </a:solidFill>
            </a:endParaRPr>
          </a:p>
          <a:p>
            <a:pPr eaLnBrk="1" hangingPunct="1">
              <a:buFont typeface="Wingdings" pitchFamily="2" charset="2"/>
              <a:buChar char="§"/>
            </a:pPr>
            <a:r>
              <a:rPr lang="en-GB" altLang="de-DE" sz="2000" dirty="0">
                <a:solidFill>
                  <a:srgbClr val="404040"/>
                </a:solidFill>
              </a:rPr>
              <a:t> </a:t>
            </a:r>
            <a:r>
              <a:rPr lang="sk-SK" altLang="de-DE" sz="2000" dirty="0" smtClean="0">
                <a:solidFill>
                  <a:srgbClr val="404040"/>
                </a:solidFill>
              </a:rPr>
              <a:t> </a:t>
            </a:r>
            <a:r>
              <a:rPr lang="de-DE" altLang="de-DE" sz="2000" dirty="0" err="1" smtClean="0">
                <a:solidFill>
                  <a:srgbClr val="404040"/>
                </a:solidFill>
              </a:rPr>
              <a:t>Vyžaduje</a:t>
            </a:r>
            <a:r>
              <a:rPr lang="de-DE" altLang="de-DE" sz="2000" dirty="0" smtClean="0">
                <a:solidFill>
                  <a:srgbClr val="404040"/>
                </a:solidFill>
              </a:rPr>
              <a:t> PAF a </a:t>
            </a:r>
            <a:r>
              <a:rPr lang="de-DE" altLang="de-DE" sz="2000" dirty="0" err="1" smtClean="0">
                <a:solidFill>
                  <a:srgbClr val="404040"/>
                </a:solidFill>
              </a:rPr>
              <a:t>aspoň</a:t>
            </a:r>
            <a:r>
              <a:rPr lang="de-DE" altLang="de-DE" sz="2000" dirty="0" smtClean="0">
                <a:solidFill>
                  <a:srgbClr val="404040"/>
                </a:solidFill>
              </a:rPr>
              <a:t> </a:t>
            </a:r>
            <a:r>
              <a:rPr lang="de-DE" altLang="de-DE" sz="2000" dirty="0" err="1" smtClean="0">
                <a:solidFill>
                  <a:srgbClr val="404040"/>
                </a:solidFill>
              </a:rPr>
              <a:t>návrh</a:t>
            </a:r>
            <a:r>
              <a:rPr lang="de-DE" altLang="de-DE" sz="2000" dirty="0" smtClean="0">
                <a:solidFill>
                  <a:srgbClr val="404040"/>
                </a:solidFill>
              </a:rPr>
              <a:t> OP a / </a:t>
            </a:r>
            <a:r>
              <a:rPr lang="de-DE" altLang="de-DE" sz="2000" dirty="0" err="1" smtClean="0">
                <a:solidFill>
                  <a:srgbClr val="404040"/>
                </a:solidFill>
              </a:rPr>
              <a:t>alebo</a:t>
            </a:r>
            <a:r>
              <a:rPr lang="de-DE" altLang="de-DE" sz="2000" dirty="0" smtClean="0">
                <a:solidFill>
                  <a:srgbClr val="404040"/>
                </a:solidFill>
              </a:rPr>
              <a:t> </a:t>
            </a:r>
            <a:r>
              <a:rPr lang="de-DE" altLang="de-DE" sz="2000" dirty="0" err="1" smtClean="0">
                <a:solidFill>
                  <a:srgbClr val="404040"/>
                </a:solidFill>
              </a:rPr>
              <a:t>opatrenia</a:t>
            </a:r>
            <a:r>
              <a:rPr lang="de-DE" altLang="de-DE" sz="2000" dirty="0" smtClean="0">
                <a:solidFill>
                  <a:srgbClr val="404040"/>
                </a:solidFill>
              </a:rPr>
              <a:t> </a:t>
            </a:r>
            <a:r>
              <a:rPr lang="sk-SK" altLang="de-DE" sz="2000" dirty="0" smtClean="0">
                <a:solidFill>
                  <a:srgbClr val="404040"/>
                </a:solidFill>
              </a:rPr>
              <a:t> </a:t>
            </a:r>
          </a:p>
          <a:p>
            <a:pPr eaLnBrk="1" hangingPunct="1"/>
            <a:r>
              <a:rPr lang="sk-SK" altLang="de-DE" sz="2000" dirty="0" smtClean="0">
                <a:solidFill>
                  <a:srgbClr val="404040"/>
                </a:solidFill>
              </a:rPr>
              <a:t>    </a:t>
            </a:r>
            <a:r>
              <a:rPr lang="de-DE" altLang="de-DE" sz="2000" dirty="0" err="1" smtClean="0">
                <a:solidFill>
                  <a:srgbClr val="404040"/>
                </a:solidFill>
              </a:rPr>
              <a:t>uvedené</a:t>
            </a:r>
            <a:r>
              <a:rPr lang="de-DE" altLang="de-DE" sz="2000" dirty="0" smtClean="0">
                <a:solidFill>
                  <a:srgbClr val="404040"/>
                </a:solidFill>
              </a:rPr>
              <a:t> </a:t>
            </a:r>
            <a:r>
              <a:rPr lang="sk-SK" altLang="de-DE" sz="2000" dirty="0" smtClean="0">
                <a:solidFill>
                  <a:srgbClr val="404040"/>
                </a:solidFill>
              </a:rPr>
              <a:t>v programovom </a:t>
            </a:r>
            <a:r>
              <a:rPr lang="de-DE" altLang="de-DE" sz="2000" dirty="0" err="1" smtClean="0">
                <a:solidFill>
                  <a:srgbClr val="404040"/>
                </a:solidFill>
              </a:rPr>
              <a:t>zozname</a:t>
            </a:r>
            <a:r>
              <a:rPr lang="de-DE" altLang="de-DE" sz="2000" dirty="0" smtClean="0">
                <a:solidFill>
                  <a:srgbClr val="404040"/>
                </a:solidFill>
              </a:rPr>
              <a:t>.</a:t>
            </a:r>
          </a:p>
          <a:p>
            <a:pPr eaLnBrk="1" hangingPunct="1">
              <a:buFont typeface="Wingdings" pitchFamily="2" charset="2"/>
              <a:buChar char="§"/>
            </a:pPr>
            <a:r>
              <a:rPr lang="de-DE" altLang="de-DE" sz="2000" dirty="0" smtClean="0">
                <a:solidFill>
                  <a:srgbClr val="404040"/>
                </a:solidFill>
              </a:rPr>
              <a:t>  </a:t>
            </a:r>
            <a:r>
              <a:rPr lang="de-DE" altLang="de-DE" sz="2000" dirty="0" err="1" smtClean="0">
                <a:solidFill>
                  <a:srgbClr val="404040"/>
                </a:solidFill>
              </a:rPr>
              <a:t>Umožňuje</a:t>
            </a:r>
            <a:r>
              <a:rPr lang="de-DE" altLang="de-DE" sz="2000" dirty="0" smtClean="0">
                <a:solidFill>
                  <a:srgbClr val="404040"/>
                </a:solidFill>
              </a:rPr>
              <a:t> </a:t>
            </a:r>
            <a:r>
              <a:rPr lang="sk-SK" altLang="de-DE" sz="2000" dirty="0" smtClean="0">
                <a:solidFill>
                  <a:srgbClr val="404040"/>
                </a:solidFill>
              </a:rPr>
              <a:t>zoskupiť </a:t>
            </a:r>
            <a:r>
              <a:rPr lang="de-DE" altLang="de-DE" sz="2000" dirty="0" err="1" smtClean="0">
                <a:solidFill>
                  <a:srgbClr val="404040"/>
                </a:solidFill>
              </a:rPr>
              <a:t>prioritn</a:t>
            </a:r>
            <a:r>
              <a:rPr lang="sk-SK" altLang="de-DE" sz="2000" dirty="0" smtClean="0">
                <a:solidFill>
                  <a:srgbClr val="404040"/>
                </a:solidFill>
              </a:rPr>
              <a:t>é akcie</a:t>
            </a:r>
            <a:r>
              <a:rPr lang="de-DE" altLang="de-DE" sz="2000" dirty="0" smtClean="0">
                <a:solidFill>
                  <a:srgbClr val="404040"/>
                </a:solidFill>
              </a:rPr>
              <a:t> </a:t>
            </a:r>
            <a:r>
              <a:rPr lang="sk-SK" altLang="de-DE" sz="2000" dirty="0" smtClean="0">
                <a:solidFill>
                  <a:srgbClr val="404040"/>
                </a:solidFill>
              </a:rPr>
              <a:t>z</a:t>
            </a:r>
            <a:r>
              <a:rPr lang="de-DE" altLang="de-DE" sz="2000" dirty="0" smtClean="0">
                <a:solidFill>
                  <a:srgbClr val="404040"/>
                </a:solidFill>
              </a:rPr>
              <a:t> </a:t>
            </a:r>
            <a:r>
              <a:rPr lang="de-DE" altLang="de-DE" sz="2000" dirty="0" smtClean="0">
                <a:solidFill>
                  <a:srgbClr val="404040"/>
                </a:solidFill>
              </a:rPr>
              <a:t>PAF </a:t>
            </a:r>
            <a:r>
              <a:rPr lang="de-DE" altLang="de-DE" sz="2000" dirty="0" err="1" smtClean="0">
                <a:solidFill>
                  <a:srgbClr val="404040"/>
                </a:solidFill>
              </a:rPr>
              <a:t>podľa</a:t>
            </a:r>
            <a:r>
              <a:rPr lang="de-DE" altLang="de-DE" sz="2000" dirty="0" smtClean="0">
                <a:solidFill>
                  <a:srgbClr val="404040"/>
                </a:solidFill>
              </a:rPr>
              <a:t> </a:t>
            </a:r>
            <a:r>
              <a:rPr lang="de-DE" altLang="de-DE" sz="2000" dirty="0" err="1" smtClean="0">
                <a:solidFill>
                  <a:srgbClr val="404040"/>
                </a:solidFill>
              </a:rPr>
              <a:t>zoznamu</a:t>
            </a:r>
            <a:r>
              <a:rPr lang="de-DE" altLang="de-DE" sz="2000" dirty="0" smtClean="0">
                <a:solidFill>
                  <a:srgbClr val="404040"/>
                </a:solidFill>
              </a:rPr>
              <a:t> </a:t>
            </a:r>
            <a:r>
              <a:rPr lang="sk-SK" altLang="de-DE" sz="2000" dirty="0" smtClean="0">
                <a:solidFill>
                  <a:srgbClr val="404040"/>
                </a:solidFill>
              </a:rPr>
              <a:t> </a:t>
            </a:r>
          </a:p>
          <a:p>
            <a:pPr eaLnBrk="1" hangingPunct="1"/>
            <a:r>
              <a:rPr lang="sk-SK" altLang="de-DE" sz="2000" dirty="0" smtClean="0">
                <a:solidFill>
                  <a:srgbClr val="404040"/>
                </a:solidFill>
              </a:rPr>
              <a:t>    </a:t>
            </a:r>
            <a:r>
              <a:rPr lang="de-DE" altLang="de-DE" sz="2000" dirty="0" smtClean="0">
                <a:solidFill>
                  <a:srgbClr val="404040"/>
                </a:solidFill>
              </a:rPr>
              <a:t>25 </a:t>
            </a:r>
            <a:r>
              <a:rPr lang="sk-SK" altLang="de-DE" sz="2000" dirty="0" smtClean="0">
                <a:solidFill>
                  <a:srgbClr val="404040"/>
                </a:solidFill>
              </a:rPr>
              <a:t>opatrení </a:t>
            </a:r>
            <a:r>
              <a:rPr lang="de-DE" altLang="de-DE" sz="2000" dirty="0" smtClean="0">
                <a:solidFill>
                  <a:srgbClr val="404040"/>
                </a:solidFill>
              </a:rPr>
              <a:t>natura </a:t>
            </a:r>
            <a:r>
              <a:rPr lang="sk-SK" altLang="de-DE" sz="2000" dirty="0" smtClean="0">
                <a:solidFill>
                  <a:srgbClr val="404040"/>
                </a:solidFill>
              </a:rPr>
              <a:t>o</a:t>
            </a:r>
            <a:r>
              <a:rPr lang="de-DE" altLang="de-DE" sz="2000" dirty="0" err="1" smtClean="0">
                <a:solidFill>
                  <a:srgbClr val="404040"/>
                </a:solidFill>
              </a:rPr>
              <a:t>proti</a:t>
            </a:r>
            <a:r>
              <a:rPr lang="de-DE" altLang="de-DE" sz="2000" dirty="0" smtClean="0">
                <a:solidFill>
                  <a:srgbClr val="404040"/>
                </a:solidFill>
              </a:rPr>
              <a:t> </a:t>
            </a:r>
            <a:r>
              <a:rPr lang="de-DE" altLang="de-DE" sz="2000" dirty="0" err="1" smtClean="0">
                <a:solidFill>
                  <a:srgbClr val="404040"/>
                </a:solidFill>
              </a:rPr>
              <a:t>opatreniam</a:t>
            </a:r>
            <a:r>
              <a:rPr lang="de-DE" altLang="de-DE" sz="2000" dirty="0" smtClean="0">
                <a:solidFill>
                  <a:srgbClr val="404040"/>
                </a:solidFill>
              </a:rPr>
              <a:t> </a:t>
            </a:r>
            <a:r>
              <a:rPr lang="de-DE" altLang="de-DE" sz="2000" dirty="0" err="1" smtClean="0">
                <a:solidFill>
                  <a:srgbClr val="404040"/>
                </a:solidFill>
              </a:rPr>
              <a:t>zo</a:t>
            </a:r>
            <a:r>
              <a:rPr lang="de-DE" altLang="de-DE" sz="2000" dirty="0" smtClean="0">
                <a:solidFill>
                  <a:srgbClr val="404040"/>
                </a:solidFill>
              </a:rPr>
              <a:t> </a:t>
            </a:r>
            <a:r>
              <a:rPr lang="de-DE" altLang="de-DE" sz="2000" dirty="0" err="1" smtClean="0">
                <a:solidFill>
                  <a:srgbClr val="404040"/>
                </a:solidFill>
              </a:rPr>
              <a:t>všetkých</a:t>
            </a:r>
            <a:r>
              <a:rPr lang="de-DE" altLang="de-DE" sz="2000" dirty="0" smtClean="0">
                <a:solidFill>
                  <a:srgbClr val="404040"/>
                </a:solidFill>
              </a:rPr>
              <a:t> </a:t>
            </a:r>
            <a:r>
              <a:rPr lang="sk-SK" altLang="de-DE" sz="2000" dirty="0" smtClean="0">
                <a:solidFill>
                  <a:srgbClr val="404040"/>
                </a:solidFill>
              </a:rPr>
              <a:t> </a:t>
            </a:r>
          </a:p>
          <a:p>
            <a:pPr eaLnBrk="1" hangingPunct="1"/>
            <a:r>
              <a:rPr lang="sk-SK" altLang="de-DE" sz="2000" dirty="0" smtClean="0">
                <a:solidFill>
                  <a:srgbClr val="404040"/>
                </a:solidFill>
              </a:rPr>
              <a:t>    </a:t>
            </a:r>
            <a:r>
              <a:rPr lang="de-DE" altLang="de-DE" sz="2000" dirty="0" err="1" smtClean="0">
                <a:solidFill>
                  <a:srgbClr val="404040"/>
                </a:solidFill>
              </a:rPr>
              <a:t>operačných</a:t>
            </a:r>
            <a:r>
              <a:rPr lang="de-DE" altLang="de-DE" sz="2000" dirty="0" smtClean="0">
                <a:solidFill>
                  <a:srgbClr val="404040"/>
                </a:solidFill>
              </a:rPr>
              <a:t> </a:t>
            </a:r>
            <a:r>
              <a:rPr lang="de-DE" altLang="de-DE" sz="2000" dirty="0" err="1" smtClean="0">
                <a:solidFill>
                  <a:srgbClr val="404040"/>
                </a:solidFill>
              </a:rPr>
              <a:t>programov</a:t>
            </a:r>
            <a:r>
              <a:rPr lang="de-DE" altLang="de-DE" sz="2000" dirty="0" smtClean="0">
                <a:solidFill>
                  <a:srgbClr val="404040"/>
                </a:solidFill>
              </a:rPr>
              <a:t>.</a:t>
            </a:r>
          </a:p>
          <a:p>
            <a:pPr eaLnBrk="1" hangingPunct="1"/>
            <a:endParaRPr lang="de-DE" altLang="de-DE" sz="1200" dirty="0" smtClean="0">
              <a:solidFill>
                <a:srgbClr val="404040"/>
              </a:solidFill>
            </a:endParaRPr>
          </a:p>
          <a:p>
            <a:pPr eaLnBrk="1" hangingPunct="1">
              <a:buFont typeface="Wingdings" pitchFamily="2" charset="2"/>
              <a:buChar char="§"/>
            </a:pPr>
            <a:r>
              <a:rPr lang="de-DE" altLang="de-DE" sz="2000" dirty="0" smtClean="0">
                <a:solidFill>
                  <a:srgbClr val="404040"/>
                </a:solidFill>
              </a:rPr>
              <a:t>  </a:t>
            </a:r>
            <a:r>
              <a:rPr lang="de-DE" altLang="de-DE" sz="2000" dirty="0" err="1" smtClean="0">
                <a:solidFill>
                  <a:srgbClr val="404040"/>
                </a:solidFill>
              </a:rPr>
              <a:t>Umožňuje</a:t>
            </a:r>
            <a:r>
              <a:rPr lang="de-DE" altLang="de-DE" sz="2000" dirty="0" smtClean="0">
                <a:solidFill>
                  <a:srgbClr val="404040"/>
                </a:solidFill>
              </a:rPr>
              <a:t> </a:t>
            </a:r>
            <a:r>
              <a:rPr lang="de-DE" altLang="de-DE" sz="2000" dirty="0" err="1" smtClean="0">
                <a:solidFill>
                  <a:srgbClr val="404040"/>
                </a:solidFill>
              </a:rPr>
              <a:t>určiť</a:t>
            </a:r>
            <a:r>
              <a:rPr lang="de-DE" altLang="de-DE" sz="2000" dirty="0" smtClean="0">
                <a:solidFill>
                  <a:srgbClr val="404040"/>
                </a:solidFill>
              </a:rPr>
              <a:t>:</a:t>
            </a:r>
          </a:p>
          <a:p>
            <a:pPr eaLnBrk="1" hangingPunct="1">
              <a:buFontTx/>
              <a:buChar char="-"/>
            </a:pPr>
            <a:r>
              <a:rPr lang="sk-SK" altLang="de-DE" sz="2000" dirty="0" smtClean="0">
                <a:solidFill>
                  <a:srgbClr val="404040"/>
                </a:solidFill>
              </a:rPr>
              <a:t>   </a:t>
            </a:r>
            <a:r>
              <a:rPr lang="de-DE" altLang="de-DE" sz="2000" dirty="0" err="1" smtClean="0">
                <a:solidFill>
                  <a:srgbClr val="404040"/>
                </a:solidFill>
              </a:rPr>
              <a:t>Hlavné</a:t>
            </a:r>
            <a:r>
              <a:rPr lang="de-DE" altLang="de-DE" sz="2000" dirty="0" smtClean="0">
                <a:solidFill>
                  <a:srgbClr val="404040"/>
                </a:solidFill>
              </a:rPr>
              <a:t> </a:t>
            </a:r>
            <a:r>
              <a:rPr lang="de-DE" altLang="de-DE" sz="2000" dirty="0" err="1" smtClean="0">
                <a:solidFill>
                  <a:srgbClr val="404040"/>
                </a:solidFill>
              </a:rPr>
              <a:t>možnosti</a:t>
            </a:r>
            <a:r>
              <a:rPr lang="de-DE" altLang="de-DE" sz="2000" dirty="0" smtClean="0">
                <a:solidFill>
                  <a:srgbClr val="404040"/>
                </a:solidFill>
              </a:rPr>
              <a:t> </a:t>
            </a:r>
            <a:r>
              <a:rPr lang="de-DE" altLang="de-DE" sz="2000" dirty="0" err="1" smtClean="0">
                <a:solidFill>
                  <a:srgbClr val="404040"/>
                </a:solidFill>
              </a:rPr>
              <a:t>financovania</a:t>
            </a:r>
            <a:r>
              <a:rPr lang="de-DE" altLang="de-DE" sz="2000" dirty="0" smtClean="0">
                <a:solidFill>
                  <a:srgbClr val="404040"/>
                </a:solidFill>
              </a:rPr>
              <a:t> v </a:t>
            </a:r>
            <a:r>
              <a:rPr lang="de-DE" altLang="de-DE" sz="2000" dirty="0" err="1" smtClean="0">
                <a:solidFill>
                  <a:srgbClr val="404040"/>
                </a:solidFill>
              </a:rPr>
              <a:t>rámci</a:t>
            </a:r>
            <a:r>
              <a:rPr lang="de-DE" altLang="de-DE" sz="2000" dirty="0" smtClean="0">
                <a:solidFill>
                  <a:srgbClr val="404040"/>
                </a:solidFill>
              </a:rPr>
              <a:t> </a:t>
            </a:r>
            <a:r>
              <a:rPr lang="de-DE" altLang="de-DE" sz="2000" dirty="0" err="1" smtClean="0">
                <a:solidFill>
                  <a:srgbClr val="404040"/>
                </a:solidFill>
              </a:rPr>
              <a:t>všetkých</a:t>
            </a:r>
            <a:r>
              <a:rPr lang="de-DE" altLang="de-DE" sz="2000" dirty="0" smtClean="0">
                <a:solidFill>
                  <a:srgbClr val="404040"/>
                </a:solidFill>
              </a:rPr>
              <a:t> </a:t>
            </a:r>
            <a:r>
              <a:rPr lang="de-DE" altLang="de-DE" sz="2000" dirty="0" err="1" smtClean="0">
                <a:solidFill>
                  <a:srgbClr val="404040"/>
                </a:solidFill>
              </a:rPr>
              <a:t>operačných</a:t>
            </a:r>
            <a:r>
              <a:rPr lang="de-DE" altLang="de-DE" sz="2000" dirty="0" smtClean="0">
                <a:solidFill>
                  <a:srgbClr val="404040"/>
                </a:solidFill>
              </a:rPr>
              <a:t> </a:t>
            </a:r>
            <a:r>
              <a:rPr lang="sk-SK" altLang="de-DE" sz="2000" dirty="0" smtClean="0">
                <a:solidFill>
                  <a:srgbClr val="404040"/>
                </a:solidFill>
              </a:rPr>
              <a:t> </a:t>
            </a:r>
          </a:p>
          <a:p>
            <a:pPr eaLnBrk="1" hangingPunct="1"/>
            <a:r>
              <a:rPr lang="sk-SK" altLang="de-DE" sz="2000" dirty="0" smtClean="0">
                <a:solidFill>
                  <a:srgbClr val="404040"/>
                </a:solidFill>
              </a:rPr>
              <a:t>    </a:t>
            </a:r>
            <a:r>
              <a:rPr lang="de-DE" altLang="de-DE" sz="2000" dirty="0" err="1" smtClean="0">
                <a:solidFill>
                  <a:srgbClr val="404040"/>
                </a:solidFill>
              </a:rPr>
              <a:t>programov</a:t>
            </a:r>
            <a:r>
              <a:rPr lang="de-DE" altLang="de-DE" sz="2000" dirty="0" smtClean="0">
                <a:solidFill>
                  <a:srgbClr val="404040"/>
                </a:solidFill>
              </a:rPr>
              <a:t>.</a:t>
            </a:r>
          </a:p>
          <a:p>
            <a:pPr eaLnBrk="1" hangingPunct="1"/>
            <a:r>
              <a:rPr lang="de-DE" altLang="de-DE" sz="2000" dirty="0" smtClean="0">
                <a:solidFill>
                  <a:srgbClr val="404040"/>
                </a:solidFill>
              </a:rPr>
              <a:t>- </a:t>
            </a:r>
            <a:r>
              <a:rPr lang="sk-SK" altLang="de-DE" sz="2000" dirty="0" smtClean="0">
                <a:solidFill>
                  <a:srgbClr val="404040"/>
                </a:solidFill>
              </a:rPr>
              <a:t>  </a:t>
            </a:r>
            <a:r>
              <a:rPr lang="de-DE" altLang="de-DE" sz="2000" dirty="0" err="1" smtClean="0">
                <a:solidFill>
                  <a:srgbClr val="404040"/>
                </a:solidFill>
              </a:rPr>
              <a:t>Financovanie</a:t>
            </a:r>
            <a:r>
              <a:rPr lang="de-DE" altLang="de-DE" sz="2000" dirty="0" smtClean="0">
                <a:solidFill>
                  <a:srgbClr val="404040"/>
                </a:solidFill>
              </a:rPr>
              <a:t> </a:t>
            </a:r>
            <a:r>
              <a:rPr lang="de-DE" altLang="de-DE" sz="2000" dirty="0" err="1" smtClean="0">
                <a:solidFill>
                  <a:srgbClr val="404040"/>
                </a:solidFill>
              </a:rPr>
              <a:t>medzery</a:t>
            </a:r>
            <a:r>
              <a:rPr lang="de-DE" altLang="de-DE" sz="2000" dirty="0" smtClean="0">
                <a:solidFill>
                  <a:srgbClr val="404040"/>
                </a:solidFill>
              </a:rPr>
              <a:t>.</a:t>
            </a:r>
          </a:p>
          <a:p>
            <a:pPr eaLnBrk="1" hangingPunct="1"/>
            <a:r>
              <a:rPr lang="de-DE" altLang="de-DE" sz="2000" dirty="0" smtClean="0">
                <a:solidFill>
                  <a:srgbClr val="404040"/>
                </a:solidFill>
              </a:rPr>
              <a:t>- </a:t>
            </a:r>
            <a:r>
              <a:rPr lang="sk-SK" altLang="de-DE" sz="2000" dirty="0" smtClean="0">
                <a:solidFill>
                  <a:srgbClr val="404040"/>
                </a:solidFill>
              </a:rPr>
              <a:t>  </a:t>
            </a:r>
            <a:r>
              <a:rPr lang="de-DE" altLang="de-DE" sz="2000" dirty="0" err="1" smtClean="0">
                <a:solidFill>
                  <a:srgbClr val="404040"/>
                </a:solidFill>
              </a:rPr>
              <a:t>Súčinnosť</a:t>
            </a:r>
            <a:r>
              <a:rPr lang="de-DE" altLang="de-DE" sz="2000" dirty="0" smtClean="0">
                <a:solidFill>
                  <a:srgbClr val="404040"/>
                </a:solidFill>
              </a:rPr>
              <a:t> a </a:t>
            </a:r>
            <a:r>
              <a:rPr lang="de-DE" altLang="de-DE" sz="2000" dirty="0" err="1" smtClean="0">
                <a:solidFill>
                  <a:srgbClr val="404040"/>
                </a:solidFill>
              </a:rPr>
              <a:t>súlad</a:t>
            </a:r>
            <a:r>
              <a:rPr lang="de-DE" altLang="de-DE" sz="2000" dirty="0" smtClean="0">
                <a:solidFill>
                  <a:srgbClr val="404040"/>
                </a:solidFill>
              </a:rPr>
              <a:t> </a:t>
            </a:r>
            <a:r>
              <a:rPr lang="de-DE" altLang="de-DE" sz="2000" dirty="0" err="1" smtClean="0">
                <a:solidFill>
                  <a:srgbClr val="404040"/>
                </a:solidFill>
              </a:rPr>
              <a:t>medzi</a:t>
            </a:r>
            <a:r>
              <a:rPr lang="de-DE" altLang="de-DE" sz="2000" dirty="0" smtClean="0">
                <a:solidFill>
                  <a:srgbClr val="404040"/>
                </a:solidFill>
              </a:rPr>
              <a:t> </a:t>
            </a:r>
            <a:r>
              <a:rPr lang="de-DE" altLang="de-DE" sz="2000" dirty="0" err="1" smtClean="0">
                <a:solidFill>
                  <a:srgbClr val="404040"/>
                </a:solidFill>
              </a:rPr>
              <a:t>jednotlivými</a:t>
            </a:r>
            <a:r>
              <a:rPr lang="de-DE" altLang="de-DE" sz="2000" dirty="0" smtClean="0">
                <a:solidFill>
                  <a:srgbClr val="404040"/>
                </a:solidFill>
              </a:rPr>
              <a:t> </a:t>
            </a:r>
            <a:r>
              <a:rPr lang="de-DE" altLang="de-DE" sz="2000" dirty="0" err="1" smtClean="0">
                <a:solidFill>
                  <a:srgbClr val="404040"/>
                </a:solidFill>
              </a:rPr>
              <a:t>fond</a:t>
            </a:r>
            <a:r>
              <a:rPr lang="sk-SK" altLang="de-DE" sz="2000" dirty="0" smtClean="0">
                <a:solidFill>
                  <a:srgbClr val="404040"/>
                </a:solidFill>
              </a:rPr>
              <a:t>a</a:t>
            </a:r>
            <a:r>
              <a:rPr lang="de-DE" altLang="de-DE" sz="2000" dirty="0" smtClean="0">
                <a:solidFill>
                  <a:srgbClr val="404040"/>
                </a:solidFill>
              </a:rPr>
              <a:t>mi.</a:t>
            </a:r>
            <a:endParaRPr lang="de-DE" altLang="de-DE" sz="2000" dirty="0">
              <a:solidFill>
                <a:srgbClr val="404040"/>
              </a:solidFill>
            </a:endParaRPr>
          </a:p>
        </p:txBody>
      </p:sp>
      <p:cxnSp>
        <p:nvCxnSpPr>
          <p:cNvPr id="12" name="Straight Connector 11"/>
          <p:cNvCxnSpPr/>
          <p:nvPr/>
        </p:nvCxnSpPr>
        <p:spPr>
          <a:xfrm>
            <a:off x="441325" y="6451600"/>
            <a:ext cx="83851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74757" name="Title 1"/>
          <p:cNvSpPr txBox="1">
            <a:spLocks/>
          </p:cNvSpPr>
          <p:nvPr/>
        </p:nvSpPr>
        <p:spPr bwMode="auto">
          <a:xfrm>
            <a:off x="4916488" y="257175"/>
            <a:ext cx="3986212" cy="69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r" eaLnBrk="1" hangingPunct="1"/>
            <a:r>
              <a:rPr lang="en-GB" altLang="de-DE" sz="2400" b="1">
                <a:solidFill>
                  <a:srgbClr val="404040"/>
                </a:solidFill>
              </a:rPr>
              <a:t>The Toolkit</a:t>
            </a:r>
            <a:endParaRPr lang="en-IE" altLang="de-DE" sz="2400">
              <a:solidFill>
                <a:srgbClr val="404040"/>
              </a:solidFill>
            </a:endParaRPr>
          </a:p>
        </p:txBody>
      </p:sp>
      <p:pic>
        <p:nvPicPr>
          <p:cNvPr id="74758" name="Picture 11" descr="C:\Users\Янка Казакова.LH-3D0CJO2TSPBL\Desktop\g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133350" cy="687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4759" name="Title 1"/>
          <p:cNvSpPr txBox="1">
            <a:spLocks/>
          </p:cNvSpPr>
          <p:nvPr/>
        </p:nvSpPr>
        <p:spPr bwMode="auto">
          <a:xfrm>
            <a:off x="327025" y="6548438"/>
            <a:ext cx="3268663"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000">
                <a:solidFill>
                  <a:srgbClr val="404040"/>
                </a:solidFill>
              </a:rPr>
              <a:t>National Workshop on Financing Natura 2000</a:t>
            </a:r>
            <a:endParaRPr lang="en-IE" altLang="de-DE" sz="1000">
              <a:solidFill>
                <a:srgbClr val="404040"/>
              </a:solidFill>
            </a:endParaRPr>
          </a:p>
        </p:txBody>
      </p:sp>
      <p:sp>
        <p:nvSpPr>
          <p:cNvPr id="74760" name="Rectangle 13"/>
          <p:cNvSpPr>
            <a:spLocks noChangeArrowheads="1"/>
          </p:cNvSpPr>
          <p:nvPr/>
        </p:nvSpPr>
        <p:spPr bwMode="auto">
          <a:xfrm>
            <a:off x="7524750" y="6548438"/>
            <a:ext cx="1439863"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1000">
                <a:solidFill>
                  <a:srgbClr val="404040"/>
                </a:solidFill>
              </a:rPr>
              <a:t>10. September 2013</a:t>
            </a:r>
            <a:endParaRPr lang="en-IE" altLang="de-DE" sz="1000">
              <a:solidFill>
                <a:srgbClr val="404040"/>
              </a:solidFill>
            </a:endParaRPr>
          </a:p>
        </p:txBody>
      </p:sp>
      <p:grpSp>
        <p:nvGrpSpPr>
          <p:cNvPr id="74761" name="Gruppieren 10"/>
          <p:cNvGrpSpPr>
            <a:grpSpLocks noChangeAspect="1"/>
          </p:cNvGrpSpPr>
          <p:nvPr/>
        </p:nvGrpSpPr>
        <p:grpSpPr bwMode="auto">
          <a:xfrm>
            <a:off x="298450" y="260350"/>
            <a:ext cx="2976563" cy="393700"/>
            <a:chOff x="1709737" y="3049587"/>
            <a:chExt cx="5724525" cy="758825"/>
          </a:xfrm>
        </p:grpSpPr>
        <p:pic>
          <p:nvPicPr>
            <p:cNvPr id="74762" name="Picture 2" descr="http://morna.uk.com/wp-content/uploads/2010/06/wwf-logo-_-slogan-high-res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4763" name="Picture 1" descr="12cm ieep"/>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4764" name="Picture 7" descr="C:\Users\M Kettunen\Documents\IEEP\PROJECTS\350_N2k financing III\ICF GHK logo blueblock JPG file.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16541144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txBox="1">
            <a:spLocks/>
          </p:cNvSpPr>
          <p:nvPr/>
        </p:nvSpPr>
        <p:spPr bwMode="auto">
          <a:xfrm>
            <a:off x="606425" y="1519238"/>
            <a:ext cx="4892675" cy="51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2500" b="1">
                <a:solidFill>
                  <a:srgbClr val="404040"/>
                </a:solidFill>
              </a:rPr>
              <a:t>PAF-OP consistency checklist </a:t>
            </a:r>
            <a:endParaRPr lang="en-IE" altLang="de-DE" sz="2500" b="1">
              <a:solidFill>
                <a:srgbClr val="404040"/>
              </a:solidFill>
            </a:endParaRPr>
          </a:p>
        </p:txBody>
      </p:sp>
      <p:cxnSp>
        <p:nvCxnSpPr>
          <p:cNvPr id="13" name="Straight Connector 12"/>
          <p:cNvCxnSpPr/>
          <p:nvPr/>
        </p:nvCxnSpPr>
        <p:spPr>
          <a:xfrm>
            <a:off x="606425" y="2474913"/>
            <a:ext cx="8220075" cy="1587"/>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76803" name="Title 1"/>
          <p:cNvSpPr txBox="1">
            <a:spLocks/>
          </p:cNvSpPr>
          <p:nvPr/>
        </p:nvSpPr>
        <p:spPr bwMode="auto">
          <a:xfrm>
            <a:off x="606425" y="2476500"/>
            <a:ext cx="7267575"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buFont typeface="Wingdings" pitchFamily="2" charset="2"/>
              <a:buChar char="§"/>
            </a:pPr>
            <a:endParaRPr lang="en-GB" altLang="de-DE" sz="2000">
              <a:solidFill>
                <a:srgbClr val="404040"/>
              </a:solidFill>
            </a:endParaRPr>
          </a:p>
        </p:txBody>
      </p:sp>
      <p:cxnSp>
        <p:nvCxnSpPr>
          <p:cNvPr id="12" name="Straight Connector 11"/>
          <p:cNvCxnSpPr/>
          <p:nvPr/>
        </p:nvCxnSpPr>
        <p:spPr>
          <a:xfrm>
            <a:off x="441325" y="6451600"/>
            <a:ext cx="8385175" cy="1588"/>
          </a:xfrm>
          <a:prstGeom prst="line">
            <a:avLst/>
          </a:prstGeom>
          <a:ln w="635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76805" name="Title 1"/>
          <p:cNvSpPr txBox="1">
            <a:spLocks/>
          </p:cNvSpPr>
          <p:nvPr/>
        </p:nvSpPr>
        <p:spPr bwMode="auto">
          <a:xfrm>
            <a:off x="4916488" y="257175"/>
            <a:ext cx="3986212" cy="693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algn="r" eaLnBrk="1" hangingPunct="1"/>
            <a:r>
              <a:rPr lang="en-GB" altLang="de-DE" sz="2400" b="1">
                <a:solidFill>
                  <a:srgbClr val="404040"/>
                </a:solidFill>
              </a:rPr>
              <a:t>The Toolkit</a:t>
            </a:r>
            <a:endParaRPr lang="en-IE" altLang="de-DE" sz="2400">
              <a:solidFill>
                <a:srgbClr val="404040"/>
              </a:solidFill>
            </a:endParaRPr>
          </a:p>
        </p:txBody>
      </p:sp>
      <p:pic>
        <p:nvPicPr>
          <p:cNvPr id="76806" name="Picture 11" descr="C:\Users\Янка Казакова.LH-3D0CJO2TSPBL\Desktop\g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133350" cy="687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6807"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41325" y="862013"/>
            <a:ext cx="6545263" cy="56864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6808" name="Title 1"/>
          <p:cNvSpPr txBox="1">
            <a:spLocks/>
          </p:cNvSpPr>
          <p:nvPr/>
        </p:nvSpPr>
        <p:spPr bwMode="auto">
          <a:xfrm>
            <a:off x="327025" y="6548438"/>
            <a:ext cx="3268663" cy="32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US" altLang="de-DE" sz="1000">
                <a:solidFill>
                  <a:srgbClr val="404040"/>
                </a:solidFill>
              </a:rPr>
              <a:t>National Workshop on Financing Natura 2000</a:t>
            </a:r>
            <a:endParaRPr lang="en-IE" altLang="de-DE" sz="1000">
              <a:solidFill>
                <a:srgbClr val="404040"/>
              </a:solidFill>
            </a:endParaRPr>
          </a:p>
        </p:txBody>
      </p:sp>
      <p:sp>
        <p:nvSpPr>
          <p:cNvPr id="76809" name="Rectangle 13"/>
          <p:cNvSpPr>
            <a:spLocks noChangeArrowheads="1"/>
          </p:cNvSpPr>
          <p:nvPr/>
        </p:nvSpPr>
        <p:spPr bwMode="auto">
          <a:xfrm>
            <a:off x="7524750" y="6548438"/>
            <a:ext cx="1439863"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itchFamily="34" charset="0"/>
                <a:ea typeface="MS PGothic" pitchFamily="34" charset="-128"/>
              </a:defRPr>
            </a:lvl1pPr>
            <a:lvl2pPr marL="742950" indent="-285750" eaLnBrk="0" hangingPunct="0">
              <a:defRPr sz="3200">
                <a:solidFill>
                  <a:schemeClr val="tx1"/>
                </a:solidFill>
                <a:latin typeface="Arial" pitchFamily="34" charset="0"/>
                <a:ea typeface="MS PGothic" pitchFamily="34" charset="-128"/>
              </a:defRPr>
            </a:lvl2pPr>
            <a:lvl3pPr marL="1143000" indent="-228600" eaLnBrk="0" hangingPunct="0">
              <a:defRPr sz="3200">
                <a:solidFill>
                  <a:schemeClr val="tx1"/>
                </a:solidFill>
                <a:latin typeface="Arial" pitchFamily="34" charset="0"/>
                <a:ea typeface="MS PGothic" pitchFamily="34" charset="-128"/>
              </a:defRPr>
            </a:lvl3pPr>
            <a:lvl4pPr marL="1600200" indent="-228600" eaLnBrk="0" hangingPunct="0">
              <a:defRPr sz="3200">
                <a:solidFill>
                  <a:schemeClr val="tx1"/>
                </a:solidFill>
                <a:latin typeface="Arial" pitchFamily="34" charset="0"/>
                <a:ea typeface="MS PGothic" pitchFamily="34" charset="-128"/>
              </a:defRPr>
            </a:lvl4pPr>
            <a:lvl5pPr marL="2057400" indent="-228600" eaLnBrk="0" hangingPunct="0">
              <a:defRPr sz="3200">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sz="3200">
                <a:solidFill>
                  <a:schemeClr val="tx1"/>
                </a:solidFill>
                <a:latin typeface="Arial" pitchFamily="34" charset="0"/>
                <a:ea typeface="MS PGothic" pitchFamily="34" charset="-128"/>
              </a:defRPr>
            </a:lvl9pPr>
          </a:lstStyle>
          <a:p>
            <a:pPr eaLnBrk="1" hangingPunct="1"/>
            <a:r>
              <a:rPr lang="en-GB" altLang="de-DE" sz="1000">
                <a:solidFill>
                  <a:srgbClr val="404040"/>
                </a:solidFill>
              </a:rPr>
              <a:t>10. September 2013</a:t>
            </a:r>
            <a:endParaRPr lang="en-IE" altLang="de-DE" sz="1000">
              <a:solidFill>
                <a:srgbClr val="404040"/>
              </a:solidFill>
            </a:endParaRPr>
          </a:p>
        </p:txBody>
      </p:sp>
      <p:grpSp>
        <p:nvGrpSpPr>
          <p:cNvPr id="76810" name="Gruppieren 10"/>
          <p:cNvGrpSpPr>
            <a:grpSpLocks noChangeAspect="1"/>
          </p:cNvGrpSpPr>
          <p:nvPr/>
        </p:nvGrpSpPr>
        <p:grpSpPr bwMode="auto">
          <a:xfrm>
            <a:off x="298450" y="260350"/>
            <a:ext cx="2976563" cy="393700"/>
            <a:chOff x="1709737" y="3049587"/>
            <a:chExt cx="5724525" cy="758825"/>
          </a:xfrm>
        </p:grpSpPr>
        <p:pic>
          <p:nvPicPr>
            <p:cNvPr id="76811" name="Picture 2" descr="http://morna.uk.com/wp-content/uploads/2010/06/wwf-logo-_-slogan-high-res3.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689667" y="3049587"/>
              <a:ext cx="184404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6812" name="Picture 1" descr="12cm ieep"/>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709737" y="3085147"/>
              <a:ext cx="1637030" cy="723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6813" name="Picture 7" descr="C:\Users\M Kettunen\Documents\IEEP\PROJECTS\350_N2k financing III\ICF GHK logo blueblock JPG file.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740717" y="3095307"/>
              <a:ext cx="1693545" cy="617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20795244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Picture 11" descr="C:\Users\Янка Казакова.LH-3D0CJO2TSPBL\Desktop\gree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133350" cy="687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nvGraphicFramePr>
        <p:xfrm>
          <a:off x="428596" y="0"/>
          <a:ext cx="8501122" cy="6758063"/>
        </p:xfrm>
        <a:graphic>
          <a:graphicData uri="http://schemas.openxmlformats.org/drawingml/2006/table">
            <a:tbl>
              <a:tblPr/>
              <a:tblGrid>
                <a:gridCol w="687563"/>
                <a:gridCol w="1098520"/>
                <a:gridCol w="1098520"/>
                <a:gridCol w="308218"/>
                <a:gridCol w="1454156"/>
                <a:gridCol w="758690"/>
                <a:gridCol w="616436"/>
                <a:gridCol w="655950"/>
                <a:gridCol w="640145"/>
                <a:gridCol w="1182924"/>
              </a:tblGrid>
              <a:tr h="377958">
                <a:tc gridSpan="3">
                  <a:txBody>
                    <a:bodyPr/>
                    <a:lstStyle/>
                    <a:p>
                      <a:pPr algn="l" fontAlgn="b"/>
                      <a:r>
                        <a:rPr lang="en-US" sz="1200" b="1" i="0" u="none" strike="noStrike" dirty="0" err="1">
                          <a:solidFill>
                            <a:srgbClr val="000000"/>
                          </a:solidFill>
                          <a:effectLst/>
                          <a:latin typeface="Arial"/>
                        </a:rPr>
                        <a:t>Natura</a:t>
                      </a:r>
                      <a:r>
                        <a:rPr lang="en-US" sz="1200" b="1" i="0" u="none" strike="noStrike" dirty="0">
                          <a:solidFill>
                            <a:srgbClr val="000000"/>
                          </a:solidFill>
                          <a:effectLst/>
                          <a:latin typeface="Arial"/>
                        </a:rPr>
                        <a:t> 2000 </a:t>
                      </a:r>
                      <a:r>
                        <a:rPr lang="sk-SK" sz="1200" b="1" i="0" u="none" strike="noStrike" dirty="0" smtClean="0">
                          <a:solidFill>
                            <a:srgbClr val="000000"/>
                          </a:solidFill>
                          <a:effectLst/>
                          <a:latin typeface="Arial"/>
                        </a:rPr>
                        <a:t>opatrenia</a:t>
                      </a:r>
                      <a:endParaRPr lang="en-US" sz="1200" b="1" i="0" u="none" strike="noStrike" dirty="0">
                        <a:solidFill>
                          <a:srgbClr val="000000"/>
                        </a:solidFill>
                        <a:effectLst/>
                        <a:latin typeface="Arial"/>
                      </a:endParaRPr>
                    </a:p>
                  </a:txBody>
                  <a:tcPr marL="8564" marR="8564" marT="8647"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solidFill>
                            <a:srgbClr val="000000"/>
                          </a:solidFill>
                          <a:effectLst/>
                          <a:latin typeface="Arial"/>
                        </a:rPr>
                        <a:t> </a:t>
                      </a:r>
                    </a:p>
                  </a:txBody>
                  <a:tcPr marL="8564" marR="8564" marT="8647"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Arial"/>
                        </a:rPr>
                        <a:t> </a:t>
                      </a:r>
                    </a:p>
                  </a:txBody>
                  <a:tcPr marL="8564" marR="8564" marT="8647"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Arial"/>
                        </a:rPr>
                        <a:t> </a:t>
                      </a:r>
                    </a:p>
                  </a:txBody>
                  <a:tcPr marL="8564" marR="8564" marT="8647"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fontAlgn="b"/>
                      <a:r>
                        <a:rPr lang="sk-SK" sz="1200" b="1" i="0" u="none" strike="noStrike" dirty="0" smtClean="0">
                          <a:solidFill>
                            <a:srgbClr val="000000"/>
                          </a:solidFill>
                          <a:effectLst/>
                          <a:latin typeface="Arial"/>
                        </a:rPr>
                        <a:t>Možnosti</a:t>
                      </a:r>
                      <a:r>
                        <a:rPr lang="sk-SK" sz="1200" b="1" i="0" u="none" strike="noStrike" baseline="0" dirty="0" smtClean="0">
                          <a:solidFill>
                            <a:srgbClr val="000000"/>
                          </a:solidFill>
                          <a:effectLst/>
                          <a:latin typeface="Arial"/>
                        </a:rPr>
                        <a:t> financovania</a:t>
                      </a:r>
                      <a:r>
                        <a:rPr lang="en-US" sz="1200" b="1" i="0" u="none" strike="noStrike" dirty="0" smtClean="0">
                          <a:solidFill>
                            <a:srgbClr val="000000"/>
                          </a:solidFill>
                          <a:effectLst/>
                          <a:latin typeface="Arial"/>
                        </a:rPr>
                        <a:t> </a:t>
                      </a:r>
                      <a:r>
                        <a:rPr lang="sk-SK" sz="1200" b="1" i="0" u="none" strike="noStrike" dirty="0" smtClean="0">
                          <a:solidFill>
                            <a:srgbClr val="000000"/>
                          </a:solidFill>
                          <a:effectLst/>
                          <a:latin typeface="Arial"/>
                        </a:rPr>
                        <a:t>v</a:t>
                      </a:r>
                      <a:r>
                        <a:rPr lang="sk-SK" sz="1200" b="1" i="0" u="none" strike="noStrike" baseline="0" dirty="0" smtClean="0">
                          <a:solidFill>
                            <a:srgbClr val="000000"/>
                          </a:solidFill>
                          <a:effectLst/>
                          <a:latin typeface="Arial"/>
                        </a:rPr>
                        <a:t> operačných programoch</a:t>
                      </a:r>
                      <a:endParaRPr lang="en-US" sz="1200" b="1" i="0" u="none" strike="noStrike" dirty="0">
                        <a:solidFill>
                          <a:srgbClr val="000000"/>
                        </a:solidFill>
                        <a:effectLst/>
                        <a:latin typeface="Arial"/>
                      </a:endParaRP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sk-SK" sz="1200" b="1" i="0" u="none" strike="noStrike" dirty="0" smtClean="0">
                          <a:solidFill>
                            <a:srgbClr val="000000"/>
                          </a:solidFill>
                          <a:effectLst/>
                          <a:latin typeface="Arial"/>
                        </a:rPr>
                        <a:t>Poznámky</a:t>
                      </a:r>
                      <a:endParaRPr lang="en-US" sz="1200" b="1" i="0" u="none" strike="noStrike" dirty="0">
                        <a:solidFill>
                          <a:srgbClr val="000000"/>
                        </a:solidFill>
                        <a:effectLst/>
                        <a:latin typeface="Arial"/>
                      </a:endParaRP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5204">
                <a:tc>
                  <a:txBody>
                    <a:bodyPr/>
                    <a:lstStyle/>
                    <a:p>
                      <a:pPr algn="l" fontAlgn="ctr"/>
                      <a:r>
                        <a:rPr lang="sk-SK" sz="1200" b="1" i="0" u="none" strike="noStrike" dirty="0" smtClean="0">
                          <a:solidFill>
                            <a:srgbClr val="000000"/>
                          </a:solidFill>
                          <a:effectLst/>
                          <a:latin typeface="Calibri"/>
                        </a:rPr>
                        <a:t>Kategórie</a:t>
                      </a:r>
                      <a:endParaRPr lang="en-US" sz="1200" b="1"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sk-SK" sz="1200" b="1" i="0" u="none" strike="noStrike" dirty="0" smtClean="0">
                          <a:solidFill>
                            <a:srgbClr val="000000"/>
                          </a:solidFill>
                          <a:effectLst/>
                          <a:latin typeface="Calibri"/>
                        </a:rPr>
                        <a:t>Druhy</a:t>
                      </a:r>
                      <a:r>
                        <a:rPr lang="sk-SK" sz="1200" b="1" i="0" u="none" strike="noStrike" baseline="0" dirty="0" smtClean="0">
                          <a:solidFill>
                            <a:srgbClr val="000000"/>
                          </a:solidFill>
                          <a:effectLst/>
                          <a:latin typeface="Calibri"/>
                        </a:rPr>
                        <a:t> činností</a:t>
                      </a:r>
                      <a:endParaRPr lang="en-US" sz="1200" b="1"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sk-SK" sz="1200" b="1" i="0" u="none" strike="noStrike" dirty="0" smtClean="0">
                          <a:solidFill>
                            <a:srgbClr val="000000"/>
                          </a:solidFill>
                          <a:effectLst/>
                          <a:latin typeface="Calibri"/>
                        </a:rPr>
                        <a:t>Podrobnejší</a:t>
                      </a:r>
                      <a:r>
                        <a:rPr lang="sk-SK" sz="1200" b="1" i="0" u="none" strike="noStrike" baseline="0" dirty="0" smtClean="0">
                          <a:solidFill>
                            <a:srgbClr val="000000"/>
                          </a:solidFill>
                          <a:effectLst/>
                          <a:latin typeface="Calibri"/>
                        </a:rPr>
                        <a:t> opis</a:t>
                      </a:r>
                      <a:r>
                        <a:rPr lang="en-US" sz="1200" b="1" i="0" u="none" strike="noStrike" dirty="0" smtClean="0">
                          <a:solidFill>
                            <a:srgbClr val="000000"/>
                          </a:solidFill>
                          <a:effectLst/>
                          <a:latin typeface="Calibri"/>
                        </a:rPr>
                        <a:t> </a:t>
                      </a:r>
                      <a:endParaRPr lang="en-US" sz="1200" b="1"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k-SK" sz="1200" b="1" i="0" u="none" strike="noStrike" dirty="0" smtClean="0">
                          <a:solidFill>
                            <a:srgbClr val="000000"/>
                          </a:solidFill>
                          <a:effectLst/>
                          <a:latin typeface="Calibri"/>
                        </a:rPr>
                        <a:t>č</a:t>
                      </a:r>
                      <a:r>
                        <a:rPr lang="en-US" sz="1200" b="1" i="0" u="none" strike="noStrike" dirty="0" smtClean="0">
                          <a:solidFill>
                            <a:srgbClr val="000000"/>
                          </a:solidFill>
                          <a:effectLst/>
                          <a:latin typeface="Calibri"/>
                        </a:rPr>
                        <a:t>.</a:t>
                      </a:r>
                      <a:endParaRPr lang="en-US" sz="1200" b="1"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1" i="0" u="none" strike="noStrike" dirty="0">
                          <a:solidFill>
                            <a:srgbClr val="000000"/>
                          </a:solidFill>
                          <a:effectLst/>
                          <a:latin typeface="Arial"/>
                        </a:rPr>
                        <a:t>PAF </a:t>
                      </a:r>
                      <a:r>
                        <a:rPr lang="sk-SK" sz="1200" b="1" i="0" u="none" strike="noStrike" dirty="0" smtClean="0">
                          <a:solidFill>
                            <a:srgbClr val="000000"/>
                          </a:solidFill>
                          <a:effectLst/>
                          <a:latin typeface="Arial"/>
                        </a:rPr>
                        <a:t>prioritné</a:t>
                      </a:r>
                      <a:r>
                        <a:rPr lang="sk-SK" sz="1200" b="1" i="0" u="none" strike="noStrike" baseline="0" dirty="0" smtClean="0">
                          <a:solidFill>
                            <a:srgbClr val="000000"/>
                          </a:solidFill>
                          <a:effectLst/>
                          <a:latin typeface="Arial"/>
                        </a:rPr>
                        <a:t> opatrenia</a:t>
                      </a:r>
                      <a:r>
                        <a:rPr lang="en-US" sz="1200" b="1" i="0" u="none" strike="noStrike" dirty="0" smtClean="0">
                          <a:solidFill>
                            <a:srgbClr val="000000"/>
                          </a:solidFill>
                          <a:effectLst/>
                          <a:latin typeface="Arial"/>
                        </a:rPr>
                        <a:t>:</a:t>
                      </a:r>
                      <a:r>
                        <a:rPr lang="en-US" sz="1200" b="1" i="0" u="none" strike="noStrike" dirty="0">
                          <a:solidFill>
                            <a:srgbClr val="000000"/>
                          </a:solidFill>
                          <a:effectLst/>
                          <a:latin typeface="Arial"/>
                        </a:rPr>
                        <a:t/>
                      </a:r>
                      <a:br>
                        <a:rPr lang="en-US" sz="1200" b="1" i="0" u="none" strike="noStrike" dirty="0">
                          <a:solidFill>
                            <a:srgbClr val="000000"/>
                          </a:solidFill>
                          <a:effectLst/>
                          <a:latin typeface="Arial"/>
                        </a:rPr>
                      </a:br>
                      <a:r>
                        <a:rPr lang="en-US" sz="1200" b="1" i="0" u="none" strike="noStrike" dirty="0" smtClean="0">
                          <a:solidFill>
                            <a:srgbClr val="000000"/>
                          </a:solidFill>
                          <a:effectLst/>
                          <a:latin typeface="Arial"/>
                        </a:rPr>
                        <a:t>G-</a:t>
                      </a:r>
                      <a:r>
                        <a:rPr lang="sk-SK" sz="1200" b="1" i="0" u="none" strike="noStrike" dirty="0" smtClean="0">
                          <a:solidFill>
                            <a:srgbClr val="000000"/>
                          </a:solidFill>
                          <a:effectLst/>
                          <a:latin typeface="Arial"/>
                        </a:rPr>
                        <a:t>všeobecné</a:t>
                      </a:r>
                      <a:r>
                        <a:rPr lang="en-US" sz="1200" b="1" i="0" u="none" strike="noStrike" dirty="0">
                          <a:solidFill>
                            <a:srgbClr val="000000"/>
                          </a:solidFill>
                          <a:effectLst/>
                          <a:latin typeface="Arial"/>
                        </a:rPr>
                        <a:t/>
                      </a:r>
                      <a:br>
                        <a:rPr lang="en-US" sz="1200" b="1" i="0" u="none" strike="noStrike" dirty="0">
                          <a:solidFill>
                            <a:srgbClr val="000000"/>
                          </a:solidFill>
                          <a:effectLst/>
                          <a:latin typeface="Arial"/>
                        </a:rPr>
                      </a:br>
                      <a:r>
                        <a:rPr lang="en-US" sz="1200" b="1" i="0" u="none" strike="noStrike" dirty="0" smtClean="0">
                          <a:solidFill>
                            <a:srgbClr val="000000"/>
                          </a:solidFill>
                          <a:effectLst/>
                          <a:latin typeface="Arial"/>
                        </a:rPr>
                        <a:t>AF-</a:t>
                      </a:r>
                      <a:r>
                        <a:rPr lang="sk-SK" sz="1200" b="1" i="0" u="none" strike="noStrike" dirty="0" smtClean="0">
                          <a:solidFill>
                            <a:srgbClr val="000000"/>
                          </a:solidFill>
                          <a:effectLst/>
                          <a:latin typeface="Arial"/>
                        </a:rPr>
                        <a:t>poľnohospodárstvo</a:t>
                      </a:r>
                      <a:r>
                        <a:rPr lang="sk-SK" sz="1200" b="1" i="0" u="none" strike="noStrike" baseline="0" dirty="0" smtClean="0">
                          <a:solidFill>
                            <a:srgbClr val="000000"/>
                          </a:solidFill>
                          <a:effectLst/>
                          <a:latin typeface="Arial"/>
                        </a:rPr>
                        <a:t> a lesníctvo</a:t>
                      </a:r>
                      <a:r>
                        <a:rPr lang="en-US" sz="1200" b="1" i="0" u="none" strike="noStrike" dirty="0">
                          <a:solidFill>
                            <a:srgbClr val="000000"/>
                          </a:solidFill>
                          <a:effectLst/>
                          <a:latin typeface="Arial"/>
                        </a:rPr>
                        <a:t/>
                      </a:r>
                      <a:br>
                        <a:rPr lang="en-US" sz="1200" b="1" i="0" u="none" strike="noStrike" dirty="0">
                          <a:solidFill>
                            <a:srgbClr val="000000"/>
                          </a:solidFill>
                          <a:effectLst/>
                          <a:latin typeface="Arial"/>
                        </a:rPr>
                      </a:br>
                      <a:r>
                        <a:rPr lang="en-US" sz="1200" b="1" i="0" u="none" strike="noStrike" dirty="0" smtClean="0">
                          <a:solidFill>
                            <a:srgbClr val="000000"/>
                          </a:solidFill>
                          <a:effectLst/>
                          <a:latin typeface="Arial"/>
                        </a:rPr>
                        <a:t>MC-M</a:t>
                      </a:r>
                      <a:r>
                        <a:rPr lang="sk-SK" sz="1200" b="1" i="0" u="none" strike="noStrike" dirty="0" err="1" smtClean="0">
                          <a:solidFill>
                            <a:srgbClr val="000000"/>
                          </a:solidFill>
                          <a:effectLst/>
                          <a:latin typeface="Arial"/>
                        </a:rPr>
                        <a:t>orské</a:t>
                      </a:r>
                      <a:r>
                        <a:rPr lang="sk-SK" sz="1200" b="1" i="0" u="none" strike="noStrike" baseline="0" dirty="0" smtClean="0">
                          <a:solidFill>
                            <a:srgbClr val="000000"/>
                          </a:solidFill>
                          <a:effectLst/>
                          <a:latin typeface="Arial"/>
                        </a:rPr>
                        <a:t> a pobrežné</a:t>
                      </a:r>
                      <a:r>
                        <a:rPr lang="en-US" sz="1200" b="1" i="0" u="none" strike="noStrike" dirty="0">
                          <a:solidFill>
                            <a:srgbClr val="000000"/>
                          </a:solidFill>
                          <a:effectLst/>
                          <a:latin typeface="Arial"/>
                        </a:rPr>
                        <a:t/>
                      </a:r>
                      <a:br>
                        <a:rPr lang="en-US" sz="1200" b="1" i="0" u="none" strike="noStrike" dirty="0">
                          <a:solidFill>
                            <a:srgbClr val="000000"/>
                          </a:solidFill>
                          <a:effectLst/>
                          <a:latin typeface="Arial"/>
                        </a:rPr>
                      </a:br>
                      <a:r>
                        <a:rPr lang="en-US" sz="1200" b="1" i="0" u="none" strike="noStrike" dirty="0" smtClean="0">
                          <a:solidFill>
                            <a:srgbClr val="000000"/>
                          </a:solidFill>
                          <a:effectLst/>
                          <a:latin typeface="Arial"/>
                        </a:rPr>
                        <a:t>WET-</a:t>
                      </a:r>
                      <a:r>
                        <a:rPr lang="sk-SK" sz="1200" b="1" i="0" u="none" strike="noStrike" dirty="0" smtClean="0">
                          <a:solidFill>
                            <a:srgbClr val="000000"/>
                          </a:solidFill>
                          <a:effectLst/>
                          <a:latin typeface="Arial"/>
                        </a:rPr>
                        <a:t>mokrade</a:t>
                      </a:r>
                      <a:r>
                        <a:rPr lang="en-US" sz="1200" b="1" i="0" u="none" strike="noStrike" dirty="0" smtClean="0">
                          <a:solidFill>
                            <a:srgbClr val="000000"/>
                          </a:solidFill>
                          <a:effectLst/>
                          <a:latin typeface="Arial"/>
                        </a:rPr>
                        <a:t>; </a:t>
                      </a:r>
                      <a:r>
                        <a:rPr lang="sk-SK" sz="1200" b="1" i="0" u="none" strike="noStrike" dirty="0" smtClean="0">
                          <a:solidFill>
                            <a:srgbClr val="000000"/>
                          </a:solidFill>
                          <a:effectLst/>
                          <a:latin typeface="Arial"/>
                        </a:rPr>
                        <a:t>ostatné</a:t>
                      </a:r>
                      <a:endParaRPr lang="en-US" sz="1200" b="1" i="0" u="none" strike="noStrike" dirty="0">
                        <a:solidFill>
                          <a:srgbClr val="000000"/>
                        </a:solidFill>
                        <a:effectLst/>
                        <a:latin typeface="Arial"/>
                      </a:endParaRP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sk-SK" sz="1200" b="1" i="0" u="none" strike="noStrike" dirty="0" smtClean="0">
                          <a:solidFill>
                            <a:srgbClr val="000000"/>
                          </a:solidFill>
                          <a:effectLst/>
                          <a:latin typeface="Arial"/>
                        </a:rPr>
                        <a:t>Zistený</a:t>
                      </a:r>
                      <a:r>
                        <a:rPr lang="sk-SK" sz="1200" b="1" i="0" u="none" strike="noStrike" baseline="0" dirty="0" smtClean="0">
                          <a:solidFill>
                            <a:srgbClr val="000000"/>
                          </a:solidFill>
                          <a:effectLst/>
                          <a:latin typeface="Arial"/>
                        </a:rPr>
                        <a:t> zdroj financovania v</a:t>
                      </a:r>
                      <a:r>
                        <a:rPr lang="en-US" sz="1200" b="1" i="0" u="none" strike="noStrike" dirty="0" smtClean="0">
                          <a:solidFill>
                            <a:srgbClr val="000000"/>
                          </a:solidFill>
                          <a:effectLst/>
                          <a:latin typeface="Arial"/>
                        </a:rPr>
                        <a:t> </a:t>
                      </a:r>
                      <a:r>
                        <a:rPr lang="en-US" sz="1200" b="1" i="0" u="none" strike="noStrike" dirty="0">
                          <a:solidFill>
                            <a:srgbClr val="000000"/>
                          </a:solidFill>
                          <a:effectLst/>
                          <a:latin typeface="Arial"/>
                        </a:rPr>
                        <a:t>PAF (EAFRD, ERDF, EMFF, LIFE, </a:t>
                      </a:r>
                      <a:r>
                        <a:rPr lang="en-US" sz="1200" b="1" i="0" u="none" strike="noStrike" dirty="0" smtClean="0">
                          <a:solidFill>
                            <a:srgbClr val="000000"/>
                          </a:solidFill>
                          <a:effectLst/>
                          <a:latin typeface="Arial"/>
                        </a:rPr>
                        <a:t>N</a:t>
                      </a:r>
                      <a:r>
                        <a:rPr lang="sk-SK" sz="1200" b="1" i="0" u="none" strike="noStrike" dirty="0" err="1" smtClean="0">
                          <a:solidFill>
                            <a:srgbClr val="000000"/>
                          </a:solidFill>
                          <a:effectLst/>
                          <a:latin typeface="Arial"/>
                        </a:rPr>
                        <a:t>árodný</a:t>
                      </a:r>
                      <a:r>
                        <a:rPr lang="sk-SK" sz="1200" b="1" i="0" u="none" strike="noStrike" dirty="0" smtClean="0">
                          <a:solidFill>
                            <a:srgbClr val="000000"/>
                          </a:solidFill>
                          <a:effectLst/>
                          <a:latin typeface="Arial"/>
                        </a:rPr>
                        <a:t>,</a:t>
                      </a:r>
                      <a:r>
                        <a:rPr lang="en-US" sz="1200" b="1" i="0" u="none" strike="noStrike" dirty="0" smtClean="0">
                          <a:solidFill>
                            <a:srgbClr val="000000"/>
                          </a:solidFill>
                          <a:effectLst/>
                          <a:latin typeface="Arial"/>
                        </a:rPr>
                        <a:t> </a:t>
                      </a:r>
                      <a:r>
                        <a:rPr lang="en-US" sz="1200" b="1" i="0" u="none" strike="noStrike" dirty="0">
                          <a:solidFill>
                            <a:srgbClr val="000000"/>
                          </a:solidFill>
                          <a:effectLst/>
                          <a:latin typeface="Arial"/>
                        </a:rPr>
                        <a:t>…)</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Calibri"/>
                        </a:rPr>
                        <a:t>EAFRD</a:t>
                      </a: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200" b="1" i="0" u="none" strike="noStrike">
                          <a:solidFill>
                            <a:srgbClr val="000000"/>
                          </a:solidFill>
                          <a:effectLst/>
                          <a:latin typeface="Calibri"/>
                        </a:rPr>
                        <a:t>ERDF/CF/</a:t>
                      </a:r>
                      <a:br>
                        <a:rPr lang="en-US" sz="1200" b="1" i="0" u="none" strike="noStrike">
                          <a:solidFill>
                            <a:srgbClr val="000000"/>
                          </a:solidFill>
                          <a:effectLst/>
                          <a:latin typeface="Calibri"/>
                        </a:rPr>
                      </a:br>
                      <a:r>
                        <a:rPr lang="en-US" sz="1200" b="1" i="0" u="none" strike="noStrike">
                          <a:solidFill>
                            <a:srgbClr val="000000"/>
                          </a:solidFill>
                          <a:effectLst/>
                          <a:latin typeface="Calibri"/>
                        </a:rPr>
                        <a:t>ESF</a:t>
                      </a: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200" b="1" i="0" u="none" strike="noStrike">
                          <a:solidFill>
                            <a:srgbClr val="000000"/>
                          </a:solidFill>
                          <a:effectLst/>
                          <a:latin typeface="Calibri"/>
                        </a:rPr>
                        <a:t>EMFF</a:t>
                      </a: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sk-SK" sz="1200" b="1" i="0" u="none" strike="noStrike" dirty="0" smtClean="0">
                          <a:solidFill>
                            <a:srgbClr val="000000"/>
                          </a:solidFill>
                          <a:effectLst/>
                          <a:latin typeface="Arial"/>
                        </a:rPr>
                        <a:t>Miera dôslednosti</a:t>
                      </a:r>
                      <a:r>
                        <a:rPr lang="en-US" sz="1200" b="1" i="0" u="none" strike="noStrike" dirty="0" smtClean="0">
                          <a:solidFill>
                            <a:srgbClr val="000000"/>
                          </a:solidFill>
                          <a:effectLst/>
                          <a:latin typeface="Arial"/>
                        </a:rPr>
                        <a:t>:</a:t>
                      </a:r>
                      <a:r>
                        <a:rPr lang="sk-SK" sz="1200" b="1" i="0" u="none" strike="noStrike" baseline="0" dirty="0" smtClean="0">
                          <a:solidFill>
                            <a:srgbClr val="000000"/>
                          </a:solidFill>
                          <a:effectLst/>
                          <a:latin typeface="Arial"/>
                        </a:rPr>
                        <a:t> </a:t>
                      </a:r>
                      <a:r>
                        <a:rPr lang="en-US" sz="1200" b="1" i="0" u="none" strike="noStrike" dirty="0" smtClean="0">
                          <a:solidFill>
                            <a:srgbClr val="000000"/>
                          </a:solidFill>
                          <a:effectLst/>
                          <a:latin typeface="Arial"/>
                        </a:rPr>
                        <a:t>(V)</a:t>
                      </a:r>
                      <a:r>
                        <a:rPr lang="sk-SK" sz="1200" b="1" i="0" u="none" strike="noStrike" dirty="0" smtClean="0">
                          <a:solidFill>
                            <a:srgbClr val="000000"/>
                          </a:solidFill>
                          <a:effectLst/>
                          <a:latin typeface="Arial"/>
                        </a:rPr>
                        <a:t>Veľmi</a:t>
                      </a:r>
                      <a:r>
                        <a:rPr lang="sk-SK" sz="1200" b="1" i="0" u="none" strike="noStrike" baseline="0" dirty="0" smtClean="0">
                          <a:solidFill>
                            <a:srgbClr val="000000"/>
                          </a:solidFill>
                          <a:effectLst/>
                          <a:latin typeface="Arial"/>
                        </a:rPr>
                        <a:t> dobré</a:t>
                      </a:r>
                      <a:r>
                        <a:rPr lang="en-US" sz="1200" b="1" i="0" u="none" strike="noStrike" dirty="0">
                          <a:solidFill>
                            <a:srgbClr val="000000"/>
                          </a:solidFill>
                          <a:effectLst/>
                          <a:latin typeface="Arial"/>
                        </a:rPr>
                        <a:t/>
                      </a:r>
                      <a:br>
                        <a:rPr lang="en-US" sz="1200" b="1" i="0" u="none" strike="noStrike" dirty="0">
                          <a:solidFill>
                            <a:srgbClr val="000000"/>
                          </a:solidFill>
                          <a:effectLst/>
                          <a:latin typeface="Arial"/>
                        </a:rPr>
                      </a:br>
                      <a:r>
                        <a:rPr lang="en-US" sz="1200" b="1" i="0" u="none" strike="noStrike" dirty="0">
                          <a:solidFill>
                            <a:srgbClr val="000000"/>
                          </a:solidFill>
                          <a:effectLst/>
                          <a:latin typeface="Arial"/>
                        </a:rPr>
                        <a:t>(</a:t>
                      </a:r>
                      <a:r>
                        <a:rPr lang="en-US" sz="1200" b="1" i="0" u="none" strike="noStrike" dirty="0" smtClean="0">
                          <a:solidFill>
                            <a:srgbClr val="000000"/>
                          </a:solidFill>
                          <a:effectLst/>
                          <a:latin typeface="Arial"/>
                        </a:rPr>
                        <a:t>Mo)</a:t>
                      </a:r>
                      <a:r>
                        <a:rPr lang="sk-SK" sz="1200" b="1" i="0" u="none" strike="noStrike" baseline="0" dirty="0" smtClean="0">
                          <a:solidFill>
                            <a:srgbClr val="000000"/>
                          </a:solidFill>
                          <a:effectLst/>
                          <a:latin typeface="Arial"/>
                        </a:rPr>
                        <a:t> Priemerné</a:t>
                      </a:r>
                      <a:r>
                        <a:rPr lang="en-US" sz="1200" b="1" i="0" u="none" strike="noStrike" dirty="0">
                          <a:solidFill>
                            <a:srgbClr val="000000"/>
                          </a:solidFill>
                          <a:effectLst/>
                          <a:latin typeface="Arial"/>
                        </a:rPr>
                        <a:t/>
                      </a:r>
                      <a:br>
                        <a:rPr lang="en-US" sz="1200" b="1" i="0" u="none" strike="noStrike" dirty="0">
                          <a:solidFill>
                            <a:srgbClr val="000000"/>
                          </a:solidFill>
                          <a:effectLst/>
                          <a:latin typeface="Arial"/>
                        </a:rPr>
                      </a:br>
                      <a:r>
                        <a:rPr lang="en-US" sz="1200" b="1" i="0" u="none" strike="noStrike" dirty="0">
                          <a:solidFill>
                            <a:srgbClr val="000000"/>
                          </a:solidFill>
                          <a:effectLst/>
                          <a:latin typeface="Arial"/>
                        </a:rPr>
                        <a:t>(</a:t>
                      </a:r>
                      <a:r>
                        <a:rPr lang="en-US" sz="1200" b="1" i="0" u="none" strike="noStrike" dirty="0" smtClean="0">
                          <a:solidFill>
                            <a:srgbClr val="000000"/>
                          </a:solidFill>
                          <a:effectLst/>
                          <a:latin typeface="Arial"/>
                        </a:rPr>
                        <a:t>Mi)M</a:t>
                      </a:r>
                      <a:r>
                        <a:rPr lang="sk-SK" sz="1200" b="1" i="0" u="none" strike="noStrike" dirty="0" err="1" smtClean="0">
                          <a:solidFill>
                            <a:srgbClr val="000000"/>
                          </a:solidFill>
                          <a:effectLst/>
                          <a:latin typeface="Arial"/>
                        </a:rPr>
                        <a:t>enšie</a:t>
                      </a:r>
                      <a:r>
                        <a:rPr lang="en-US" sz="1200" b="1" i="0" u="none" strike="noStrike" dirty="0">
                          <a:solidFill>
                            <a:srgbClr val="000000"/>
                          </a:solidFill>
                          <a:effectLst/>
                          <a:latin typeface="Arial"/>
                        </a:rPr>
                        <a:t/>
                      </a:r>
                      <a:br>
                        <a:rPr lang="en-US" sz="1200" b="1" i="0" u="none" strike="noStrike" dirty="0">
                          <a:solidFill>
                            <a:srgbClr val="000000"/>
                          </a:solidFill>
                          <a:effectLst/>
                          <a:latin typeface="Arial"/>
                        </a:rPr>
                      </a:br>
                      <a:r>
                        <a:rPr lang="en-US" sz="1200" b="1" i="0" u="none" strike="noStrike" dirty="0">
                          <a:solidFill>
                            <a:srgbClr val="000000"/>
                          </a:solidFill>
                          <a:effectLst/>
                          <a:latin typeface="Arial"/>
                        </a:rPr>
                        <a:t>(</a:t>
                      </a:r>
                      <a:r>
                        <a:rPr lang="en-US" sz="1200" b="1" i="0" u="none" strike="noStrike" dirty="0" smtClean="0">
                          <a:solidFill>
                            <a:srgbClr val="000000"/>
                          </a:solidFill>
                          <a:effectLst/>
                          <a:latin typeface="Arial"/>
                        </a:rPr>
                        <a:t>No)</a:t>
                      </a:r>
                      <a:r>
                        <a:rPr lang="sk-SK" sz="1200" b="1" i="0" u="none" strike="noStrike" dirty="0" smtClean="0">
                          <a:solidFill>
                            <a:srgbClr val="000000"/>
                          </a:solidFill>
                          <a:effectLst/>
                          <a:latin typeface="Arial"/>
                        </a:rPr>
                        <a:t>Žiadne</a:t>
                      </a:r>
                      <a:endParaRPr lang="en-US" sz="1200" b="1" i="0" u="none" strike="noStrike" dirty="0">
                        <a:solidFill>
                          <a:srgbClr val="000000"/>
                        </a:solidFill>
                        <a:effectLst/>
                        <a:latin typeface="Arial"/>
                      </a:endParaRP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1924">
                <a:tc rowSpan="4">
                  <a:txBody>
                    <a:bodyPr/>
                    <a:lstStyle/>
                    <a:p>
                      <a:pPr algn="r" fontAlgn="ctr"/>
                      <a:r>
                        <a:rPr lang="sk-SK" sz="1200" b="1" i="0" u="none" strike="noStrike" dirty="0" smtClean="0">
                          <a:solidFill>
                            <a:srgbClr val="000000"/>
                          </a:solidFill>
                          <a:effectLst/>
                          <a:latin typeface="Calibri"/>
                        </a:rPr>
                        <a:t>Zakladanie lokalít </a:t>
                      </a:r>
                      <a:r>
                        <a:rPr lang="sk-SK" sz="1200" b="1" i="0" u="none" strike="noStrike" dirty="0" err="1" smtClean="0">
                          <a:solidFill>
                            <a:srgbClr val="000000"/>
                          </a:solidFill>
                          <a:effectLst/>
                          <a:latin typeface="Calibri"/>
                        </a:rPr>
                        <a:t>Natura</a:t>
                      </a:r>
                      <a:r>
                        <a:rPr lang="sk-SK" sz="1200" b="1" i="0" u="none" strike="noStrike" dirty="0" smtClean="0">
                          <a:solidFill>
                            <a:srgbClr val="000000"/>
                          </a:solidFill>
                          <a:effectLst/>
                          <a:latin typeface="Calibri"/>
                        </a:rPr>
                        <a:t> 2000 </a:t>
                      </a:r>
                      <a:endParaRPr lang="en-US" sz="1200" b="1" i="0" u="none" strike="noStrike" dirty="0">
                        <a:solidFill>
                          <a:srgbClr val="000000"/>
                        </a:solidFill>
                        <a:effectLst/>
                        <a:latin typeface="Calibri"/>
                      </a:endParaRPr>
                    </a:p>
                  </a:txBody>
                  <a:tcPr marL="8564" marR="8564" marT="8647"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sk-SK" sz="1200" b="0" i="0" u="none" strike="noStrike" dirty="0" smtClean="0">
                          <a:solidFill>
                            <a:srgbClr val="000000"/>
                          </a:solidFill>
                          <a:effectLst/>
                          <a:latin typeface="Calibri"/>
                        </a:rPr>
                        <a:t>Administrácia procesu výberu lokalít</a:t>
                      </a:r>
                      <a:endParaRPr lang="en-US" sz="1200" b="0"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sk-SK" sz="1200" dirty="0" smtClean="0"/>
                        <a:t>Financovanie orgánov</a:t>
                      </a:r>
                      <a:r>
                        <a:rPr lang="sk-SK" sz="1200" baseline="0" dirty="0" smtClean="0"/>
                        <a:t> </a:t>
                      </a:r>
                      <a:r>
                        <a:rPr lang="sk-SK" sz="1200" dirty="0" smtClean="0"/>
                        <a:t>vykonávajúcich výberové</a:t>
                      </a:r>
                      <a:r>
                        <a:rPr lang="sk-SK" sz="1200" baseline="0" dirty="0" smtClean="0"/>
                        <a:t> </a:t>
                      </a:r>
                      <a:r>
                        <a:rPr lang="sk-SK" sz="1200" dirty="0" smtClean="0"/>
                        <a:t>konania.</a:t>
                      </a:r>
                      <a:endParaRPr lang="en-US" sz="1200" b="0"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Calibri"/>
                        </a:rPr>
                        <a:t>1</a:t>
                      </a: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9798">
                <a:tc vMerge="1">
                  <a:txBody>
                    <a:bodyPr/>
                    <a:lstStyle/>
                    <a:p>
                      <a:endParaRPr lang="en-US"/>
                    </a:p>
                  </a:txBody>
                  <a:tcPr/>
                </a:tc>
                <a:tc>
                  <a:txBody>
                    <a:bodyPr/>
                    <a:lstStyle/>
                    <a:p>
                      <a:pPr algn="l" fontAlgn="ctr"/>
                      <a:r>
                        <a:rPr lang="sk-SK" sz="1200" dirty="0" smtClean="0"/>
                        <a:t>Vedecké štúdie / zásoby pre identifikáciu lokalít - prieskumy, inventarizácia, mapovanie, posúdenie stavu</a:t>
                      </a:r>
                      <a:endParaRPr lang="en-US" sz="1200" b="0"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sk-SK" sz="1200" dirty="0" smtClean="0"/>
                        <a:t>Vedecké štúdie</a:t>
                      </a:r>
                      <a:r>
                        <a:rPr lang="sk-SK" sz="1200" baseline="0" dirty="0" smtClean="0"/>
                        <a:t> </a:t>
                      </a:r>
                      <a:r>
                        <a:rPr lang="sk-SK" sz="1200" dirty="0" smtClean="0"/>
                        <a:t>výskumných pracovníkov, semináre a stretnutia, tvorba databáz, </a:t>
                      </a:r>
                      <a:r>
                        <a:rPr lang="sk-SK" sz="1200" dirty="0" err="1" smtClean="0"/>
                        <a:t>atď</a:t>
                      </a:r>
                      <a:endParaRPr lang="en-US" sz="1200" b="0"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Calibri"/>
                        </a:rPr>
                        <a:t>2</a:t>
                      </a: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5892">
                <a:tc vMerge="1">
                  <a:txBody>
                    <a:bodyPr/>
                    <a:lstStyle/>
                    <a:p>
                      <a:endParaRPr lang="en-US"/>
                    </a:p>
                  </a:txBody>
                  <a:tcPr/>
                </a:tc>
                <a:tc>
                  <a:txBody>
                    <a:bodyPr/>
                    <a:lstStyle/>
                    <a:p>
                      <a:pPr algn="l" fontAlgn="ctr"/>
                      <a:r>
                        <a:rPr lang="sk-SK" sz="1200" dirty="0" smtClean="0"/>
                        <a:t>Príprava vstupných informácií a propagačných materiálov</a:t>
                      </a:r>
                      <a:endParaRPr lang="en-US" sz="1200" b="0"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sk-SK" sz="1200" dirty="0" smtClean="0"/>
                        <a:t>Vrátane príručiek, seminárov, </a:t>
                      </a:r>
                      <a:r>
                        <a:rPr lang="sk-SK" sz="1200" dirty="0" err="1" smtClean="0"/>
                        <a:t>workshopov</a:t>
                      </a:r>
                      <a:r>
                        <a:rPr lang="sk-SK" sz="1200" dirty="0" smtClean="0"/>
                        <a:t>, materiálov pre odbornú prípravu a budovanie kapacít</a:t>
                      </a:r>
                      <a:r>
                        <a:rPr lang="en-US" sz="1200" b="0" i="0" u="none" strike="noStrike" dirty="0" smtClean="0">
                          <a:solidFill>
                            <a:srgbClr val="000000"/>
                          </a:solidFill>
                          <a:effectLst/>
                          <a:latin typeface="Calibri"/>
                        </a:rPr>
                        <a:t>.</a:t>
                      </a:r>
                      <a:endParaRPr lang="en-US" sz="1200" b="0"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Calibri"/>
                        </a:rPr>
                        <a:t>3</a:t>
                      </a:r>
                    </a:p>
                  </a:txBody>
                  <a:tcPr marL="8564" marR="8564" marT="864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958">
                <a:tc vMerge="1">
                  <a:txBody>
                    <a:bodyPr/>
                    <a:lstStyle/>
                    <a:p>
                      <a:endParaRPr lang="en-US"/>
                    </a:p>
                  </a:txBody>
                  <a:tcPr/>
                </a:tc>
                <a:tc>
                  <a:txBody>
                    <a:bodyPr/>
                    <a:lstStyle/>
                    <a:p>
                      <a:pPr algn="l" fontAlgn="ctr"/>
                      <a:r>
                        <a:rPr lang="sk-SK" sz="1200" b="0" i="0" u="none" strike="noStrike" dirty="0" smtClean="0">
                          <a:solidFill>
                            <a:srgbClr val="000000"/>
                          </a:solidFill>
                          <a:effectLst/>
                          <a:latin typeface="Calibri"/>
                        </a:rPr>
                        <a:t>Pilotné projekty</a:t>
                      </a:r>
                      <a:endParaRPr lang="en-US" sz="1200" b="0"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sk-SK" sz="1200" b="0" i="0" u="none" strike="noStrike" dirty="0" smtClean="0">
                          <a:solidFill>
                            <a:srgbClr val="000000"/>
                          </a:solidFill>
                          <a:effectLst/>
                          <a:latin typeface="Calibri"/>
                        </a:rPr>
                        <a:t>Prvé skúšobné projekty v lokalitách</a:t>
                      </a:r>
                      <a:endParaRPr lang="en-US" sz="1200" b="0" i="0" u="none" strike="noStrike" dirty="0">
                        <a:solidFill>
                          <a:srgbClr val="000000"/>
                        </a:solidFill>
                        <a:effectLst/>
                        <a:latin typeface="Calibri"/>
                      </a:endParaRP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Calibri"/>
                        </a:rPr>
                        <a:t>4</a:t>
                      </a:r>
                    </a:p>
                  </a:txBody>
                  <a:tcPr marL="8564" marR="8564" marT="864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Arial"/>
                        </a:rPr>
                        <a:t> </a:t>
                      </a:r>
                    </a:p>
                  </a:txBody>
                  <a:tcPr marL="8564" marR="8564"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202591307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605</Words>
  <Application>Microsoft Office PowerPoint</Application>
  <PresentationFormat>Předvádění na obrazovce (4:3)</PresentationFormat>
  <Paragraphs>147</Paragraphs>
  <Slides>12</Slides>
  <Notes>12</Notes>
  <HiddenSlides>0</HiddenSlides>
  <MMClips>0</MMClips>
  <ScaleCrop>false</ScaleCrop>
  <HeadingPairs>
    <vt:vector size="4" baseType="variant">
      <vt:variant>
        <vt:lpstr>Motiv</vt:lpstr>
      </vt:variant>
      <vt:variant>
        <vt:i4>1</vt:i4>
      </vt:variant>
      <vt:variant>
        <vt:lpstr>Nadpisy snímků</vt:lpstr>
      </vt:variant>
      <vt:variant>
        <vt:i4>12</vt:i4>
      </vt:variant>
    </vt:vector>
  </HeadingPairs>
  <TitlesOfParts>
    <vt:vector size="13" baseType="lpstr">
      <vt:lpstr>Larissa</vt:lpstr>
      <vt:lpstr>Snímek 1</vt:lpstr>
      <vt:lpstr>Snímek 2</vt:lpstr>
      <vt:lpstr>Snímek 3</vt:lpstr>
      <vt:lpstr>Snímek 4</vt:lpstr>
      <vt:lpstr>Snímek 5</vt:lpstr>
      <vt:lpstr>Snímek 6</vt:lpstr>
      <vt:lpstr>Snímek 7</vt:lpstr>
      <vt:lpstr>Snímek 8</vt:lpstr>
      <vt:lpstr>Snímek 9</vt:lpstr>
      <vt:lpstr>Snímek 10</vt:lpstr>
      <vt:lpstr>Snímek 11</vt:lpstr>
      <vt:lpstr>Snímek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Praktikant Landwirtschaft</dc:creator>
  <cp:lastModifiedBy>janko</cp:lastModifiedBy>
  <cp:revision>8</cp:revision>
  <dcterms:created xsi:type="dcterms:W3CDTF">2013-10-01T15:35:13Z</dcterms:created>
  <dcterms:modified xsi:type="dcterms:W3CDTF">2013-11-06T12:01:55Z</dcterms:modified>
</cp:coreProperties>
</file>