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6" r:id="rId2"/>
    <p:sldId id="345" r:id="rId3"/>
    <p:sldId id="336" r:id="rId4"/>
    <p:sldId id="337" r:id="rId5"/>
    <p:sldId id="323" r:id="rId6"/>
    <p:sldId id="348" r:id="rId7"/>
    <p:sldId id="349" r:id="rId8"/>
    <p:sldId id="354" r:id="rId9"/>
    <p:sldId id="355" r:id="rId10"/>
    <p:sldId id="356" r:id="rId11"/>
    <p:sldId id="357" r:id="rId12"/>
    <p:sldId id="344" r:id="rId13"/>
    <p:sldId id="324" r:id="rId14"/>
    <p:sldId id="342" r:id="rId15"/>
    <p:sldId id="327" r:id="rId16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52FA7"/>
    <a:srgbClr val="000099"/>
    <a:srgbClr val="0033CC"/>
    <a:srgbClr val="008080"/>
    <a:srgbClr val="336600"/>
    <a:srgbClr val="009900"/>
    <a:srgbClr val="E0491A"/>
    <a:srgbClr val="2D3EE3"/>
    <a:srgbClr val="2F5895"/>
    <a:srgbClr val="294F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redný štýl 2 - zvýrazneni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Stredný štýl 2 - zvýrazneni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Stredný štýl 2 - zvýrazneni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Stredný štý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Stredný štýl 2 - zvýrazneni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Stredný štýl 2 - zvýraznenie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397" autoAdjust="0"/>
    <p:restoredTop sz="81486" autoAdjust="0"/>
  </p:normalViewPr>
  <p:slideViewPr>
    <p:cSldViewPr>
      <p:cViewPr>
        <p:scale>
          <a:sx n="75" d="100"/>
          <a:sy n="75" d="100"/>
        </p:scale>
        <p:origin x="-2088" y="-4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653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7" d="100"/>
          <a:sy n="57" d="100"/>
        </p:scale>
        <p:origin x="-2693" y="-82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406" cy="495793"/>
          </a:xfrm>
          <a:prstGeom prst="rect">
            <a:avLst/>
          </a:prstGeom>
        </p:spPr>
        <p:txBody>
          <a:bodyPr vert="horz" lIns="88194" tIns="44097" rIns="88194" bIns="44097" rtlCol="0"/>
          <a:lstStyle>
            <a:lvl1pPr algn="l">
              <a:defRPr sz="1200"/>
            </a:lvl1pPr>
          </a:lstStyle>
          <a:p>
            <a:endParaRPr lang="sk-SK" dirty="0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quarter" idx="1"/>
          </p:nvPr>
        </p:nvSpPr>
        <p:spPr>
          <a:xfrm>
            <a:off x="3850750" y="0"/>
            <a:ext cx="2945405" cy="495793"/>
          </a:xfrm>
          <a:prstGeom prst="rect">
            <a:avLst/>
          </a:prstGeom>
        </p:spPr>
        <p:txBody>
          <a:bodyPr vert="horz" lIns="88194" tIns="44097" rIns="88194" bIns="44097" rtlCol="0"/>
          <a:lstStyle>
            <a:lvl1pPr algn="r">
              <a:defRPr sz="1200"/>
            </a:lvl1pPr>
          </a:lstStyle>
          <a:p>
            <a:fld id="{04ADA9DB-197D-4143-A7AE-6B56D4908ADD}" type="datetimeFigureOut">
              <a:rPr lang="sk-SK" smtClean="0"/>
              <a:pPr/>
              <a:t>11. 11. 2013</a:t>
            </a:fld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2"/>
          </p:nvPr>
        </p:nvSpPr>
        <p:spPr>
          <a:xfrm>
            <a:off x="1" y="9429305"/>
            <a:ext cx="2945406" cy="495793"/>
          </a:xfrm>
          <a:prstGeom prst="rect">
            <a:avLst/>
          </a:prstGeom>
        </p:spPr>
        <p:txBody>
          <a:bodyPr vert="horz" lIns="88194" tIns="44097" rIns="88194" bIns="44097" rtlCol="0" anchor="b"/>
          <a:lstStyle>
            <a:lvl1pPr algn="l">
              <a:defRPr sz="1200"/>
            </a:lvl1pPr>
          </a:lstStyle>
          <a:p>
            <a:r>
              <a:rPr lang="sk-SK" dirty="0" smtClean="0"/>
              <a:t>XXXX</a:t>
            </a:r>
            <a:endParaRPr lang="sk-SK" dirty="0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3"/>
          </p:nvPr>
        </p:nvSpPr>
        <p:spPr>
          <a:xfrm>
            <a:off x="3850750" y="9429305"/>
            <a:ext cx="2945405" cy="495793"/>
          </a:xfrm>
          <a:prstGeom prst="rect">
            <a:avLst/>
          </a:prstGeom>
        </p:spPr>
        <p:txBody>
          <a:bodyPr vert="horz" lIns="88194" tIns="44097" rIns="88194" bIns="44097" rtlCol="0" anchor="b"/>
          <a:lstStyle>
            <a:lvl1pPr algn="r">
              <a:defRPr sz="1200"/>
            </a:lvl1pPr>
          </a:lstStyle>
          <a:p>
            <a:fld id="{A8CB05B1-0A89-4982-9CE7-08BAA1192BA0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4250171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406" cy="495793"/>
          </a:xfrm>
          <a:prstGeom prst="rect">
            <a:avLst/>
          </a:prstGeom>
        </p:spPr>
        <p:txBody>
          <a:bodyPr vert="horz" lIns="88194" tIns="44097" rIns="88194" bIns="44097" rtlCol="0"/>
          <a:lstStyle>
            <a:lvl1pPr algn="l">
              <a:defRPr sz="1200"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idx="1"/>
          </p:nvPr>
        </p:nvSpPr>
        <p:spPr>
          <a:xfrm>
            <a:off x="3850750" y="0"/>
            <a:ext cx="2945405" cy="495793"/>
          </a:xfrm>
          <a:prstGeom prst="rect">
            <a:avLst/>
          </a:prstGeom>
        </p:spPr>
        <p:txBody>
          <a:bodyPr vert="horz" lIns="88194" tIns="44097" rIns="88194" bIns="44097" rtlCol="0"/>
          <a:lstStyle>
            <a:lvl1pPr algn="r">
              <a:defRPr sz="1200"/>
            </a:lvl1pPr>
          </a:lstStyle>
          <a:p>
            <a:pPr>
              <a:defRPr/>
            </a:pPr>
            <a:fld id="{D9E81044-0B57-430E-8ABC-910A608BD39F}" type="datetimeFigureOut">
              <a:rPr lang="sk-SK"/>
              <a:pPr>
                <a:defRPr/>
              </a:pPr>
              <a:t>11. 11. 2013</a:t>
            </a:fld>
            <a:endParaRPr lang="sk-SK"/>
          </a:p>
        </p:txBody>
      </p:sp>
      <p:sp>
        <p:nvSpPr>
          <p:cNvPr id="4" name="Zástupný symbol obrazu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8194" tIns="44097" rIns="88194" bIns="44097" rtlCol="0" anchor="ctr"/>
          <a:lstStyle/>
          <a:p>
            <a:pPr lvl="0"/>
            <a:endParaRPr lang="sk-SK" noProof="0" smtClean="0"/>
          </a:p>
        </p:txBody>
      </p:sp>
      <p:sp>
        <p:nvSpPr>
          <p:cNvPr id="5" name="Zástupný symbol poznámok 4"/>
          <p:cNvSpPr>
            <a:spLocks noGrp="1"/>
          </p:cNvSpPr>
          <p:nvPr>
            <p:ph type="body" sz="quarter" idx="3"/>
          </p:nvPr>
        </p:nvSpPr>
        <p:spPr>
          <a:xfrm>
            <a:off x="680527" y="4714653"/>
            <a:ext cx="5438140" cy="4466756"/>
          </a:xfrm>
          <a:prstGeom prst="rect">
            <a:avLst/>
          </a:prstGeom>
        </p:spPr>
        <p:txBody>
          <a:bodyPr vert="horz" lIns="88194" tIns="44097" rIns="88194" bIns="44097" rtlCol="0">
            <a:normAutofit/>
          </a:bodyPr>
          <a:lstStyle/>
          <a:p>
            <a:pPr lvl="0"/>
            <a:r>
              <a:rPr lang="sk-SK" noProof="0" smtClean="0"/>
              <a:t>Kliknite sem a upravte štýly predlohy textu.</a:t>
            </a:r>
          </a:p>
          <a:p>
            <a:pPr lvl="1"/>
            <a:r>
              <a:rPr lang="sk-SK" noProof="0" smtClean="0"/>
              <a:t>Druhá úroveň</a:t>
            </a:r>
          </a:p>
          <a:p>
            <a:pPr lvl="2"/>
            <a:r>
              <a:rPr lang="sk-SK" noProof="0" smtClean="0"/>
              <a:t>Tretia úroveň</a:t>
            </a:r>
          </a:p>
          <a:p>
            <a:pPr lvl="3"/>
            <a:r>
              <a:rPr lang="sk-SK" noProof="0" smtClean="0"/>
              <a:t>Štvrtá úroveň</a:t>
            </a:r>
          </a:p>
          <a:p>
            <a:pPr lvl="4"/>
            <a:r>
              <a:rPr lang="sk-SK" noProof="0" smtClean="0"/>
              <a:t>Piata úroveň</a:t>
            </a:r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4"/>
          </p:nvPr>
        </p:nvSpPr>
        <p:spPr>
          <a:xfrm>
            <a:off x="1" y="9429305"/>
            <a:ext cx="2945406" cy="495793"/>
          </a:xfrm>
          <a:prstGeom prst="rect">
            <a:avLst/>
          </a:prstGeom>
        </p:spPr>
        <p:txBody>
          <a:bodyPr vert="horz" lIns="88194" tIns="44097" rIns="88194" bIns="44097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5"/>
          </p:nvPr>
        </p:nvSpPr>
        <p:spPr>
          <a:xfrm>
            <a:off x="3850750" y="9429305"/>
            <a:ext cx="2945405" cy="495793"/>
          </a:xfrm>
          <a:prstGeom prst="rect">
            <a:avLst/>
          </a:prstGeom>
        </p:spPr>
        <p:txBody>
          <a:bodyPr vert="horz" lIns="88194" tIns="44097" rIns="88194" bIns="44097" rtlCol="0" anchor="b"/>
          <a:lstStyle>
            <a:lvl1pPr algn="r">
              <a:defRPr sz="1200"/>
            </a:lvl1pPr>
          </a:lstStyle>
          <a:p>
            <a:pPr>
              <a:defRPr/>
            </a:pPr>
            <a:fld id="{1BFDF51D-CBAF-435A-B05A-259803C85B6F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44685818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Prepojenie strategického programovania na národnej úrovni s Európskym semestrom prostredníctvom špecifických odporúčaní Rady;</a:t>
            </a:r>
          </a:p>
          <a:p>
            <a:pPr lvl="0"/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Princíp partnerstva – v súlade s viacúrovňovým riadením ČŠ zapoja sociálno-ekonomických partnerov do prípravy PD;</a:t>
            </a:r>
          </a:p>
          <a:p>
            <a:pPr lvl="0"/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</a:t>
            </a:r>
            <a:r>
              <a:rPr lang="sk-SK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Viacfondový</a:t>
            </a:r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prístup – možnosť financovania jedného OP v rámci cieľa „Investovanie do rastu a zamestnanosti“ z viacerých fondov SSR. To znamená možnosť mať v rámci OP osobitné prioritné osi pre EFRR, ESF a KF. Zároveň EFRR a ESF môžu komplementárnym spôsobom a najviac do výšky 10 % prostriedkov EÚ vyčlenených pre každú prioritnú os OP financovať časť operácie, ktorej náklady majú nárok na podporu z iného fondu EÚ na základe pravidiel oprávnenosti platných pre daný fond za predpokladu, že sú potrebné na uspokojivé vykonávanie operácie a sú </a:t>
            </a:r>
            <a:b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 ňou priamo spojené. </a:t>
            </a:r>
            <a:r>
              <a:rPr lang="sk-SK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Viacfondovosť</a:t>
            </a:r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sa nemôže uplatniť na programy v rámci cieľa „Európska územná spolupráca“;</a:t>
            </a:r>
          </a:p>
          <a:p>
            <a:pPr lvl="0"/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Integrovaný prístup k stratégii územného rozvoja – podpora miestneho rozvoja prostredníctvom fondov SSR;</a:t>
            </a:r>
          </a:p>
          <a:p>
            <a:pPr lvl="0"/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Plnenie tzv. </a:t>
            </a:r>
            <a:r>
              <a:rPr lang="sk-SK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kondicionalít</a:t>
            </a:r>
            <a:r>
              <a:rPr lang="sk-SK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podmienky, ktoré je potrebné splniť pred a počas programového obdobia 2014 - 2020 s cieľom zabezpečiť plynulosť čerpania fondov EÚ. Rozlišujeme tieto typy </a:t>
            </a:r>
            <a:r>
              <a:rPr lang="sk-SK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kondicionalít</a:t>
            </a:r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- ex </a:t>
            </a:r>
            <a:r>
              <a:rPr lang="sk-SK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ante</a:t>
            </a:r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sk-SK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kondicionality</a:t>
            </a:r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výkonnostné </a:t>
            </a:r>
            <a:r>
              <a:rPr lang="sk-SK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kondicionality</a:t>
            </a:r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makroekonomické </a:t>
            </a:r>
            <a:r>
              <a:rPr lang="sk-SK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kondicionality</a:t>
            </a:r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- čerpanie fondov je priamo podmienené ich plnením, čím sa dosiahne aj jasná orientácia na dosiahnutie merateľných výsledkov)</a:t>
            </a:r>
          </a:p>
          <a:p>
            <a:pPr lvl="0"/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Princíp doplnkovosti – zdroje EÚ sú využívané popri národných verejných zdrojoch;</a:t>
            </a:r>
          </a:p>
          <a:p>
            <a:pPr lvl="0"/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Výsledkovo orientovaný prístup – predstavuje vymedzený okruh priorít podpory z fondov EÚ, ktoré je možné kvalitatívne a kvantitatívne vyhodnotiť počas, ako aj ku koncu programového obdobia. </a:t>
            </a:r>
          </a:p>
          <a:p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"Európsky semester" je šesťmesačný cyklus, počas ktorého členské štáty EÚ každý rok efektívne koordinujú svoje rozpočtové, makroekonomické a štrukturálne politiky. Tento proces umožňuje členským štátom EÚ zohľadniť odporúčania EÚ ešte v štádiu prípravy svojich rozpočtov a pri tvorbe hospodárskych politík.</a:t>
            </a:r>
          </a:p>
          <a:p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Kompromis na úrovni Rady EÚ v prípade špecifických odporúčaní Rady nebol doposiaľ dosiahnutý</a:t>
            </a:r>
          </a:p>
          <a:p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sk-SK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FDF51D-CBAF-435A-B05A-259803C85B6F}" type="slidenum">
              <a:rPr lang="sk-SK" smtClean="0"/>
              <a:pPr>
                <a:defRPr/>
              </a:pPr>
              <a:t>2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7958380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V súvislosti s prípravou OP na roky 2014 - 2020 bol dňa 20. 03. 2013 uznesením vlády SR č. 139/2013 schválený materiál „Návrh štruktúry operačných programov financovaných z Európskych štrukturálnych a investičných fondov na programové obdobie 2014 – 2020“. </a:t>
            </a:r>
          </a:p>
          <a:p>
            <a:pPr marL="171450" indent="-171450">
              <a:buFontTx/>
              <a:buChar char="-"/>
            </a:pPr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 základe vydaných usmernení CKO k príprave OP zriadili budúce riadiace orgány pracovné skupiny na prípravu OP 2014 – 2020.</a:t>
            </a:r>
          </a:p>
          <a:p>
            <a:pPr marL="171450" marR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 rámci cieľa Európska územná spolupráca sa bude v programovom období 2014 – 2020 z Európskeho fondu regionálneho rozvoja (ďalej len „EFRR“) podporovať cezhraničná, nadnárodná a medziregionálna spolupráca. V rámci programov EÚS</a:t>
            </a:r>
            <a:r>
              <a:rPr lang="sk-SK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bude r</a:t>
            </a:r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iadiacim orgánom v podmienka SR v programe cezhraničnej spolupráce CZ-SK</a:t>
            </a:r>
            <a:r>
              <a:rPr lang="sk-SK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Ministerstvo pôdohospodárstva a rozvoja vidieka SR a v programe INTERACT - BSK. </a:t>
            </a:r>
            <a:r>
              <a:rPr lang="sk-SK" sz="14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</a:t>
            </a:r>
            <a:r>
              <a:rPr lang="sk-SK" b="0" dirty="0" smtClean="0">
                <a:effectLst/>
              </a:rPr>
              <a:t>Návrh určenia orgánov zodpovedných za prípravu a implementáciu programov v rámci cieľa Európska územná spolupráca v programovom období 2014 – 2020 v podmienkach Slovenskej republiky  - uznesenie vlády SR č.</a:t>
            </a:r>
            <a:r>
              <a:rPr lang="sk-SK" b="1" dirty="0" smtClean="0">
                <a:effectLst/>
              </a:rPr>
              <a:t> </a:t>
            </a:r>
            <a:r>
              <a:rPr lang="sk-SK" smtClean="0">
                <a:effectLst/>
              </a:rPr>
              <a:t>604/2013, </a:t>
            </a:r>
            <a:r>
              <a:rPr lang="sk-SK" baseline="0" smtClean="0">
                <a:effectLst/>
              </a:rPr>
              <a:t> </a:t>
            </a:r>
            <a:r>
              <a:rPr lang="sk-SK" baseline="0" dirty="0" smtClean="0">
                <a:effectLst/>
              </a:rPr>
              <a:t>zo dňa </a:t>
            </a:r>
            <a:r>
              <a:rPr lang="sk-SK" dirty="0" smtClean="0">
                <a:effectLst/>
              </a:rPr>
              <a:t>16.10.2013)</a:t>
            </a:r>
          </a:p>
          <a:p>
            <a:pPr marL="171450" indent="-171450">
              <a:buFontTx/>
              <a:buChar char="-"/>
            </a:pPr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FDF51D-CBAF-435A-B05A-259803C85B6F}" type="slidenum">
              <a:rPr lang="sk-SK" smtClean="0">
                <a:solidFill>
                  <a:prstClr val="black"/>
                </a:solidFill>
              </a:rPr>
              <a:pPr>
                <a:defRPr/>
              </a:pPr>
              <a:t>11</a:t>
            </a:fld>
            <a:endParaRPr lang="sk-SK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FDF51D-CBAF-435A-B05A-259803C85B6F}" type="slidenum">
              <a:rPr lang="sk-SK" smtClean="0"/>
              <a:pPr>
                <a:defRPr/>
              </a:pPr>
              <a:t>12</a:t>
            </a:fld>
            <a:endParaRPr lang="sk-SK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k-SK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Bilaterálne rokovania s EK</a:t>
            </a:r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</a:t>
            </a:r>
          </a:p>
          <a:p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14. 05. 2013 – k príprave OP Ľudské zdroje;</a:t>
            </a:r>
          </a:p>
          <a:p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27. 05. 2013 – k príprave IROP;</a:t>
            </a:r>
          </a:p>
          <a:p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26. 07. 2013 – k príprave OP Integrovaná Infraštruktúra;</a:t>
            </a:r>
          </a:p>
          <a:p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29. 07. 2013 – k príprave IROP;</a:t>
            </a:r>
          </a:p>
          <a:p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25. 09. 2013 – k príprave IROP (integrovaný mestský rozvoj);</a:t>
            </a:r>
          </a:p>
          <a:p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26. 09. 2013 – k príprave EVS.</a:t>
            </a:r>
            <a:endParaRPr lang="sk-SK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FDF51D-CBAF-435A-B05A-259803C85B6F}" type="slidenum">
              <a:rPr lang="sk-SK" smtClean="0"/>
              <a:pPr>
                <a:defRPr/>
              </a:pPr>
              <a:t>13</a:t>
            </a:fld>
            <a:endParaRPr lang="sk-SK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FDF51D-CBAF-435A-B05A-259803C85B6F}" type="slidenum">
              <a:rPr lang="sk-SK" smtClean="0"/>
              <a:pPr>
                <a:defRPr/>
              </a:pPr>
              <a:t>14</a:t>
            </a:fld>
            <a:endParaRPr lang="sk-SK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FDF51D-CBAF-435A-B05A-259803C85B6F}" type="slidenum">
              <a:rPr lang="sk-SK" smtClean="0"/>
              <a:pPr>
                <a:defRPr/>
              </a:pPr>
              <a:t>15</a:t>
            </a:fld>
            <a:endParaRPr lang="sk-SK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 zmysle návrhov právnych predpisov EÚ pre politiku súdržnosti na roky 2014 – 2020 bude európska územná spolupráca zameraná na podporu cezhraničnej, medziregionálnej a nadnárodnej spolupráce. Pri príprave programov európskej územnej spolupráce bude SR preferovať také oblasti podpory, ktoré budú korešpondovať s výberom tematických cieľov</a:t>
            </a:r>
            <a:b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investičných priorít pre cieľ „Investovanie do rastu a zamestnanosti“.</a:t>
            </a:r>
            <a:endParaRPr lang="sk-SK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FDF51D-CBAF-435A-B05A-259803C85B6F}" type="slidenum">
              <a:rPr lang="sk-SK" smtClean="0"/>
              <a:pPr>
                <a:defRPr/>
              </a:pPr>
              <a:t>3</a:t>
            </a:fld>
            <a:endParaRPr lang="sk-SK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FDF51D-CBAF-435A-B05A-259803C85B6F}" type="slidenum">
              <a:rPr lang="sk-SK" smtClean="0"/>
              <a:pPr>
                <a:defRPr/>
              </a:pPr>
              <a:t>4</a:t>
            </a:fld>
            <a:endParaRPr lang="sk-SK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k-SK" dirty="0" smtClean="0"/>
              <a:t>Pozičný dokument EK k PD SR – zaslala EK 30.10.2012.</a:t>
            </a:r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FDF51D-CBAF-435A-B05A-259803C85B6F}" type="slidenum">
              <a:rPr lang="sk-SK" smtClean="0"/>
              <a:pPr>
                <a:defRPr/>
              </a:pPr>
              <a:t>5</a:t>
            </a:fld>
            <a:endParaRPr lang="sk-SK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k-SK" dirty="0" smtClean="0"/>
              <a:t>Ex </a:t>
            </a:r>
            <a:r>
              <a:rPr lang="sk-SK" dirty="0" err="1" smtClean="0"/>
              <a:t>ante</a:t>
            </a:r>
            <a:r>
              <a:rPr lang="sk-SK" dirty="0" smtClean="0"/>
              <a:t> </a:t>
            </a:r>
            <a:r>
              <a:rPr lang="sk-SK" dirty="0" err="1" smtClean="0"/>
              <a:t>kondicionalita</a:t>
            </a:r>
            <a:r>
              <a:rPr lang="sk-SK" dirty="0" smtClean="0"/>
              <a:t> – predstavuje preddefinované</a:t>
            </a:r>
            <a:r>
              <a:rPr lang="sk-SK" baseline="0" dirty="0" smtClean="0"/>
              <a:t> nevyhnuté kritérium, ktoré má priamu a bezprostrednú súvislosť, ako aj dopad na efektívne a účinné dosiahnutie konkrétneho cieľa v rámci investičnej priority, alebo priority EÚ. (</a:t>
            </a:r>
            <a:r>
              <a:rPr lang="sk-SK" b="1" baseline="0" dirty="0" smtClean="0"/>
              <a:t>Tematické</a:t>
            </a:r>
            <a:r>
              <a:rPr lang="sk-SK" baseline="0" dirty="0" smtClean="0"/>
              <a:t> (sektorový charakter) a </a:t>
            </a:r>
            <a:r>
              <a:rPr lang="sk-SK" b="1" baseline="0" dirty="0" smtClean="0"/>
              <a:t>všeobecné</a:t>
            </a:r>
            <a:r>
              <a:rPr lang="sk-SK" baseline="0" dirty="0" smtClean="0"/>
              <a:t> (prierezový charakter) ex </a:t>
            </a:r>
            <a:r>
              <a:rPr lang="sk-SK" baseline="0" dirty="0" err="1" smtClean="0"/>
              <a:t>ante</a:t>
            </a:r>
            <a:r>
              <a:rPr lang="sk-SK" baseline="0" dirty="0" smtClean="0"/>
              <a:t> </a:t>
            </a:r>
            <a:r>
              <a:rPr lang="sk-SK" baseline="0" dirty="0" err="1" smtClean="0"/>
              <a:t>kondicionality</a:t>
            </a:r>
            <a:r>
              <a:rPr lang="sk-SK" baseline="0" dirty="0" smtClean="0"/>
              <a:t>).</a:t>
            </a:r>
          </a:p>
          <a:p>
            <a:r>
              <a:rPr lang="sk-SK" baseline="0" dirty="0" smtClean="0"/>
              <a:t>Vyhodnotenie - </a:t>
            </a:r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FDF51D-CBAF-435A-B05A-259803C85B6F}" type="slidenum">
              <a:rPr lang="sk-SK" smtClean="0"/>
              <a:pPr>
                <a:defRPr/>
              </a:pPr>
              <a:t>6</a:t>
            </a:fld>
            <a:endParaRPr lang="sk-SK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k-SK" dirty="0" smtClean="0"/>
              <a:t>OZE – obnoviteľné</a:t>
            </a:r>
            <a:r>
              <a:rPr lang="sk-SK" baseline="0" dirty="0" smtClean="0"/>
              <a:t> zdroje </a:t>
            </a:r>
            <a:r>
              <a:rPr lang="sk-SK" baseline="0" dirty="0" smtClean="0"/>
              <a:t>energie </a:t>
            </a:r>
          </a:p>
          <a:p>
            <a:r>
              <a:rPr lang="sk-SK" baseline="0" dirty="0" err="1" smtClean="0"/>
              <a:t>Kogenerácia</a:t>
            </a:r>
            <a:r>
              <a:rPr lang="sk-SK" baseline="0" dirty="0" smtClean="0"/>
              <a:t> </a:t>
            </a:r>
            <a:r>
              <a:rPr lang="sk-SK" baseline="0" dirty="0" smtClean="0"/>
              <a:t>- </a:t>
            </a:r>
            <a:r>
              <a:rPr lang="sk-SK" dirty="0" smtClean="0"/>
              <a:t>technologický proces kombinovanej </a:t>
            </a:r>
            <a:r>
              <a:rPr lang="sk-SK" u="none" dirty="0" smtClean="0"/>
              <a:t>výroby elektrickej energie a tepla v jednom </a:t>
            </a:r>
            <a:r>
              <a:rPr lang="sk-SK" dirty="0" smtClean="0"/>
              <a:t>zariadení. Umožňuje zvýšenie účinnosť využitia energie palív</a:t>
            </a:r>
          </a:p>
          <a:p>
            <a:r>
              <a:rPr lang="sk-SK" dirty="0" smtClean="0"/>
              <a:t>EE – energetická </a:t>
            </a:r>
            <a:r>
              <a:rPr lang="sk-SK" dirty="0" smtClean="0"/>
              <a:t>efektívnosť</a:t>
            </a:r>
          </a:p>
          <a:p>
            <a:r>
              <a:rPr lang="sk-SK" baseline="0" dirty="0" smtClean="0"/>
              <a:t>(VO - Bol novelizovaný zákon. Takže </a:t>
            </a:r>
            <a:r>
              <a:rPr lang="sk-SK" baseline="0" dirty="0" err="1" smtClean="0"/>
              <a:t>de</a:t>
            </a:r>
            <a:r>
              <a:rPr lang="sk-SK" baseline="0" dirty="0" smtClean="0"/>
              <a:t> </a:t>
            </a:r>
            <a:r>
              <a:rPr lang="sk-SK" baseline="0" dirty="0" err="1" smtClean="0"/>
              <a:t>fakto</a:t>
            </a:r>
            <a:r>
              <a:rPr lang="sk-SK" baseline="0" dirty="0" smtClean="0"/>
              <a:t> je EAK splnená, ale pretrvávajú praktické problémy pri uplatňovaní tohto zákona v praxi.)</a:t>
            </a:r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FDF51D-CBAF-435A-B05A-259803C85B6F}" type="slidenum">
              <a:rPr lang="sk-SK" smtClean="0"/>
              <a:pPr>
                <a:defRPr/>
              </a:pPr>
              <a:t>7</a:t>
            </a:fld>
            <a:endParaRPr lang="sk-SK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k-SK" dirty="0" smtClean="0"/>
              <a:t>PD bola PD a v súčasnosti sa komunikuje s EK podľa tematických oblastí resp. kapitol. </a:t>
            </a:r>
          </a:p>
          <a:p>
            <a:r>
              <a:rPr lang="sk-SK" dirty="0" smtClean="0"/>
              <a:t>Boli </a:t>
            </a:r>
            <a:r>
              <a:rPr lang="sk-SK" dirty="0" err="1" smtClean="0"/>
              <a:t>zaslasnéčasti</a:t>
            </a:r>
            <a:r>
              <a:rPr lang="sk-SK" dirty="0" smtClean="0"/>
              <a:t>: 1.2, 1.3, 1.5</a:t>
            </a:r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FDF51D-CBAF-435A-B05A-259803C85B6F}" type="slidenum">
              <a:rPr lang="sk-SK" smtClean="0">
                <a:solidFill>
                  <a:prstClr val="black"/>
                </a:solidFill>
              </a:rPr>
              <a:pPr>
                <a:defRPr/>
              </a:pPr>
              <a:t>8</a:t>
            </a:fld>
            <a:endParaRPr lang="sk-SK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k-SK" dirty="0" smtClean="0"/>
              <a:t>Boli zaslané</a:t>
            </a:r>
            <a:r>
              <a:rPr lang="sk-SK" baseline="0" dirty="0" smtClean="0"/>
              <a:t> časti: </a:t>
            </a:r>
            <a:r>
              <a:rPr lang="sk-SK" dirty="0" smtClean="0"/>
              <a:t>2.1, 2.6, 2.5 sa spracováva analýza</a:t>
            </a:r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FDF51D-CBAF-435A-B05A-259803C85B6F}" type="slidenum">
              <a:rPr lang="sk-SK" smtClean="0">
                <a:solidFill>
                  <a:prstClr val="black"/>
                </a:solidFill>
              </a:rPr>
              <a:pPr>
                <a:defRPr/>
              </a:pPr>
              <a:t>9</a:t>
            </a:fld>
            <a:endParaRPr lang="sk-SK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k-SK" dirty="0" smtClean="0"/>
              <a:t>SEA – prebieha proces, 7.11.2013 – verejné konzultácie k „Správe o hodnotení PD“  a „Návrhu strategického dokumentu (PD)“. Predpoklad ukončenia procesu koniec novembra 2013</a:t>
            </a:r>
            <a:r>
              <a:rPr lang="sk-SK" dirty="0" smtClean="0"/>
              <a:t>.</a:t>
            </a:r>
          </a:p>
          <a:p>
            <a:r>
              <a:rPr lang="sk-SK" dirty="0" smtClean="0"/>
              <a:t>8.11. prebehlo verejné prerokovanie k SEA</a:t>
            </a:r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FDF51D-CBAF-435A-B05A-259803C85B6F}" type="slidenum">
              <a:rPr lang="sk-SK" smtClean="0">
                <a:solidFill>
                  <a:prstClr val="black"/>
                </a:solidFill>
              </a:rPr>
              <a:pPr>
                <a:defRPr/>
              </a:pPr>
              <a:t>10</a:t>
            </a:fld>
            <a:endParaRPr lang="sk-SK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sk-SK" smtClean="0"/>
              <a:t>Upravte štýl predlohy podnadpisov</a:t>
            </a:r>
            <a:endParaRPr lang="sk-SK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84BAA1-298A-4A69-B5F9-923144B87B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4A3F83-4C68-433F-823E-9E34B30C3D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81EFDF-AC70-49EC-B316-907F26CF35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Nadpis a tabuľ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tabuľky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sk-SK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F87B1F-C874-4B60-87B8-8EBC714EBC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B5139A-129D-4914-853D-21D92810E5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8199F5-4B20-48A6-B2FB-DB3C8DED77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5435E6-A6F3-4333-963A-03AB6E7247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75C201-D459-40A7-990F-7CD79E5721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F75A90-AE36-4BCE-B245-D995C246BC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F21ECB-C263-4604-A78D-9EBDDB253A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2A35DA-EF2E-4ACB-886F-AB0DFEAD42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k-SK" noProof="0" smtClean="0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154970-F60C-4DCF-A2D4-9EDFD942E6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Kliknite sem a upravte štýl predlohy nadpisov.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Kliknite sem a upravte štýly predlohy textu.</a:t>
            </a:r>
          </a:p>
          <a:p>
            <a:pPr lvl="1"/>
            <a:r>
              <a:rPr lang="en-US" smtClean="0"/>
              <a:t>Druhá úroveň</a:t>
            </a:r>
          </a:p>
          <a:p>
            <a:pPr lvl="2"/>
            <a:r>
              <a:rPr lang="en-US" smtClean="0"/>
              <a:t>Tretia úroveň</a:t>
            </a:r>
          </a:p>
          <a:p>
            <a:pPr lvl="3"/>
            <a:r>
              <a:rPr lang="en-US" smtClean="0"/>
              <a:t>Štvrtá úroveň</a:t>
            </a:r>
          </a:p>
          <a:p>
            <a:pPr lvl="4"/>
            <a:r>
              <a:rPr lang="en-US" smtClean="0"/>
              <a:t>Piata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5A2B8730-0071-47DF-853C-8340387F57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srr.sk/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6.png"/><Relationship Id="rId4" Type="http://schemas.openxmlformats.org/officeDocument/2006/relationships/hyperlink" Target="http://www.google.sk/url?sa=i&amp;rct=j&amp;q=&amp;esrc=s&amp;frm=1&amp;source=images&amp;cd=&amp;cad=rja&amp;docid=oZ-s4AXrzWPE9M&amp;tbnid=Ig2AfJOkkUehkM:&amp;ved=0CAUQjRw&amp;url=http://accuratelyrandom.blogspot.com/2011/02/why-i-have-left-my-phd-studies-in.html&amp;ei=QAivUf6OIsXiPOrKgagI&amp;bvm=bv.47380653,d.ZWU&amp;psig=AFQjCNGL_p2gRe5fFW27EnF61Hc_yjPGzQ&amp;ust=1370511782776642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1"/>
          <p:cNvSpPr>
            <a:spLocks noChangeArrowheads="1"/>
          </p:cNvSpPr>
          <p:nvPr/>
        </p:nvSpPr>
        <p:spPr bwMode="auto">
          <a:xfrm>
            <a:off x="179388" y="549275"/>
            <a:ext cx="8713787" cy="504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sk-SK" sz="2400" dirty="0">
              <a:solidFill>
                <a:srgbClr val="2F5895"/>
              </a:solidFill>
            </a:endParaRPr>
          </a:p>
        </p:txBody>
      </p:sp>
      <p:sp>
        <p:nvSpPr>
          <p:cNvPr id="2051" name="AutoShape 15" descr="Close"/>
          <p:cNvSpPr>
            <a:spLocks noChangeAspect="1" noChangeArrowheads="1"/>
          </p:cNvSpPr>
          <p:nvPr/>
        </p:nvSpPr>
        <p:spPr bwMode="auto">
          <a:xfrm>
            <a:off x="6719888" y="568166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sk-SK" dirty="0"/>
          </a:p>
        </p:txBody>
      </p:sp>
      <p:sp>
        <p:nvSpPr>
          <p:cNvPr id="2053" name="Nadpis 1"/>
          <p:cNvSpPr>
            <a:spLocks noGrp="1"/>
          </p:cNvSpPr>
          <p:nvPr>
            <p:ph type="ctrTitle"/>
          </p:nvPr>
        </p:nvSpPr>
        <p:spPr>
          <a:xfrm>
            <a:off x="-35720" y="0"/>
            <a:ext cx="9179719" cy="5497405"/>
          </a:xfrm>
          <a:gradFill flip="none" rotWithShape="1">
            <a:gsLst>
              <a:gs pos="24000">
                <a:srgbClr val="000099"/>
              </a:gs>
              <a:gs pos="59000">
                <a:srgbClr val="0033CC"/>
              </a:gs>
              <a:gs pos="78000">
                <a:srgbClr val="FF0000"/>
              </a:gs>
              <a:gs pos="94000">
                <a:schemeClr val="bg1"/>
              </a:gs>
            </a:gsLst>
            <a:lin ang="5400000" scaled="1"/>
            <a:tileRect/>
          </a:gradFill>
          <a:scene3d>
            <a:camera prst="orthographicFront"/>
            <a:lightRig rig="threePt" dir="t"/>
          </a:scene3d>
          <a:sp3d>
            <a:bevelB/>
          </a:sp3d>
        </p:spPr>
        <p:txBody>
          <a:bodyPr/>
          <a:lstStyle/>
          <a:p>
            <a:r>
              <a:rPr lang="sk-SK" sz="4000" b="1" kern="1200" dirty="0" smtClean="0">
                <a:solidFill>
                  <a:schemeClr val="bg1"/>
                </a:solidFill>
                <a:latin typeface="Book Antiqua" pitchFamily="18" charset="0"/>
              </a:rPr>
              <a:t/>
            </a:r>
            <a:br>
              <a:rPr lang="sk-SK" sz="4000" b="1" kern="1200" dirty="0" smtClean="0">
                <a:solidFill>
                  <a:schemeClr val="bg1"/>
                </a:solidFill>
                <a:latin typeface="Book Antiqua" pitchFamily="18" charset="0"/>
              </a:rPr>
            </a:br>
            <a:r>
              <a:rPr lang="sk-SK" sz="4000" b="1" kern="1200" dirty="0" smtClean="0">
                <a:solidFill>
                  <a:schemeClr val="bg1"/>
                </a:solidFill>
                <a:latin typeface="Book Antiqua" pitchFamily="18" charset="0"/>
              </a:rPr>
              <a:t/>
            </a:r>
            <a:br>
              <a:rPr lang="sk-SK" sz="4000" b="1" kern="1200" dirty="0" smtClean="0">
                <a:solidFill>
                  <a:schemeClr val="bg1"/>
                </a:solidFill>
                <a:latin typeface="Book Antiqua" pitchFamily="18" charset="0"/>
              </a:rPr>
            </a:br>
            <a:r>
              <a:rPr lang="sk-SK" sz="4000" b="1" kern="1200" dirty="0" smtClean="0">
                <a:solidFill>
                  <a:schemeClr val="bg1"/>
                </a:solidFill>
                <a:latin typeface="Book Antiqua" pitchFamily="18" charset="0"/>
              </a:rPr>
              <a:t/>
            </a:r>
            <a:br>
              <a:rPr lang="sk-SK" sz="4000" b="1" kern="1200" dirty="0" smtClean="0">
                <a:solidFill>
                  <a:schemeClr val="bg1"/>
                </a:solidFill>
                <a:latin typeface="Book Antiqua" pitchFamily="18" charset="0"/>
              </a:rPr>
            </a:br>
            <a:r>
              <a:rPr lang="sk-SK" b="1" kern="1200" dirty="0" smtClean="0">
                <a:solidFill>
                  <a:schemeClr val="bg1"/>
                </a:solidFill>
                <a:latin typeface="Book Antiqua" pitchFamily="18" charset="0"/>
              </a:rPr>
              <a:t>Programové obdobie 2014 – 2020</a:t>
            </a:r>
            <a:br>
              <a:rPr lang="sk-SK" b="1" kern="1200" dirty="0" smtClean="0">
                <a:solidFill>
                  <a:schemeClr val="bg1"/>
                </a:solidFill>
                <a:latin typeface="Book Antiqua" pitchFamily="18" charset="0"/>
              </a:rPr>
            </a:br>
            <a:r>
              <a:rPr lang="sk-SK" sz="4000" b="1" kern="1200" dirty="0">
                <a:solidFill>
                  <a:schemeClr val="bg1"/>
                </a:solidFill>
                <a:latin typeface="Book Antiqua" pitchFamily="18" charset="0"/>
              </a:rPr>
              <a:t/>
            </a:r>
            <a:br>
              <a:rPr lang="sk-SK" sz="4000" b="1" kern="1200" dirty="0">
                <a:solidFill>
                  <a:schemeClr val="bg1"/>
                </a:solidFill>
                <a:latin typeface="Book Antiqua" pitchFamily="18" charset="0"/>
              </a:rPr>
            </a:br>
            <a:r>
              <a:rPr lang="sk-SK" sz="4000" b="1" kern="1200" dirty="0" smtClean="0">
                <a:solidFill>
                  <a:schemeClr val="bg1"/>
                </a:solidFill>
                <a:latin typeface="Book Antiqua" pitchFamily="18" charset="0"/>
              </a:rPr>
              <a:t/>
            </a:r>
            <a:br>
              <a:rPr lang="sk-SK" sz="4000" b="1" kern="1200" dirty="0" smtClean="0">
                <a:solidFill>
                  <a:schemeClr val="bg1"/>
                </a:solidFill>
                <a:latin typeface="Book Antiqua" pitchFamily="18" charset="0"/>
              </a:rPr>
            </a:br>
            <a:r>
              <a:rPr lang="sk-SK" sz="2800" b="1" kern="1200" dirty="0" smtClean="0">
                <a:solidFill>
                  <a:schemeClr val="bg1"/>
                </a:solidFill>
                <a:latin typeface="Book Antiqua" pitchFamily="18" charset="0"/>
              </a:rPr>
              <a:t/>
            </a:r>
            <a:br>
              <a:rPr lang="sk-SK" sz="2800" b="1" kern="1200" dirty="0" smtClean="0">
                <a:solidFill>
                  <a:schemeClr val="bg1"/>
                </a:solidFill>
                <a:latin typeface="Book Antiqua" pitchFamily="18" charset="0"/>
              </a:rPr>
            </a:br>
            <a:r>
              <a:rPr lang="sk-SK" sz="2400" b="1" kern="1200" dirty="0" smtClean="0">
                <a:solidFill>
                  <a:schemeClr val="bg1"/>
                </a:solidFill>
                <a:latin typeface="Book Antiqua" pitchFamily="18" charset="0"/>
              </a:rPr>
              <a:t>12. novembra 2013</a:t>
            </a:r>
            <a:br>
              <a:rPr lang="sk-SK" sz="2400" b="1" kern="1200" dirty="0" smtClean="0">
                <a:solidFill>
                  <a:schemeClr val="bg1"/>
                </a:solidFill>
                <a:latin typeface="Book Antiqua" pitchFamily="18" charset="0"/>
              </a:rPr>
            </a:br>
            <a:endParaRPr lang="sk-SK" sz="2400" dirty="0" smtClean="0">
              <a:solidFill>
                <a:schemeClr val="bg1"/>
              </a:solidFill>
              <a:latin typeface="Book Antiqua" pitchFamily="18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497405"/>
            <a:ext cx="9144000" cy="1360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 descr="C:\Users\mkovac\AppData\Local\Microsoft\Windows\Temporary Internet Files\Content.Outlook\GB5DOKU3\UVSR päta email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143" y="5497405"/>
            <a:ext cx="3491880" cy="1227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1"/>
          <p:cNvSpPr txBox="1">
            <a:spLocks/>
          </p:cNvSpPr>
          <p:nvPr/>
        </p:nvSpPr>
        <p:spPr bwMode="auto">
          <a:xfrm>
            <a:off x="0" y="0"/>
            <a:ext cx="683568" cy="6858000"/>
          </a:xfrm>
          <a:prstGeom prst="rect">
            <a:avLst/>
          </a:prstGeom>
          <a:gradFill flip="none" rotWithShape="1">
            <a:gsLst>
              <a:gs pos="9000">
                <a:srgbClr val="000099"/>
              </a:gs>
              <a:gs pos="25000">
                <a:srgbClr val="000099"/>
              </a:gs>
              <a:gs pos="58000">
                <a:srgbClr val="FF0000"/>
              </a:gs>
              <a:gs pos="82000">
                <a:schemeClr val="bg1"/>
              </a:gs>
            </a:gsLst>
            <a:lin ang="5400000" scaled="0"/>
            <a:tileRect/>
          </a:gra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B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defRPr/>
            </a:pPr>
            <a:endParaRPr lang="sk-SK" sz="4000" kern="0" dirty="0" smtClean="0">
              <a:solidFill>
                <a:prstClr val="white"/>
              </a:solidFill>
              <a:latin typeface="Book Antiqua" pitchFamily="18" charset="0"/>
            </a:endParaRPr>
          </a:p>
        </p:txBody>
      </p:sp>
      <p:sp>
        <p:nvSpPr>
          <p:cNvPr id="4098" name="AutoShape 2" descr="data:image/jpeg;base64,/9j/4AAQSkZJRgABAQAAAQABAAD/2wCEAAkGBhQSEBQUExQUFRQWFRsXFBYYFxcVHRwdFxUYFBcXGxgYHCYeGRojGhQUHy8iIycpLC0sFSAxNTAqNSYrLCkBCQoKDgwOGg8PGi8lHyQpKSwsLiwsLCwpKiwqKiwsLywsLCwsLCwsLCosLCwsLCwsLCksLCwsLCwsKSwsKSwsKf/AABEIAK0A8AMBIgACEQEDEQH/xAAbAAABBQEBAAAAAAAAAAAAAAAAAQIFBgcEA//EAEQQAAEDAgQDBQYDBQUHBQAAAAEAAgMEEQUGEiEHMUETIlFhcRQyUoGRoSNCsWJykrLBM3PC0fAVJDRDgoOzFyY1U1T/xAAYAQADAQEAAAAAAAAAAAAAAAAAAQIEA//EAC8RAAICAQMCBAUDBQEAAAAAAAECAAMREiExE0EyUYGRBCJxobEjYcEUM3Lh8EL/2gAMAwEAAhEDEQA/ANwQhCIQQhF0QgmlJrVRzVxGgpQWM/Fm+Fp2H7zhy9BuqVC5wokO6oMky2ueBzVdxXP1HT+9M17vhj7529NgqSymxLFraz2FOfIsB9B7z/mrJhHCikiN5NUzv27Bv8I/zXfponjO/kJm6jv/AGx7yGquLUsp00lKXG/N13fZmw+q8m41jkoIbDo8+zay3kC47rTKTD44xaNjWDwa0N/RdAYjrIPCvvvH0XPiaZczCMdeN5tPkXsB+zUowDHByqB/G0/q1ajZFkv6g+Q9o/6YdyfeZSKjHYQSWmQekb/oG2KGcR6+nt7VS3HjpdGf6haqWpr4gRYgEee/6p9ZTsVEXQYcMZTcH4p0k2zy6F3Kz9x/ENvqrZS1rJWB0b2vaeTmkEfUKBxnh9R1FyYgx3xx9w/O2xVRreH9XROMlBM5w56L2d9PdcjRU/hOD+8NVqeIZE1QFKs0wLiqWv7KujMbgbF7QRY8jqZ09RstFp6psjQ5jg5p3BBuD81xetk5nau1X4nuhNBTlE6wQhCIQQhCIQQhCIQQhCIQQhCIQQhIUQirwqqpsbS57g1rRck7AepSVdW2NjnvcGtaLuJ5ADqsmxXEqjGqnsae7adhFydhb43eJ8GrrVVr3OwHJnC63RsOe06cbzpPiEppaFpa0mzn8iR8V/yM+5Viypw1hprSS2mm5hxHdb6A8z5lT2XsvRUkQjjb+84jdx8SVLBW9oxpr2H3MhKSTqs3P4jWxp9kqFnmkDEQBKhCI4IQhEIJClQiEbpSOanoRCQuO5Ugq2ETMufyvGzh6O/zWbzUVbgsuth7WmJs7np9HD8jvMbLYivCeBrmlrgC0ixBFwR4Fdq7iux3HlM9lAbcbGROWc1Q1seqI2cPfYfeafPxHmpwFZLmbK0uGze2URPZg3c3npBPukdWH7K95TzbHXQ6md17bdpH1afLxaehTsrAGtOPxCq0k6G5lgQkBSrhNEEIQiEEIQiEEIQiEEIQiEEx6ddU7iRmn2Wm0sNpZbtb5D8zv6fNUilyFEh3CKSZWc5Y1LiFUKGlILAe+RycR7xd+y39Vf8ALmXo6OBscY35ud1cbbuKgeGeVxT03avH40wub8w292t8r8z6q62Xa5x/bXgfecaUJ+duT9oAJUmpU7MfE2CmeY2AzSg2LW8gfAu8fILiqsxwBOzOE5lzuhZvScXRraJqWSMONgRdx38Glov8lokUtwD4gHw578uib1sniiSxX4nohND0alE6RyE3UjUiEchN1I1pQjkJocjUnCOSFQGZM4xUYAdd8rvciZu4+O3QeqlcPrDJG17mOjLhfQ61xfobJ6TjMkMCcT1lhDgQQCCLEHwKzabJtVRYgyWhbeF5s5pIs0Xu5jr726gjkVpt0hVJYVz+8iysPg+UGhPTQUFyidBHITdSLohHISApURwQhCIQQhCIRjjssngb/tXGCTvTwdOhDDsP+p36K7Z8xf2egleD3nDs2er9r/qobhHhHZ0jpjzmdcfut7o+9ytNQ0VmzvwJktOtwnrL2wJxSBOKzTUJCZwxAwUM8g5iMhvq7u3+6p3CXL0ZidUvaHSF5a2++nTzIv1JPNXbMuHe0Uk0Q5vYQPXmPuFmvD/OLaLXTVQLBrJDiD3XcnB3W3I3WysZqYLzn7THaQLQW4mrTULH21ta6xuLgGxHIi/IqmZ+zHUwVNPFTuY3tdjqaHbl2kc+Q3UrVcRKGMA9u11yBZneO5tfbp5qpcUWtkq6MarNcPfBtYF43B9FFFZ14ce8d9gCZU+XEteAQYiJr1UsD4tJ2Y0A36cuirlfxIkpcTlils6na4NsBZzRYHVf83XZS+UsEpqWZxZWds57dIa6Rp5G+wB3KhqPCo6nFsRhlF2uaPUEabEHoQqQJqOrjH0kszaRp595aM3Y+6LDn1FO5pNmljrBws5wF/PYrlrn4jNDTSUr4W6og6XW0buIBFvALOceiqaCKWik70EveidfYaXA3B6ctwtjy2f9zp/7ln8oQ9YrUMN940c2MQdtpneF5lxWpqJKdksGuK+q7G27rtJspPNeP11FRQue+Pt3Sua8taCLWJFh0Oy4OH//AMxWekn/AJQu7jMf92g/vT/I5ddK9ZUwMTllukWzOSqxfFKamZVulhliLWuc0tsQHWty3tuOSvWXMaFVSxzBunWN287EGxF/C6yjMVLWR0lM6aZ0tK8MOhnd07AtaT425HxCumKZhgpsHa+m2a5miAdQXAg38xuT5qLawQMdz2jrsKk57CVfG84Tirnnhji7OB7Yy4xNLrXIsX899J9Nlq1BWNliZIw3a9ocD5EX/wBeiy3A45WYc+n9gqJO2Bc6UFu5cBpcL77d1THCfGiY5KSS4fE4loPwk2c31a6/1CVqArt2jpsIbc8zpyJmmoqauqjlc0sjJ0WaG8pC3cjnsFacxVroaSaRlg5kbnNuL7gX5LOOHVfHFX1pke1gJIBcQ3/mu8Vdcz4pHLQVXZyMfaI30uDrX5XspsrAsAA22nSqzNZyd95BZC4iGoIgqSBN+R/uh/l5O/VdeJZlnZjMNKHN7F7QXAtF+Tie98lWcLyaazCoJIiG1EZcAeWoB5NifiB5FcOA4jLNi1J24IlivFITsSWh1rjxttfqu3SQkle2dpwFzgAN3xvLLjubaqhxFrZiHUr/AHbNAIaTY7jm5p6eC9sczhNNXR0lCRe4Mslg8WIuefRoP12UxxAw5kmHzFwuY29ow9Q5trWP1UVwnwxjKPtgPxJHuDneTHWAHlsuQ0dPXjcbTsQ/U0Z2O8vULbAAm56nlfxOy9E1qcsk2wQhCIQQhCITM+MlTdlPCL6nPLvoNI+7lfMDw8Q08UQ20MaPtv8AdZznsiXGqSI8h2YPzfr/AMK1Rq02/LWi+syVfNYzekcAghCQrNNcQtULjGT6aqN5Yml1rah3XfxBStXViON73e6xpcfQC5UZl3NEVaxz4dVmmx1N07kXVDUPmEhtJODI2j4Z0MbtXZaz+24uH0OykMYyfTVRZ20erQNLRcgAeFgvDHs709JIyN5c57vyxjWR4EgePgp2CbU0OsRcXs4WIv0I6FUzWbMTIVa91AkBhvD6jglbLHDZ7N2nU42PLqVI02XoY6iSoay0sgs91zv8uXRSQcguUl2PJlhFHAnBi+BQ1UfZzMD289+YPiD0K6qalEbGsaLNaAAPIbBeupJrU5yMZlaRnOJFYdlaCCeSeNmmSS+t1yb3dqO3LmnY3lyGsa1k7NTWnUBcje1unldSmpGpPWc5zJ0rjT2kfU4DFJT+zvZeLSG6SejeW/Poox+QKQxsiMZLGOLmt1usC7mefVWPUjUgOw2BgUU9oyOENAAFgBYfooqHKVOypNS1hbKSSSHEX1bHa9t7BTGpGpLURAqDKvLw0oXOLnQ3JJJ7zuZNyefiV10WSKSGOWOOKzJRaQXO4HIXvdTocjUqLse8QqQdpw4Rg0dNEIoW6WAkgXJ57ncrxlyxTuqW1JjHbNFg/f0uR1NuqlAUFyWo5zmVpGMYnPX4eyaN8bxdj26XDlcH0XlhGDxU0QiibpYCSBcnnuea7bqDzNmB9I1sghMkWq0rmndg+LTbcc/okCTsIHA3MnGlKq1h2bhU1Rip2GSJoBknvZoJFw1u3eKsepMgrzBW1cR4Qm6khelKjrpVX8VzpBBM2E63yu/JG0yOHm4DcKdbJcAoIIiDA8TMcYYDmSC/wsP0a6y09oWW5oJZmGmd0d2YH3af1WpNK03+FPpMvw/ib6xyChIVmmuR2Yv+EqP7l/8AKVkuVM2Chw+XTYzSSWjb4WYAXnyH6rWcxf8ACVH9y/8AkKyjI2To62jqCdpbhsbjybZody8DsD5Ld8Pp6Z18ZEwfE6uoNPODLXkXJTmu9sqjrqH95oO+m/Un4rfRSudc4ihYwNZrlkJDG8gLdTbfrYKtcP8AM0kEpoKq4cHERknkRvoueh5tXjxHeYcSpJ37xC3T4H3cPvf5JFC1uH9Ig4Wr5J2TY1jLGdu6GHQO8YwO8BbrY3CsuT82troC+wa9u0jfA8wR+yR+ilHYpF2Pa62dlp1ari1lm3DuldK+vfENMb2OYzpu4uLR8h+qjSrqcjGJeWRhg5zJOfPNVU1D4cPiY5rNjK+9tjYnnYAm9vRMjz3V0lQyKviYGPNu1YCBblcdCB16rm4SYiyLtqd9my67i+17d0jzII+69uMNUx0MMQIdKZbho3NtJb8rkhdAq9Tp6dvOc9TFNerfyk9n3NUlFTskiDHF79N3XItoLr7eig8QzdidJG2aaGB8brbtJ2vuAbcrheHEuBzMMpGv3c1zQ71ETrqKzfPWtggZVvZ7O8t3ibuLAGxv1Dbm3knXWpA+p/4RWWNqJzjYfSXjGs5FmGNrIWg6tNmu6ajpI26g3ChKTNOKugbO2ngljeNTQ2+q3pe698700UeCtbD/AGQMeg87i97+p5qYyNM1uF0xc4ACPckgW7xXPCrXkDO86ZZnwTjaNybnhlcHNLezmZ7zOh8XNPhe4svDCs4yy4pNSFjAyPVpcL3Om1r9OqqmUR2+OzTQ/wBi0yOJHKzhpHL4nbj0XVlo/wDuGq/7n+FU1SjV/jn6SBaxC/X3krivEU02JOgla0QCwLxcuGpoIJ3ta5U/mfMBp6J9RFpeQGlt72Nza+yo2IYUypx2pgk918XPqC1jS1w9FDYvJUUEU9DOC+KQXhd0uHA6h5eLeivoo2kDnA9Yjc66s8bzW8s4q6opIpngBz23IHLnbqqZmLiZNDUSthiY+GFzWvcdXvHmNtuYI+S7KDG/ZMCil/N2Wln7ziQPpz+Sp2DYgG0E0D6WokfOS4ytZcX5scDa+xUpSuWJG2cSrLiFAB7Zmx0Fc2WJkjDdr2hwPqLqiYtnqapnfTUMDZRYtc9+4PQm3IN6b80vCvGS+nkpX3D4b6eh0uv06aXfqovhZiUcM9TBLZkjnjTq23aSHM9bm6kUhCxxnEprSwUZxmTuVXYhDMIJKaCODdxdG3S0eNtJILifFecPErRiMtPOGMiDyxjxfYg2Bf0sfLkrsKxmsM1t1kXDbi5A5kDwWWUeX2VtfiULtjq1McBfS4PIBt1G+4Sr0WFi47R2akwFPeXbO2Zn0VMJYmseS8N717WIJvt6KPzbmqqp6aGeKOMse1vaEhxLS4Ajb4TuLrPscq6inp30FSCdL2vhdzGkXvY9WkcvBbDhtK2WiiY8Xa6FocD4FgTetagGO+/uJK2NaSBtt7Spz5lpaWj9sgiaJqncDqXcnXPPS3w67eKtmWqqaWmY+oDWyOGqzbiwPK9+p5rMslZcjfis0b7uZTF5Y124JEmkEj7rYrKLwq7DnmdPh9TbnjiZhxZh7OopKgXFjYkdNLw8fa602nkDmhw5EAj5i6pfFnDjJQ6xcmJ4efQjST8gVIcO8V7fD4t7uYOzd6t2H2sh/mpU+UE+W5h5y0oKQJSs01znq6USRvY69ntLTbwIsozLeVoqJjmRFxDnXOo35CymLqHxnN1LSm00rWutfSLud9AqGojSJzbSDqM5swZHp6x7XyBzXt/Ow6SfC/jbou2vy7FPAIZmmVrRYOd72219Q3B81E0vE2he7T2unzc1zR9VaI5g4Aggg7gjqqbqJjVtJXpvnEo7eENNf+0nLb+5rFvTkrfhmEx08YjiYGMbyA/W/U+a7QUt0msZuTKWpV4EqmO8Oaapf2hDo5DuXRnTf1HL5puC8Nqamk7SzpZB7rpDqt6DxVsui6Oo+MZi6KZziQmY8rR1sbY5dQa12oaTbpb+q9cWy7FUU/YSAlgAsQdxpFgQfHb7qVJUZjGZIKXR20gZrNmjck/Ib2QGbYDtxGyryZHDIsPsZpC6UxatQu7dvkD4XufmouLhHTA7vnc34S/b7BXaGYOaHDkRccxz9U+6Ytfzi6KHtI7CMBipmaIY2sHW3M+ZPMriosnQxVj6ppf2j76gTt3rX2+Snroup1tvvK6a8YkFHlGIVrqwa+1cLEX7vuhvL0AXRj+XYquIxyt2vcOGzmnxB6KWQjW2Qcx6F3GJV67IMEsEMDjII4fdAdz9fHr9VYYKYMa1rRZrQA0eAAsF6lyGvukXY8xBFB2kBT5MijrXVbC8SOJLhfum4sdvv6rwzBw+pqt2tzSyTq9hDSfUcj681aAhV1GznMXSUjGJUcD4b09NMJg6V8jfdL3XtcWPLnsVJYZlOKComnYX65b6gTcbnVsPUKcQgux5MBUg4EhMx5VhrWBsoOxu1w2cPEX8CpSmpgxjWN5NaGj0AsvdCksSMZ2lBADmQOFZRip6maoYX65r67m43dr2Hqp2yVCCS25gqhdhOSvo2yxPjd7r2lp9CLLNeGlUaWsqKOTYk92/xM2+7SD8lqRCzLijhT4Zoa6LYtIDyOhBuxx9dx81ooIOaz3/ADM/xA04sHb8TTWlPKict442rpmTN21DvDwcNnD6qUJWYgqcGaFIIyJG5kxI09JNKObGEj15N+5WecO8qMrBJV1X4rjIQA47Egd4nx3OwV8zhQmahqGDmYzb1G9vsqTwmzJG1jqV50v1lzL7Xva7d+oI5LXWCKiV5/iZLSOqA3EsWZOHtNPC4MjbHIAdDmADcDYEdR0UBwkxd5M1M8k9n3mA/l3LHi/heyvmMYxHTQulkcA1o+p6ADqSs74R0zn1FTUWs090ernl9r+WyaEtU2r0icBbV0es7/8A1CrJKiaGnpWSmJxBs43sHFoO6lMq59NTO6nmiMM4BNr3BtzG+4PkqbgFVUsxKuNLEyV+p+oPJbt2nS3M3Ulw+aKqvnqpXaahpP4QFrXGnVcne1iLea6WVKFO3A/M5pcxI37ywZr4hNpZOxiYZp9u6OTb9DbcnyHioqDOuJMewTUJLXuAbpBB3OwvcgfOyhsqztjxycT7OLpGxl3xEgt3Pi3kp/PeZK6icZIxD7OSGsJGp19JJuB0vdT0wCEA5HJ/iPqscsTweBL6121zt4+SyOkzVCcUMroQ5j5ezbM97nabbAtBGltzY+itWd8wuiwsOuBJMxrR098XeR8rj5rP6qrpf9lMgb2vbtf2p/DcAXEWcL+Gk8/JFFQwS3fb/cd9uSAO282yoqNEb32vpaXW8bNJ+9lVsmcRGVpLJGtjm5taCSHDyJ6jwSZWx01WFOcffjjfG/zLY9j82kFUXAcnuqcPbPAS2oie4C22oCxbY9HDeyhKVwwfz5lNc2VKeU0DNmcH0lRTRNjY4TGxLiRbvtbtbbk4q2hYbiOZ3Vk9D2jSJYpGsk8z2rO95cjcLcm/6+qi6vphZ1ot6haOSFF01zlnmgyrcRcd9moX2Nny/hs8tQ7zvk2/1Xjwuo3sw9jnl15HF7Q4k2byaBflsL/NVPGJzi+KMhZ/YQ3u4eAIL3/9RGkLWKeINaGtFgAAB5AWC02DpoFPJ3mWsl7C3bieoSpAlWaa4IQhEIIQhEIIQhEIFcuI0DJo3RyC7XgtI9QupNKM43ERGRgzI8DxJ+D1z6ac3p3kEO32v7r/AOh9FrUbwQCDcHkRv81AZwymythLSAJWi8T+oPgfFp6hU3JmcX0knsVb3dB0xvP5fBrj8J6FanAuXUOe8xoTS2k8dpqRCp2ZOGUFS8ysJhlO5c0bE+Jb4+YVwa+6csyuyHIml0VxgzOafhAC4GepklYN9Pu3+ZJV8w/DY4I2xxNDGN5Af63XWEWVtYz8mJKlTgSt4Hk1tNUzzh7nGa92kDa7tWy55chN9u9sjlfG8u1FoALT0cD5EK2WRZLqP5w6a+UquaMgw1jtZvHKOUjdr25ah1UGzhIXFonq5ZI2/l5fck22WjWRZMWuBgGI0ITkiVfF8kMqJYHPe/s4AA2LbSbWO/0Cn3UTCCNDd/IdfkumyLKdbGUK1HaVXAcjNpe3DJXlkwI0ECzb3sR52Nvku7KmWG0MBia9zxqLrmw5i3RTlkJtYzZyeYCpRxKjjHD2GeqjqATG5rg54aB3y0ggnwPieqtoSpHFSzkgZ7RqirnECqDxMzZ2Ufs0JvNJYOtuWtPT953IBSeeM6sooiGkGdw7jfD9t3gB08VX+H+UJHy+21YJe7vRh3O//wBhHpyC0VIF/Uf0me1y3yJ6ye4dZT9jp7yD8aTd/XSPys+XXzVuCRoTlwdy7FjNCIEXSIIQhTLghCEQghCEQghCEQgkKVCIRpCrOcckRVzPgmaO5J/hd4tVnSFUrFDkSHQOMNMpwDOM+HyClrmuMbe615vcDoQfzs+4Wn0dayVofG5rmnk5puFxY5gENXHolZcfldyLSeoPRZxUYBXYQ8y0zjLBe7h5fts8fNq0YS7jZvtM/wA9O3I+81wJVRsucUYJ7Nl/Ak/aPcPo/ofVXVkoIuCCDyIN/uuD1shwwndLVfcGeiEmpGpROkVCTUjUiGIqEl0XRCKkckLlA4/nSmpAe0kBf0jb3nfTp81SqWOAJDOq7kydc6yo+b+I7Ifwqa0s52uO81pO3T3neQVbqcz1+Ku7KmYYoj7xBI2/ak9OjVbsp8OoaMh7vxZvjI2b46W9PVaBWtW9m58pn6jW7JsPOQeUcgSSyCrr7ueTqEbtyT0L/To1aUGIAT1xssaw5M711qg2ghCFznSCEIRCCEIRCCEIRCCEIRCCEIRCCEIRCIQmuanoKISr4/w/paoElnZydHx2afmORVQdkXEqMl1JUa2j8oOk282Ou09eS1ayTSuy3uoxyP3md/h1Y5mWM4l1tN3aulvbrYx9bebVJ03GKlcRqjlaOps11vkDdXx8IcLOAI8CAQo2bKtI8kup4STzOgKupUfEvtF07V4aQ8HFChd/zHD1Y4L0k4m0IG0xd6Mcf6L1dw6oCb+zt+rh/VIeHNB/+dv8T/8ANP8AQ7Ayf1fMSLquL1G0d0SvPhp0/wAxUXV8X3POmmpi537Ruf4WA/qrlBkmiaLCmit5t1fqpSmw+OIWjYxg5d1oH6I1VDhfePRa3/qZh7BjGIe+TBGeh/CH8I7xUzgfCaFhD6lxnfzI3Dfn1d81fWtTg1Sb2xhdh+0ofDqDltzPCmo2xtDWNa1o5BoAH0C9wEtkLhO+IIQhEcEIQiEEIQiEEIQiEEIQiEEIQiE//9k="/>
          <p:cNvSpPr>
            <a:spLocks noChangeAspect="1" noChangeArrowheads="1"/>
          </p:cNvSpPr>
          <p:nvPr/>
        </p:nvSpPr>
        <p:spPr bwMode="auto">
          <a:xfrm>
            <a:off x="63500" y="-153988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k-SK">
              <a:solidFill>
                <a:prstClr val="black"/>
              </a:solidFill>
            </a:endParaRPr>
          </a:p>
        </p:txBody>
      </p:sp>
      <p:sp>
        <p:nvSpPr>
          <p:cNvPr id="4100" name="AutoShape 4" descr="data:image/jpeg;base64,/9j/4AAQSkZJRgABAQAAAQABAAD/2wCEAAkGBhQSEBQUExQUFRQWFRsXFBYYFxcVHRwdFxUYFBcXGxgYHCYeGRojGhQUHy8iIycpLC0sFSAxNTAqNSYrLCkBCQoKDgwOGg8PGi8lHyQpKSwsLiwsLCwpKiwqKiwsLywsLCwsLCwsLCosLCwsLCwsLCksLCwsLCwsKSwsKSwsKf/AABEIAK0A8AMBIgACEQEDEQH/xAAbAAABBQEBAAAAAAAAAAAAAAAAAQIFBgcEA//EAEQQAAEDAgQDBQYDBQUHBQAAAAEAAgMEEQUGEiEHMUETIlFhcRQyUoGRoSNCsWJykrLBM3PC0fAVJDRDgoOzFyY1U1T/xAAYAQADAQEAAAAAAAAAAAAAAAAAAQIEA//EAC8RAAICAQMCBAUDBQEAAAAAAAECAAMREiExE0EyUYGRBCJxobEjYcEUM3Lh8EL/2gAMAwEAAhEDEQA/ANwQhCIQQhF0QgmlJrVRzVxGgpQWM/Fm+Fp2H7zhy9BuqVC5wokO6oMky2ueBzVdxXP1HT+9M17vhj7529NgqSymxLFraz2FOfIsB9B7z/mrJhHCikiN5NUzv27Bv8I/zXfponjO/kJm6jv/AGx7yGquLUsp00lKXG/N13fZmw+q8m41jkoIbDo8+zay3kC47rTKTD44xaNjWDwa0N/RdAYjrIPCvvvH0XPiaZczCMdeN5tPkXsB+zUowDHByqB/G0/q1ajZFkv6g+Q9o/6YdyfeZSKjHYQSWmQekb/oG2KGcR6+nt7VS3HjpdGf6haqWpr4gRYgEee/6p9ZTsVEXQYcMZTcH4p0k2zy6F3Kz9x/ENvqrZS1rJWB0b2vaeTmkEfUKBxnh9R1FyYgx3xx9w/O2xVRreH9XROMlBM5w56L2d9PdcjRU/hOD+8NVqeIZE1QFKs0wLiqWv7KujMbgbF7QRY8jqZ09RstFp6psjQ5jg5p3BBuD81xetk5nau1X4nuhNBTlE6wQhCIQQhCIQQhCIQQhCIQQhCIQQhIUQirwqqpsbS57g1rRck7AepSVdW2NjnvcGtaLuJ5ADqsmxXEqjGqnsae7adhFydhb43eJ8GrrVVr3OwHJnC63RsOe06cbzpPiEppaFpa0mzn8iR8V/yM+5Viypw1hprSS2mm5hxHdb6A8z5lT2XsvRUkQjjb+84jdx8SVLBW9oxpr2H3MhKSTqs3P4jWxp9kqFnmkDEQBKhCI4IQhEIJClQiEbpSOanoRCQuO5Ugq2ETMufyvGzh6O/zWbzUVbgsuth7WmJs7np9HD8jvMbLYivCeBrmlrgC0ixBFwR4Fdq7iux3HlM9lAbcbGROWc1Q1seqI2cPfYfeafPxHmpwFZLmbK0uGze2URPZg3c3npBPukdWH7K95TzbHXQ6md17bdpH1afLxaehTsrAGtOPxCq0k6G5lgQkBSrhNEEIQiEEIQiEEIQiEEIQiEEx6ddU7iRmn2Wm0sNpZbtb5D8zv6fNUilyFEh3CKSZWc5Y1LiFUKGlILAe+RycR7xd+y39Vf8ALmXo6OBscY35ud1cbbuKgeGeVxT03avH40wub8w292t8r8z6q62Xa5x/bXgfecaUJ+duT9oAJUmpU7MfE2CmeY2AzSg2LW8gfAu8fILiqsxwBOzOE5lzuhZvScXRraJqWSMONgRdx38Glov8lokUtwD4gHw578uib1sniiSxX4nohND0alE6RyE3UjUiEchN1I1pQjkJocjUnCOSFQGZM4xUYAdd8rvciZu4+O3QeqlcPrDJG17mOjLhfQ61xfobJ6TjMkMCcT1lhDgQQCCLEHwKzabJtVRYgyWhbeF5s5pIs0Xu5jr726gjkVpt0hVJYVz+8iysPg+UGhPTQUFyidBHITdSLohHISApURwQhCIQQhCIRjjssngb/tXGCTvTwdOhDDsP+p36K7Z8xf2egleD3nDs2er9r/qobhHhHZ0jpjzmdcfut7o+9ytNQ0VmzvwJktOtwnrL2wJxSBOKzTUJCZwxAwUM8g5iMhvq7u3+6p3CXL0ZidUvaHSF5a2++nTzIv1JPNXbMuHe0Uk0Q5vYQPXmPuFmvD/OLaLXTVQLBrJDiD3XcnB3W3I3WysZqYLzn7THaQLQW4mrTULH21ta6xuLgGxHIi/IqmZ+zHUwVNPFTuY3tdjqaHbl2kc+Q3UrVcRKGMA9u11yBZneO5tfbp5qpcUWtkq6MarNcPfBtYF43B9FFFZ14ce8d9gCZU+XEteAQYiJr1UsD4tJ2Y0A36cuirlfxIkpcTlils6na4NsBZzRYHVf83XZS+UsEpqWZxZWds57dIa6Rp5G+wB3KhqPCo6nFsRhlF2uaPUEabEHoQqQJqOrjH0kszaRp595aM3Y+6LDn1FO5pNmljrBws5wF/PYrlrn4jNDTSUr4W6og6XW0buIBFvALOceiqaCKWik70EveidfYaXA3B6ctwtjy2f9zp/7ln8oQ9YrUMN940c2MQdtpneF5lxWpqJKdksGuK+q7G27rtJspPNeP11FRQue+Pt3Sua8taCLWJFh0Oy4OH//AMxWekn/AJQu7jMf92g/vT/I5ddK9ZUwMTllukWzOSqxfFKamZVulhliLWuc0tsQHWty3tuOSvWXMaFVSxzBunWN287EGxF/C6yjMVLWR0lM6aZ0tK8MOhnd07AtaT425HxCumKZhgpsHa+m2a5miAdQXAg38xuT5qLawQMdz2jrsKk57CVfG84Tirnnhji7OB7Yy4xNLrXIsX899J9Nlq1BWNliZIw3a9ocD5EX/wBeiy3A45WYc+n9gqJO2Bc6UFu5cBpcL77d1THCfGiY5KSS4fE4loPwk2c31a6/1CVqArt2jpsIbc8zpyJmmoqauqjlc0sjJ0WaG8pC3cjnsFacxVroaSaRlg5kbnNuL7gX5LOOHVfHFX1pke1gJIBcQ3/mu8Vdcz4pHLQVXZyMfaI30uDrX5XspsrAsAA22nSqzNZyd95BZC4iGoIgqSBN+R/uh/l5O/VdeJZlnZjMNKHN7F7QXAtF+Tie98lWcLyaazCoJIiG1EZcAeWoB5NifiB5FcOA4jLNi1J24IlivFITsSWh1rjxttfqu3SQkle2dpwFzgAN3xvLLjubaqhxFrZiHUr/AHbNAIaTY7jm5p6eC9sczhNNXR0lCRe4Mslg8WIuefRoP12UxxAw5kmHzFwuY29ow9Q5trWP1UVwnwxjKPtgPxJHuDneTHWAHlsuQ0dPXjcbTsQ/U0Z2O8vULbAAm56nlfxOy9E1qcsk2wQhCIQQhCITM+MlTdlPCL6nPLvoNI+7lfMDw8Q08UQ20MaPtv8AdZznsiXGqSI8h2YPzfr/AMK1Rq02/LWi+syVfNYzekcAghCQrNNcQtULjGT6aqN5Yml1rah3XfxBStXViON73e6xpcfQC5UZl3NEVaxz4dVmmx1N07kXVDUPmEhtJODI2j4Z0MbtXZaz+24uH0OykMYyfTVRZ20erQNLRcgAeFgvDHs709JIyN5c57vyxjWR4EgePgp2CbU0OsRcXs4WIv0I6FUzWbMTIVa91AkBhvD6jglbLHDZ7N2nU42PLqVI02XoY6iSoay0sgs91zv8uXRSQcguUl2PJlhFHAnBi+BQ1UfZzMD289+YPiD0K6qalEbGsaLNaAAPIbBeupJrU5yMZlaRnOJFYdlaCCeSeNmmSS+t1yb3dqO3LmnY3lyGsa1k7NTWnUBcje1unldSmpGpPWc5zJ0rjT2kfU4DFJT+zvZeLSG6SejeW/Poox+QKQxsiMZLGOLmt1usC7mefVWPUjUgOw2BgUU9oyOENAAFgBYfooqHKVOypNS1hbKSSSHEX1bHa9t7BTGpGpLURAqDKvLw0oXOLnQ3JJJ7zuZNyefiV10WSKSGOWOOKzJRaQXO4HIXvdTocjUqLse8QqQdpw4Rg0dNEIoW6WAkgXJ57ncrxlyxTuqW1JjHbNFg/f0uR1NuqlAUFyWo5zmVpGMYnPX4eyaN8bxdj26XDlcH0XlhGDxU0QiibpYCSBcnnuea7bqDzNmB9I1sghMkWq0rmndg+LTbcc/okCTsIHA3MnGlKq1h2bhU1Rip2GSJoBknvZoJFw1u3eKsepMgrzBW1cR4Qm6khelKjrpVX8VzpBBM2E63yu/JG0yOHm4DcKdbJcAoIIiDA8TMcYYDmSC/wsP0a6y09oWW5oJZmGmd0d2YH3af1WpNK03+FPpMvw/ib6xyChIVmmuR2Yv+EqP7l/8AKVkuVM2Chw+XTYzSSWjb4WYAXnyH6rWcxf8ACVH9y/8AkKyjI2To62jqCdpbhsbjybZody8DsD5Ld8Pp6Z18ZEwfE6uoNPODLXkXJTmu9sqjrqH95oO+m/Un4rfRSudc4ihYwNZrlkJDG8gLdTbfrYKtcP8AM0kEpoKq4cHERknkRvoueh5tXjxHeYcSpJ37xC3T4H3cPvf5JFC1uH9Ig4Wr5J2TY1jLGdu6GHQO8YwO8BbrY3CsuT82troC+wa9u0jfA8wR+yR+ilHYpF2Pa62dlp1ari1lm3DuldK+vfENMb2OYzpu4uLR8h+qjSrqcjGJeWRhg5zJOfPNVU1D4cPiY5rNjK+9tjYnnYAm9vRMjz3V0lQyKviYGPNu1YCBblcdCB16rm4SYiyLtqd9my67i+17d0jzII+69uMNUx0MMQIdKZbho3NtJb8rkhdAq9Tp6dvOc9TFNerfyk9n3NUlFTskiDHF79N3XItoLr7eig8QzdidJG2aaGB8brbtJ2vuAbcrheHEuBzMMpGv3c1zQ71ETrqKzfPWtggZVvZ7O8t3ibuLAGxv1Dbm3knXWpA+p/4RWWNqJzjYfSXjGs5FmGNrIWg6tNmu6ajpI26g3ChKTNOKugbO2ngljeNTQ2+q3pe698700UeCtbD/AGQMeg87i97+p5qYyNM1uF0xc4ACPckgW7xXPCrXkDO86ZZnwTjaNybnhlcHNLezmZ7zOh8XNPhe4svDCs4yy4pNSFjAyPVpcL3Om1r9OqqmUR2+OzTQ/wBi0yOJHKzhpHL4nbj0XVlo/wDuGq/7n+FU1SjV/jn6SBaxC/X3krivEU02JOgla0QCwLxcuGpoIJ3ta5U/mfMBp6J9RFpeQGlt72Nza+yo2IYUypx2pgk918XPqC1jS1w9FDYvJUUEU9DOC+KQXhd0uHA6h5eLeivoo2kDnA9Yjc66s8bzW8s4q6opIpngBz23IHLnbqqZmLiZNDUSthiY+GFzWvcdXvHmNtuYI+S7KDG/ZMCil/N2Wln7ziQPpz+Sp2DYgG0E0D6WokfOS4ytZcX5scDa+xUpSuWJG2cSrLiFAB7Zmx0Fc2WJkjDdr2hwPqLqiYtnqapnfTUMDZRYtc9+4PQm3IN6b80vCvGS+nkpX3D4b6eh0uv06aXfqovhZiUcM9TBLZkjnjTq23aSHM9bm6kUhCxxnEprSwUZxmTuVXYhDMIJKaCODdxdG3S0eNtJILifFecPErRiMtPOGMiDyxjxfYg2Bf0sfLkrsKxmsM1t1kXDbi5A5kDwWWUeX2VtfiULtjq1McBfS4PIBt1G+4Sr0WFi47R2akwFPeXbO2Zn0VMJYmseS8N717WIJvt6KPzbmqqp6aGeKOMse1vaEhxLS4Ajb4TuLrPscq6inp30FSCdL2vhdzGkXvY9WkcvBbDhtK2WiiY8Xa6FocD4FgTetagGO+/uJK2NaSBtt7Spz5lpaWj9sgiaJqncDqXcnXPPS3w67eKtmWqqaWmY+oDWyOGqzbiwPK9+p5rMslZcjfis0b7uZTF5Y124JEmkEj7rYrKLwq7DnmdPh9TbnjiZhxZh7OopKgXFjYkdNLw8fa602nkDmhw5EAj5i6pfFnDjJQ6xcmJ4efQjST8gVIcO8V7fD4t7uYOzd6t2H2sh/mpU+UE+W5h5y0oKQJSs01znq6USRvY69ntLTbwIsozLeVoqJjmRFxDnXOo35CymLqHxnN1LSm00rWutfSLud9AqGojSJzbSDqM5swZHp6x7XyBzXt/Ow6SfC/jbou2vy7FPAIZmmVrRYOd72219Q3B81E0vE2he7T2unzc1zR9VaI5g4Aggg7gjqqbqJjVtJXpvnEo7eENNf+0nLb+5rFvTkrfhmEx08YjiYGMbyA/W/U+a7QUt0msZuTKWpV4EqmO8Oaapf2hDo5DuXRnTf1HL5puC8Nqamk7SzpZB7rpDqt6DxVsui6Oo+MZi6KZziQmY8rR1sbY5dQa12oaTbpb+q9cWy7FUU/YSAlgAsQdxpFgQfHb7qVJUZjGZIKXR20gZrNmjck/Ib2QGbYDtxGyryZHDIsPsZpC6UxatQu7dvkD4XufmouLhHTA7vnc34S/b7BXaGYOaHDkRccxz9U+6Ytfzi6KHtI7CMBipmaIY2sHW3M+ZPMriosnQxVj6ppf2j76gTt3rX2+Snroup1tvvK6a8YkFHlGIVrqwa+1cLEX7vuhvL0AXRj+XYquIxyt2vcOGzmnxB6KWQjW2Qcx6F3GJV67IMEsEMDjII4fdAdz9fHr9VYYKYMa1rRZrQA0eAAsF6lyGvukXY8xBFB2kBT5MijrXVbC8SOJLhfum4sdvv6rwzBw+pqt2tzSyTq9hDSfUcj681aAhV1GznMXSUjGJUcD4b09NMJg6V8jfdL3XtcWPLnsVJYZlOKComnYX65b6gTcbnVsPUKcQgux5MBUg4EhMx5VhrWBsoOxu1w2cPEX8CpSmpgxjWN5NaGj0AsvdCksSMZ2lBADmQOFZRip6maoYX65r67m43dr2Hqp2yVCCS25gqhdhOSvo2yxPjd7r2lp9CLLNeGlUaWsqKOTYk92/xM2+7SD8lqRCzLijhT4Zoa6LYtIDyOhBuxx9dx81ooIOaz3/ADM/xA04sHb8TTWlPKict442rpmTN21DvDwcNnD6qUJWYgqcGaFIIyJG5kxI09JNKObGEj15N+5WecO8qMrBJV1X4rjIQA47Egd4nx3OwV8zhQmahqGDmYzb1G9vsqTwmzJG1jqV50v1lzL7Xva7d+oI5LXWCKiV5/iZLSOqA3EsWZOHtNPC4MjbHIAdDmADcDYEdR0UBwkxd5M1M8k9n3mA/l3LHi/heyvmMYxHTQulkcA1o+p6ADqSs74R0zn1FTUWs090ernl9r+WyaEtU2r0icBbV0es7/8A1CrJKiaGnpWSmJxBs43sHFoO6lMq59NTO6nmiMM4BNr3BtzG+4PkqbgFVUsxKuNLEyV+p+oPJbt2nS3M3Ulw+aKqvnqpXaahpP4QFrXGnVcne1iLea6WVKFO3A/M5pcxI37ywZr4hNpZOxiYZp9u6OTb9DbcnyHioqDOuJMewTUJLXuAbpBB3OwvcgfOyhsqztjxycT7OLpGxl3xEgt3Pi3kp/PeZK6icZIxD7OSGsJGp19JJuB0vdT0wCEA5HJ/iPqscsTweBL6121zt4+SyOkzVCcUMroQ5j5ezbM97nabbAtBGltzY+itWd8wuiwsOuBJMxrR098XeR8rj5rP6qrpf9lMgb2vbtf2p/DcAXEWcL+Gk8/JFFQwS3fb/cd9uSAO282yoqNEb32vpaXW8bNJ+9lVsmcRGVpLJGtjm5taCSHDyJ6jwSZWx01WFOcffjjfG/zLY9j82kFUXAcnuqcPbPAS2oie4C22oCxbY9HDeyhKVwwfz5lNc2VKeU0DNmcH0lRTRNjY4TGxLiRbvtbtbbk4q2hYbiOZ3Vk9D2jSJYpGsk8z2rO95cjcLcm/6+qi6vphZ1ot6haOSFF01zlnmgyrcRcd9moX2Nny/hs8tQ7zvk2/1Xjwuo3sw9jnl15HF7Q4k2byaBflsL/NVPGJzi+KMhZ/YQ3u4eAIL3/9RGkLWKeINaGtFgAAB5AWC02DpoFPJ3mWsl7C3bieoSpAlWaa4IQhEIIQhEIIQhEIFcuI0DJo3RyC7XgtI9QupNKM43ERGRgzI8DxJ+D1z6ac3p3kEO32v7r/AOh9FrUbwQCDcHkRv81AZwymythLSAJWi8T+oPgfFp6hU3JmcX0knsVb3dB0xvP5fBrj8J6FanAuXUOe8xoTS2k8dpqRCp2ZOGUFS8ysJhlO5c0bE+Jb4+YVwa+6csyuyHIml0VxgzOafhAC4GepklYN9Pu3+ZJV8w/DY4I2xxNDGN5Af63XWEWVtYz8mJKlTgSt4Hk1tNUzzh7nGa92kDa7tWy55chN9u9sjlfG8u1FoALT0cD5EK2WRZLqP5w6a+UquaMgw1jtZvHKOUjdr25ah1UGzhIXFonq5ZI2/l5fck22WjWRZMWuBgGI0ITkiVfF8kMqJYHPe/s4AA2LbSbWO/0Cn3UTCCNDd/IdfkumyLKdbGUK1HaVXAcjNpe3DJXlkwI0ECzb3sR52Nvku7KmWG0MBia9zxqLrmw5i3RTlkJtYzZyeYCpRxKjjHD2GeqjqATG5rg54aB3y0ggnwPieqtoSpHFSzkgZ7RqirnECqDxMzZ2Ufs0JvNJYOtuWtPT953IBSeeM6sooiGkGdw7jfD9t3gB08VX+H+UJHy+21YJe7vRh3O//wBhHpyC0VIF/Uf0me1y3yJ6ye4dZT9jp7yD8aTd/XSPys+XXzVuCRoTlwdy7FjNCIEXSIIQhTLghCEQghCEQghCEQgkKVCIRpCrOcckRVzPgmaO5J/hd4tVnSFUrFDkSHQOMNMpwDOM+HyClrmuMbe615vcDoQfzs+4Wn0dayVofG5rmnk5puFxY5gENXHolZcfldyLSeoPRZxUYBXYQ8y0zjLBe7h5fts8fNq0YS7jZvtM/wA9O3I+81wJVRsucUYJ7Nl/Ak/aPcPo/ofVXVkoIuCCDyIN/uuD1shwwndLVfcGeiEmpGpROkVCTUjUiGIqEl0XRCKkckLlA4/nSmpAe0kBf0jb3nfTp81SqWOAJDOq7kydc6yo+b+I7Ifwqa0s52uO81pO3T3neQVbqcz1+Ku7KmYYoj7xBI2/ak9OjVbsp8OoaMh7vxZvjI2b46W9PVaBWtW9m58pn6jW7JsPOQeUcgSSyCrr7ueTqEbtyT0L/To1aUGIAT1xssaw5M711qg2ghCFznSCEIRCCEIRCCEIRCCEIRCCEIRCCEIRCIQmuanoKISr4/w/paoElnZydHx2afmORVQdkXEqMl1JUa2j8oOk282Ou09eS1ayTSuy3uoxyP3md/h1Y5mWM4l1tN3aulvbrYx9bebVJ03GKlcRqjlaOps11vkDdXx8IcLOAI8CAQo2bKtI8kup4STzOgKupUfEvtF07V4aQ8HFChd/zHD1Y4L0k4m0IG0xd6Mcf6L1dw6oCb+zt+rh/VIeHNB/+dv8T/8ANP8AQ7Ayf1fMSLquL1G0d0SvPhp0/wAxUXV8X3POmmpi537Ruf4WA/qrlBkmiaLCmit5t1fqpSmw+OIWjYxg5d1oH6I1VDhfePRa3/qZh7BjGIe+TBGeh/CH8I7xUzgfCaFhD6lxnfzI3Dfn1d81fWtTg1Sb2xhdh+0ofDqDltzPCmo2xtDWNa1o5BoAH0C9wEtkLhO+IIQhEcEIQiEEIQiEEIQiEEIQiEEIQiE//9k="/>
          <p:cNvSpPr>
            <a:spLocks noChangeAspect="1" noChangeArrowheads="1"/>
          </p:cNvSpPr>
          <p:nvPr/>
        </p:nvSpPr>
        <p:spPr bwMode="auto">
          <a:xfrm>
            <a:off x="63500" y="-153988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k-SK">
              <a:solidFill>
                <a:prstClr val="black"/>
              </a:solidFill>
            </a:endParaRPr>
          </a:p>
        </p:txBody>
      </p:sp>
      <p:grpSp>
        <p:nvGrpSpPr>
          <p:cNvPr id="2" name="Skupina 27"/>
          <p:cNvGrpSpPr/>
          <p:nvPr/>
        </p:nvGrpSpPr>
        <p:grpSpPr>
          <a:xfrm>
            <a:off x="899592" y="764704"/>
            <a:ext cx="7992888" cy="216024"/>
            <a:chOff x="899592" y="908720"/>
            <a:chExt cx="7992888" cy="216024"/>
          </a:xfrm>
        </p:grpSpPr>
        <p:sp>
          <p:nvSpPr>
            <p:cNvPr id="8" name="Obdĺžnik 7"/>
            <p:cNvSpPr/>
            <p:nvPr/>
          </p:nvSpPr>
          <p:spPr>
            <a:xfrm>
              <a:off x="1331640" y="908720"/>
              <a:ext cx="216024" cy="216024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>
                <a:solidFill>
                  <a:prstClr val="white"/>
                </a:solidFill>
              </a:endParaRPr>
            </a:p>
          </p:txBody>
        </p:sp>
        <p:sp>
          <p:nvSpPr>
            <p:cNvPr id="9" name="Obdĺžnik 8"/>
            <p:cNvSpPr/>
            <p:nvPr/>
          </p:nvSpPr>
          <p:spPr>
            <a:xfrm>
              <a:off x="1763688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>
                <a:solidFill>
                  <a:prstClr val="white"/>
                </a:solidFill>
              </a:endParaRPr>
            </a:p>
          </p:txBody>
        </p:sp>
        <p:sp>
          <p:nvSpPr>
            <p:cNvPr id="10" name="Obdĺžnik 9"/>
            <p:cNvSpPr/>
            <p:nvPr/>
          </p:nvSpPr>
          <p:spPr>
            <a:xfrm>
              <a:off x="2195736" y="908720"/>
              <a:ext cx="216024" cy="216024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>
                <a:solidFill>
                  <a:prstClr val="white"/>
                </a:solidFill>
              </a:endParaRPr>
            </a:p>
          </p:txBody>
        </p:sp>
        <p:sp>
          <p:nvSpPr>
            <p:cNvPr id="11" name="Obdĺžnik 10"/>
            <p:cNvSpPr/>
            <p:nvPr/>
          </p:nvSpPr>
          <p:spPr>
            <a:xfrm>
              <a:off x="2627784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>
                <a:solidFill>
                  <a:prstClr val="white"/>
                </a:solidFill>
              </a:endParaRPr>
            </a:p>
          </p:txBody>
        </p:sp>
        <p:sp>
          <p:nvSpPr>
            <p:cNvPr id="12" name="Obdĺžnik 11"/>
            <p:cNvSpPr/>
            <p:nvPr/>
          </p:nvSpPr>
          <p:spPr>
            <a:xfrm>
              <a:off x="3059832" y="908720"/>
              <a:ext cx="216024" cy="216024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>
                <a:solidFill>
                  <a:prstClr val="white"/>
                </a:solidFill>
              </a:endParaRPr>
            </a:p>
          </p:txBody>
        </p:sp>
        <p:sp>
          <p:nvSpPr>
            <p:cNvPr id="13" name="Obdĺžnik 12"/>
            <p:cNvSpPr/>
            <p:nvPr/>
          </p:nvSpPr>
          <p:spPr>
            <a:xfrm>
              <a:off x="3491880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>
                <a:solidFill>
                  <a:prstClr val="white"/>
                </a:solidFill>
              </a:endParaRPr>
            </a:p>
          </p:txBody>
        </p:sp>
        <p:sp>
          <p:nvSpPr>
            <p:cNvPr id="14" name="Obdĺžnik 13"/>
            <p:cNvSpPr/>
            <p:nvPr/>
          </p:nvSpPr>
          <p:spPr>
            <a:xfrm>
              <a:off x="3923928" y="908720"/>
              <a:ext cx="216024" cy="216024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>
                <a:solidFill>
                  <a:prstClr val="white"/>
                </a:solidFill>
              </a:endParaRPr>
            </a:p>
          </p:txBody>
        </p:sp>
        <p:sp>
          <p:nvSpPr>
            <p:cNvPr id="15" name="Obdĺžnik 14"/>
            <p:cNvSpPr/>
            <p:nvPr/>
          </p:nvSpPr>
          <p:spPr>
            <a:xfrm>
              <a:off x="4355976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>
                <a:solidFill>
                  <a:prstClr val="white"/>
                </a:solidFill>
              </a:endParaRPr>
            </a:p>
          </p:txBody>
        </p:sp>
        <p:sp>
          <p:nvSpPr>
            <p:cNvPr id="16" name="Obdĺžnik 15"/>
            <p:cNvSpPr/>
            <p:nvPr/>
          </p:nvSpPr>
          <p:spPr>
            <a:xfrm>
              <a:off x="4788024" y="908720"/>
              <a:ext cx="216024" cy="216024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>
                <a:solidFill>
                  <a:prstClr val="white"/>
                </a:solidFill>
              </a:endParaRPr>
            </a:p>
          </p:txBody>
        </p:sp>
        <p:sp>
          <p:nvSpPr>
            <p:cNvPr id="17" name="Obdĺžnik 16"/>
            <p:cNvSpPr/>
            <p:nvPr/>
          </p:nvSpPr>
          <p:spPr>
            <a:xfrm>
              <a:off x="5220072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>
                <a:solidFill>
                  <a:prstClr val="white"/>
                </a:solidFill>
              </a:endParaRPr>
            </a:p>
          </p:txBody>
        </p:sp>
        <p:sp>
          <p:nvSpPr>
            <p:cNvPr id="18" name="Obdĺžnik 17"/>
            <p:cNvSpPr/>
            <p:nvPr/>
          </p:nvSpPr>
          <p:spPr>
            <a:xfrm>
              <a:off x="5652120" y="908720"/>
              <a:ext cx="216024" cy="216024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>
                <a:solidFill>
                  <a:prstClr val="white"/>
                </a:solidFill>
              </a:endParaRPr>
            </a:p>
          </p:txBody>
        </p:sp>
        <p:sp>
          <p:nvSpPr>
            <p:cNvPr id="19" name="Obdĺžnik 18"/>
            <p:cNvSpPr/>
            <p:nvPr/>
          </p:nvSpPr>
          <p:spPr>
            <a:xfrm>
              <a:off x="6084168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>
                <a:solidFill>
                  <a:prstClr val="white"/>
                </a:solidFill>
              </a:endParaRPr>
            </a:p>
          </p:txBody>
        </p:sp>
        <p:sp>
          <p:nvSpPr>
            <p:cNvPr id="20" name="Obdĺžnik 19"/>
            <p:cNvSpPr/>
            <p:nvPr/>
          </p:nvSpPr>
          <p:spPr>
            <a:xfrm>
              <a:off x="6516216" y="908720"/>
              <a:ext cx="216024" cy="216024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>
                <a:solidFill>
                  <a:prstClr val="white"/>
                </a:solidFill>
              </a:endParaRPr>
            </a:p>
          </p:txBody>
        </p:sp>
        <p:sp>
          <p:nvSpPr>
            <p:cNvPr id="21" name="Obdĺžnik 20"/>
            <p:cNvSpPr/>
            <p:nvPr/>
          </p:nvSpPr>
          <p:spPr>
            <a:xfrm>
              <a:off x="6948264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>
                <a:solidFill>
                  <a:prstClr val="white"/>
                </a:solidFill>
              </a:endParaRPr>
            </a:p>
          </p:txBody>
        </p:sp>
        <p:sp>
          <p:nvSpPr>
            <p:cNvPr id="22" name="Obdĺžnik 21"/>
            <p:cNvSpPr/>
            <p:nvPr/>
          </p:nvSpPr>
          <p:spPr>
            <a:xfrm>
              <a:off x="7380312" y="908720"/>
              <a:ext cx="216024" cy="216024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>
                <a:solidFill>
                  <a:prstClr val="white"/>
                </a:solidFill>
              </a:endParaRPr>
            </a:p>
          </p:txBody>
        </p:sp>
        <p:sp>
          <p:nvSpPr>
            <p:cNvPr id="23" name="Obdĺžnik 22"/>
            <p:cNvSpPr/>
            <p:nvPr/>
          </p:nvSpPr>
          <p:spPr>
            <a:xfrm>
              <a:off x="7812360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>
                <a:solidFill>
                  <a:prstClr val="white"/>
                </a:solidFill>
              </a:endParaRPr>
            </a:p>
          </p:txBody>
        </p:sp>
        <p:sp>
          <p:nvSpPr>
            <p:cNvPr id="24" name="Obdĺžnik 23"/>
            <p:cNvSpPr/>
            <p:nvPr/>
          </p:nvSpPr>
          <p:spPr>
            <a:xfrm>
              <a:off x="8244408" y="908720"/>
              <a:ext cx="216024" cy="216024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>
                <a:solidFill>
                  <a:prstClr val="white"/>
                </a:solidFill>
              </a:endParaRPr>
            </a:p>
          </p:txBody>
        </p:sp>
        <p:sp>
          <p:nvSpPr>
            <p:cNvPr id="25" name="Obdĺžnik 24"/>
            <p:cNvSpPr/>
            <p:nvPr/>
          </p:nvSpPr>
          <p:spPr>
            <a:xfrm>
              <a:off x="8676456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>
                <a:solidFill>
                  <a:prstClr val="white"/>
                </a:solidFill>
              </a:endParaRPr>
            </a:p>
          </p:txBody>
        </p:sp>
        <p:sp>
          <p:nvSpPr>
            <p:cNvPr id="27" name="Obdĺžnik 26"/>
            <p:cNvSpPr/>
            <p:nvPr/>
          </p:nvSpPr>
          <p:spPr>
            <a:xfrm>
              <a:off x="899592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>
                <a:solidFill>
                  <a:prstClr val="white"/>
                </a:solidFill>
              </a:endParaRPr>
            </a:p>
          </p:txBody>
        </p:sp>
      </p:grpSp>
      <p:sp>
        <p:nvSpPr>
          <p:cNvPr id="31" name="BlokTextu 30"/>
          <p:cNvSpPr txBox="1"/>
          <p:nvPr/>
        </p:nvSpPr>
        <p:spPr>
          <a:xfrm>
            <a:off x="791580" y="1080601"/>
            <a:ext cx="8208912" cy="3916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0215" indent="-450215" algn="just">
              <a:spcAft>
                <a:spcPts val="0"/>
              </a:spcAft>
            </a:pPr>
            <a:endParaRPr lang="sk-SK" sz="1350" b="1" dirty="0" smtClean="0">
              <a:solidFill>
                <a:srgbClr val="000099"/>
              </a:solidFill>
              <a:latin typeface="Times New Roman"/>
              <a:ea typeface="Times New Roman"/>
              <a:cs typeface="Times New Roman"/>
            </a:endParaRPr>
          </a:p>
          <a:p>
            <a:pPr marL="450215" indent="-450215" algn="just">
              <a:spcAft>
                <a:spcPts val="0"/>
              </a:spcAft>
            </a:pPr>
            <a:endParaRPr lang="sk-SK" sz="1350" b="1" dirty="0">
              <a:solidFill>
                <a:srgbClr val="000099"/>
              </a:solidFill>
              <a:latin typeface="Times New Roman"/>
              <a:ea typeface="Times New Roman"/>
              <a:cs typeface="Times New Roman"/>
            </a:endParaRPr>
          </a:p>
          <a:p>
            <a:pPr marL="450215" indent="-450215" algn="just">
              <a:spcAft>
                <a:spcPts val="0"/>
              </a:spcAft>
            </a:pPr>
            <a:endParaRPr lang="sk-SK" sz="1350" b="1" dirty="0" smtClean="0">
              <a:solidFill>
                <a:srgbClr val="000099"/>
              </a:solidFill>
              <a:latin typeface="Times New Roman"/>
              <a:ea typeface="Times New Roman"/>
              <a:cs typeface="Times New Roman"/>
            </a:endParaRPr>
          </a:p>
          <a:p>
            <a:pPr marL="450215" indent="-450215" algn="just">
              <a:spcBef>
                <a:spcPts val="600"/>
              </a:spcBef>
              <a:spcAft>
                <a:spcPts val="0"/>
              </a:spcAft>
            </a:pPr>
            <a:r>
              <a:rPr lang="sk-SK" b="1" dirty="0" smtClean="0">
                <a:solidFill>
                  <a:srgbClr val="000099"/>
                </a:solidFill>
                <a:latin typeface="Times New Roman"/>
                <a:ea typeface="Times New Roman"/>
                <a:cs typeface="Times New Roman"/>
              </a:rPr>
              <a:t>3</a:t>
            </a:r>
            <a:r>
              <a:rPr lang="sk-SK" b="1" dirty="0">
                <a:solidFill>
                  <a:srgbClr val="000099"/>
                </a:solidFill>
                <a:latin typeface="Times New Roman"/>
                <a:ea typeface="Times New Roman"/>
                <a:cs typeface="Times New Roman"/>
              </a:rPr>
              <a:t>	Popis integrovaného prístupu k územnému rozvoju podporovaného z </a:t>
            </a:r>
            <a:r>
              <a:rPr lang="sk-SK" b="1" dirty="0" smtClean="0">
                <a:solidFill>
                  <a:srgbClr val="000099"/>
                </a:solidFill>
                <a:latin typeface="Times New Roman"/>
                <a:ea typeface="Times New Roman"/>
                <a:cs typeface="Times New Roman"/>
              </a:rPr>
              <a:t>EŠIF</a:t>
            </a:r>
            <a:endParaRPr lang="sk-SK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450215" indent="-450215" algn="just">
              <a:spcBef>
                <a:spcPts val="600"/>
              </a:spcBef>
              <a:spcAft>
                <a:spcPts val="0"/>
              </a:spcAft>
            </a:pPr>
            <a:r>
              <a:rPr lang="sk-SK" b="1" dirty="0">
                <a:solidFill>
                  <a:srgbClr val="000099"/>
                </a:solidFill>
                <a:latin typeface="Times New Roman"/>
                <a:ea typeface="Times New Roman"/>
                <a:cs typeface="Times New Roman"/>
              </a:rPr>
              <a:t>4	Opatrenia na zabezpečenie účinnej implementácie PD SR a operačných programov</a:t>
            </a:r>
            <a:endParaRPr lang="sk-SK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450215" indent="-450215" algn="just">
              <a:spcBef>
                <a:spcPts val="600"/>
              </a:spcBef>
              <a:spcAft>
                <a:spcPts val="0"/>
              </a:spcAft>
            </a:pPr>
            <a:r>
              <a:rPr lang="sk-SK" i="1" dirty="0">
                <a:solidFill>
                  <a:srgbClr val="000099"/>
                </a:solidFill>
                <a:latin typeface="Times New Roman"/>
                <a:ea typeface="Times New Roman"/>
                <a:cs typeface="Times New Roman"/>
              </a:rPr>
              <a:t>4.1	Vyhodnotenie existujúcich systémov elektronickej výmeny údajov a zhrnutie plánovaných aktivít na postupný prechod na elektronickú výmenu údajov</a:t>
            </a:r>
            <a:endParaRPr lang="sk-SK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450215" indent="-450215" algn="just">
              <a:spcBef>
                <a:spcPts val="600"/>
              </a:spcBef>
              <a:spcAft>
                <a:spcPts val="0"/>
              </a:spcAft>
            </a:pPr>
            <a:r>
              <a:rPr lang="sk-SK" b="1" dirty="0">
                <a:solidFill>
                  <a:srgbClr val="000099"/>
                </a:solidFill>
                <a:latin typeface="Times New Roman"/>
                <a:ea typeface="Times New Roman"/>
                <a:cs typeface="Times New Roman"/>
              </a:rPr>
              <a:t>	</a:t>
            </a:r>
            <a:r>
              <a:rPr lang="sk-SK" b="1" dirty="0" smtClean="0">
                <a:solidFill>
                  <a:srgbClr val="000099"/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sk-SK" b="1" dirty="0" smtClean="0">
                <a:solidFill>
                  <a:srgbClr val="000099"/>
                </a:solidFill>
                <a:latin typeface="Times New Roman"/>
                <a:ea typeface="Times New Roman"/>
                <a:cs typeface="Times New Roman"/>
              </a:rPr>
              <a:t>Prílohy</a:t>
            </a:r>
          </a:p>
          <a:p>
            <a:pPr marL="450215" indent="-450215" algn="just">
              <a:spcBef>
                <a:spcPts val="600"/>
              </a:spcBef>
              <a:spcAft>
                <a:spcPts val="0"/>
              </a:spcAft>
            </a:pPr>
            <a:endParaRPr lang="sk-SK" b="1" dirty="0">
              <a:solidFill>
                <a:srgbClr val="000099"/>
              </a:solidFill>
              <a:latin typeface="Times New Roman"/>
              <a:ea typeface="Times New Roman"/>
              <a:cs typeface="Times New Roman"/>
            </a:endParaRPr>
          </a:p>
          <a:p>
            <a:pPr marL="450215" indent="-450215" algn="just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ü"/>
            </a:pPr>
            <a:r>
              <a:rPr lang="sk-SK" b="1" dirty="0">
                <a:solidFill>
                  <a:srgbClr val="000099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sk-SK" b="1" dirty="0" smtClean="0">
                <a:solidFill>
                  <a:srgbClr val="000099"/>
                </a:solidFill>
                <a:latin typeface="Times New Roman"/>
                <a:ea typeface="Times New Roman"/>
                <a:cs typeface="Times New Roman"/>
              </a:rPr>
              <a:t>       Strategické </a:t>
            </a:r>
            <a:r>
              <a:rPr lang="sk-SK" b="1" dirty="0">
                <a:solidFill>
                  <a:srgbClr val="000099"/>
                </a:solidFill>
                <a:latin typeface="Times New Roman"/>
                <a:ea typeface="Times New Roman"/>
                <a:cs typeface="Times New Roman"/>
              </a:rPr>
              <a:t>environmentálne posudzovanie (SEA)</a:t>
            </a:r>
            <a:endParaRPr lang="en-US" b="1" dirty="0">
              <a:solidFill>
                <a:srgbClr val="000099"/>
              </a:solidFill>
              <a:latin typeface="Times New Roman"/>
              <a:ea typeface="Times New Roman"/>
              <a:cs typeface="Times New Roman"/>
            </a:endParaRPr>
          </a:p>
          <a:p>
            <a:endParaRPr lang="en-US" sz="1600" dirty="0" smtClean="0">
              <a:solidFill>
                <a:srgbClr val="000099"/>
              </a:solidFill>
              <a:latin typeface="Times New Roman"/>
            </a:endParaRPr>
          </a:p>
          <a:p>
            <a:pPr algn="just"/>
            <a:endParaRPr lang="en-US" dirty="0" smtClean="0">
              <a:solidFill>
                <a:srgbClr val="000099"/>
              </a:solidFill>
              <a:latin typeface="Times New Roman"/>
            </a:endParaRPr>
          </a:p>
        </p:txBody>
      </p:sp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112" y="6057006"/>
            <a:ext cx="818493" cy="612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BlokTextu 28"/>
          <p:cNvSpPr txBox="1"/>
          <p:nvPr/>
        </p:nvSpPr>
        <p:spPr>
          <a:xfrm>
            <a:off x="827584" y="56818"/>
            <a:ext cx="75608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4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Partnerská dohoda - obsah</a:t>
            </a:r>
            <a:endParaRPr lang="sk-SK" sz="40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5157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1"/>
          <p:cNvSpPr txBox="1">
            <a:spLocks/>
          </p:cNvSpPr>
          <p:nvPr/>
        </p:nvSpPr>
        <p:spPr bwMode="auto">
          <a:xfrm>
            <a:off x="0" y="0"/>
            <a:ext cx="683568" cy="6858000"/>
          </a:xfrm>
          <a:prstGeom prst="rect">
            <a:avLst/>
          </a:prstGeom>
          <a:gradFill flip="none" rotWithShape="1">
            <a:gsLst>
              <a:gs pos="9000">
                <a:srgbClr val="000099"/>
              </a:gs>
              <a:gs pos="25000">
                <a:srgbClr val="000099"/>
              </a:gs>
              <a:gs pos="58000">
                <a:srgbClr val="FF0000"/>
              </a:gs>
              <a:gs pos="82000">
                <a:schemeClr val="bg1"/>
              </a:gs>
            </a:gsLst>
            <a:lin ang="5400000" scaled="0"/>
            <a:tileRect/>
          </a:gra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B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defRPr/>
            </a:pPr>
            <a:endParaRPr lang="sk-SK" sz="4000" kern="0" dirty="0" smtClean="0">
              <a:solidFill>
                <a:prstClr val="white"/>
              </a:solidFill>
              <a:latin typeface="Book Antiqua" pitchFamily="18" charset="0"/>
            </a:endParaRPr>
          </a:p>
        </p:txBody>
      </p:sp>
      <p:sp>
        <p:nvSpPr>
          <p:cNvPr id="4098" name="AutoShape 2" descr="data:image/jpeg;base64,/9j/4AAQSkZJRgABAQAAAQABAAD/2wCEAAkGBhQSEBQUExQUFRQWFRsXFBYYFxcVHRwdFxUYFBcXGxgYHCYeGRojGhQUHy8iIycpLC0sFSAxNTAqNSYrLCkBCQoKDgwOGg8PGi8lHyQpKSwsLiwsLCwpKiwqKiwsLywsLCwsLCwsLCosLCwsLCwsLCksLCwsLCwsKSwsKSwsKf/AABEIAK0A8AMBIgACEQEDEQH/xAAbAAABBQEBAAAAAAAAAAAAAAAAAQIFBgcEA//EAEQQAAEDAgQDBQYDBQUHBQAAAAEAAgMEEQUGEiEHMUETIlFhcRQyUoGRoSNCsWJykrLBM3PC0fAVJDRDgoOzFyY1U1T/xAAYAQADAQEAAAAAAAAAAAAAAAAAAQIEA//EAC8RAAICAQMCBAUDBQEAAAAAAAECAAMREiExE0EyUYGRBCJxobEjYcEUM3Lh8EL/2gAMAwEAAhEDEQA/ANwQhCIQQhF0QgmlJrVRzVxGgpQWM/Fm+Fp2H7zhy9BuqVC5wokO6oMky2ueBzVdxXP1HT+9M17vhj7529NgqSymxLFraz2FOfIsB9B7z/mrJhHCikiN5NUzv27Bv8I/zXfponjO/kJm6jv/AGx7yGquLUsp00lKXG/N13fZmw+q8m41jkoIbDo8+zay3kC47rTKTD44xaNjWDwa0N/RdAYjrIPCvvvH0XPiaZczCMdeN5tPkXsB+zUowDHByqB/G0/q1ajZFkv6g+Q9o/6YdyfeZSKjHYQSWmQekb/oG2KGcR6+nt7VS3HjpdGf6haqWpr4gRYgEee/6p9ZTsVEXQYcMZTcH4p0k2zy6F3Kz9x/ENvqrZS1rJWB0b2vaeTmkEfUKBxnh9R1FyYgx3xx9w/O2xVRreH9XROMlBM5w56L2d9PdcjRU/hOD+8NVqeIZE1QFKs0wLiqWv7KujMbgbF7QRY8jqZ09RstFp6psjQ5jg5p3BBuD81xetk5nau1X4nuhNBTlE6wQhCIQQhCIQQhCIQQhCIQQhCIQQhIUQirwqqpsbS57g1rRck7AepSVdW2NjnvcGtaLuJ5ADqsmxXEqjGqnsae7adhFydhb43eJ8GrrVVr3OwHJnC63RsOe06cbzpPiEppaFpa0mzn8iR8V/yM+5Viypw1hprSS2mm5hxHdb6A8z5lT2XsvRUkQjjb+84jdx8SVLBW9oxpr2H3MhKSTqs3P4jWxp9kqFnmkDEQBKhCI4IQhEIJClQiEbpSOanoRCQuO5Ugq2ETMufyvGzh6O/zWbzUVbgsuth7WmJs7np9HD8jvMbLYivCeBrmlrgC0ixBFwR4Fdq7iux3HlM9lAbcbGROWc1Q1seqI2cPfYfeafPxHmpwFZLmbK0uGze2URPZg3c3npBPukdWH7K95TzbHXQ6md17bdpH1afLxaehTsrAGtOPxCq0k6G5lgQkBSrhNEEIQiEEIQiEEIQiEEIQiEEx6ddU7iRmn2Wm0sNpZbtb5D8zv6fNUilyFEh3CKSZWc5Y1LiFUKGlILAe+RycR7xd+y39Vf8ALmXo6OBscY35ud1cbbuKgeGeVxT03avH40wub8w292t8r8z6q62Xa5x/bXgfecaUJ+duT9oAJUmpU7MfE2CmeY2AzSg2LW8gfAu8fILiqsxwBOzOE5lzuhZvScXRraJqWSMONgRdx38Glov8lokUtwD4gHw578uib1sniiSxX4nohND0alE6RyE3UjUiEchN1I1pQjkJocjUnCOSFQGZM4xUYAdd8rvciZu4+O3QeqlcPrDJG17mOjLhfQ61xfobJ6TjMkMCcT1lhDgQQCCLEHwKzabJtVRYgyWhbeF5s5pIs0Xu5jr726gjkVpt0hVJYVz+8iysPg+UGhPTQUFyidBHITdSLohHISApURwQhCIQQhCIRjjssngb/tXGCTvTwdOhDDsP+p36K7Z8xf2egleD3nDs2er9r/qobhHhHZ0jpjzmdcfut7o+9ytNQ0VmzvwJktOtwnrL2wJxSBOKzTUJCZwxAwUM8g5iMhvq7u3+6p3CXL0ZidUvaHSF5a2++nTzIv1JPNXbMuHe0Uk0Q5vYQPXmPuFmvD/OLaLXTVQLBrJDiD3XcnB3W3I3WysZqYLzn7THaQLQW4mrTULH21ta6xuLgGxHIi/IqmZ+zHUwVNPFTuY3tdjqaHbl2kc+Q3UrVcRKGMA9u11yBZneO5tfbp5qpcUWtkq6MarNcPfBtYF43B9FFFZ14ce8d9gCZU+XEteAQYiJr1UsD4tJ2Y0A36cuirlfxIkpcTlils6na4NsBZzRYHVf83XZS+UsEpqWZxZWds57dIa6Rp5G+wB3KhqPCo6nFsRhlF2uaPUEabEHoQqQJqOrjH0kszaRp595aM3Y+6LDn1FO5pNmljrBws5wF/PYrlrn4jNDTSUr4W6og6XW0buIBFvALOceiqaCKWik70EveidfYaXA3B6ctwtjy2f9zp/7ln8oQ9YrUMN940c2MQdtpneF5lxWpqJKdksGuK+q7G27rtJspPNeP11FRQue+Pt3Sua8taCLWJFh0Oy4OH//AMxWekn/AJQu7jMf92g/vT/I5ddK9ZUwMTllukWzOSqxfFKamZVulhliLWuc0tsQHWty3tuOSvWXMaFVSxzBunWN287EGxF/C6yjMVLWR0lM6aZ0tK8MOhnd07AtaT425HxCumKZhgpsHa+m2a5miAdQXAg38xuT5qLawQMdz2jrsKk57CVfG84Tirnnhji7OB7Yy4xNLrXIsX899J9Nlq1BWNliZIw3a9ocD5EX/wBeiy3A45WYc+n9gqJO2Bc6UFu5cBpcL77d1THCfGiY5KSS4fE4loPwk2c31a6/1CVqArt2jpsIbc8zpyJmmoqauqjlc0sjJ0WaG8pC3cjnsFacxVroaSaRlg5kbnNuL7gX5LOOHVfHFX1pke1gJIBcQ3/mu8Vdcz4pHLQVXZyMfaI30uDrX5XspsrAsAA22nSqzNZyd95BZC4iGoIgqSBN+R/uh/l5O/VdeJZlnZjMNKHN7F7QXAtF+Tie98lWcLyaazCoJIiG1EZcAeWoB5NifiB5FcOA4jLNi1J24IlivFITsSWh1rjxttfqu3SQkle2dpwFzgAN3xvLLjubaqhxFrZiHUr/AHbNAIaTY7jm5p6eC9sczhNNXR0lCRe4Mslg8WIuefRoP12UxxAw5kmHzFwuY29ow9Q5trWP1UVwnwxjKPtgPxJHuDneTHWAHlsuQ0dPXjcbTsQ/U0Z2O8vULbAAm56nlfxOy9E1qcsk2wQhCIQQhCITM+MlTdlPCL6nPLvoNI+7lfMDw8Q08UQ20MaPtv8AdZznsiXGqSI8h2YPzfr/AMK1Rq02/LWi+syVfNYzekcAghCQrNNcQtULjGT6aqN5Yml1rah3XfxBStXViON73e6xpcfQC5UZl3NEVaxz4dVmmx1N07kXVDUPmEhtJODI2j4Z0MbtXZaz+24uH0OykMYyfTVRZ20erQNLRcgAeFgvDHs709JIyN5c57vyxjWR4EgePgp2CbU0OsRcXs4WIv0I6FUzWbMTIVa91AkBhvD6jglbLHDZ7N2nU42PLqVI02XoY6iSoay0sgs91zv8uXRSQcguUl2PJlhFHAnBi+BQ1UfZzMD289+YPiD0K6qalEbGsaLNaAAPIbBeupJrU5yMZlaRnOJFYdlaCCeSeNmmSS+t1yb3dqO3LmnY3lyGsa1k7NTWnUBcje1unldSmpGpPWc5zJ0rjT2kfU4DFJT+zvZeLSG6SejeW/Poox+QKQxsiMZLGOLmt1usC7mefVWPUjUgOw2BgUU9oyOENAAFgBYfooqHKVOypNS1hbKSSSHEX1bHa9t7BTGpGpLURAqDKvLw0oXOLnQ3JJJ7zuZNyefiV10WSKSGOWOOKzJRaQXO4HIXvdTocjUqLse8QqQdpw4Rg0dNEIoW6WAkgXJ57ncrxlyxTuqW1JjHbNFg/f0uR1NuqlAUFyWo5zmVpGMYnPX4eyaN8bxdj26XDlcH0XlhGDxU0QiibpYCSBcnnuea7bqDzNmB9I1sghMkWq0rmndg+LTbcc/okCTsIHA3MnGlKq1h2bhU1Rip2GSJoBknvZoJFw1u3eKsepMgrzBW1cR4Qm6khelKjrpVX8VzpBBM2E63yu/JG0yOHm4DcKdbJcAoIIiDA8TMcYYDmSC/wsP0a6y09oWW5oJZmGmd0d2YH3af1WpNK03+FPpMvw/ib6xyChIVmmuR2Yv+EqP7l/8AKVkuVM2Chw+XTYzSSWjb4WYAXnyH6rWcxf8ACVH9y/8AkKyjI2To62jqCdpbhsbjybZody8DsD5Ld8Pp6Z18ZEwfE6uoNPODLXkXJTmu9sqjrqH95oO+m/Un4rfRSudc4ihYwNZrlkJDG8gLdTbfrYKtcP8AM0kEpoKq4cHERknkRvoueh5tXjxHeYcSpJ37xC3T4H3cPvf5JFC1uH9Ig4Wr5J2TY1jLGdu6GHQO8YwO8BbrY3CsuT82troC+wa9u0jfA8wR+yR+ilHYpF2Pa62dlp1ari1lm3DuldK+vfENMb2OYzpu4uLR8h+qjSrqcjGJeWRhg5zJOfPNVU1D4cPiY5rNjK+9tjYnnYAm9vRMjz3V0lQyKviYGPNu1YCBblcdCB16rm4SYiyLtqd9my67i+17d0jzII+69uMNUx0MMQIdKZbho3NtJb8rkhdAq9Tp6dvOc9TFNerfyk9n3NUlFTskiDHF79N3XItoLr7eig8QzdidJG2aaGB8brbtJ2vuAbcrheHEuBzMMpGv3c1zQ71ETrqKzfPWtggZVvZ7O8t3ibuLAGxv1Dbm3knXWpA+p/4RWWNqJzjYfSXjGs5FmGNrIWg6tNmu6ajpI26g3ChKTNOKugbO2ngljeNTQ2+q3pe698700UeCtbD/AGQMeg87i97+p5qYyNM1uF0xc4ACPckgW7xXPCrXkDO86ZZnwTjaNybnhlcHNLezmZ7zOh8XNPhe4svDCs4yy4pNSFjAyPVpcL3Om1r9OqqmUR2+OzTQ/wBi0yOJHKzhpHL4nbj0XVlo/wDuGq/7n+FU1SjV/jn6SBaxC/X3krivEU02JOgla0QCwLxcuGpoIJ3ta5U/mfMBp6J9RFpeQGlt72Nza+yo2IYUypx2pgk918XPqC1jS1w9FDYvJUUEU9DOC+KQXhd0uHA6h5eLeivoo2kDnA9Yjc66s8bzW8s4q6opIpngBz23IHLnbqqZmLiZNDUSthiY+GFzWvcdXvHmNtuYI+S7KDG/ZMCil/N2Wln7ziQPpz+Sp2DYgG0E0D6WokfOS4ytZcX5scDa+xUpSuWJG2cSrLiFAB7Zmx0Fc2WJkjDdr2hwPqLqiYtnqapnfTUMDZRYtc9+4PQm3IN6b80vCvGS+nkpX3D4b6eh0uv06aXfqovhZiUcM9TBLZkjnjTq23aSHM9bm6kUhCxxnEprSwUZxmTuVXYhDMIJKaCODdxdG3S0eNtJILifFecPErRiMtPOGMiDyxjxfYg2Bf0sfLkrsKxmsM1t1kXDbi5A5kDwWWUeX2VtfiULtjq1McBfS4PIBt1G+4Sr0WFi47R2akwFPeXbO2Zn0VMJYmseS8N717WIJvt6KPzbmqqp6aGeKOMse1vaEhxLS4Ajb4TuLrPscq6inp30FSCdL2vhdzGkXvY9WkcvBbDhtK2WiiY8Xa6FocD4FgTetagGO+/uJK2NaSBtt7Spz5lpaWj9sgiaJqncDqXcnXPPS3w67eKtmWqqaWmY+oDWyOGqzbiwPK9+p5rMslZcjfis0b7uZTF5Y124JEmkEj7rYrKLwq7DnmdPh9TbnjiZhxZh7OopKgXFjYkdNLw8fa602nkDmhw5EAj5i6pfFnDjJQ6xcmJ4efQjST8gVIcO8V7fD4t7uYOzd6t2H2sh/mpU+UE+W5h5y0oKQJSs01znq6USRvY69ntLTbwIsozLeVoqJjmRFxDnXOo35CymLqHxnN1LSm00rWutfSLud9AqGojSJzbSDqM5swZHp6x7XyBzXt/Ow6SfC/jbou2vy7FPAIZmmVrRYOd72219Q3B81E0vE2he7T2unzc1zR9VaI5g4Aggg7gjqqbqJjVtJXpvnEo7eENNf+0nLb+5rFvTkrfhmEx08YjiYGMbyA/W/U+a7QUt0msZuTKWpV4EqmO8Oaapf2hDo5DuXRnTf1HL5puC8Nqamk7SzpZB7rpDqt6DxVsui6Oo+MZi6KZziQmY8rR1sbY5dQa12oaTbpb+q9cWy7FUU/YSAlgAsQdxpFgQfHb7qVJUZjGZIKXR20gZrNmjck/Ib2QGbYDtxGyryZHDIsPsZpC6UxatQu7dvkD4XufmouLhHTA7vnc34S/b7BXaGYOaHDkRccxz9U+6Ytfzi6KHtI7CMBipmaIY2sHW3M+ZPMriosnQxVj6ppf2j76gTt3rX2+Snroup1tvvK6a8YkFHlGIVrqwa+1cLEX7vuhvL0AXRj+XYquIxyt2vcOGzmnxB6KWQjW2Qcx6F3GJV67IMEsEMDjII4fdAdz9fHr9VYYKYMa1rRZrQA0eAAsF6lyGvukXY8xBFB2kBT5MijrXVbC8SOJLhfum4sdvv6rwzBw+pqt2tzSyTq9hDSfUcj681aAhV1GznMXSUjGJUcD4b09NMJg6V8jfdL3XtcWPLnsVJYZlOKComnYX65b6gTcbnVsPUKcQgux5MBUg4EhMx5VhrWBsoOxu1w2cPEX8CpSmpgxjWN5NaGj0AsvdCksSMZ2lBADmQOFZRip6maoYX65r67m43dr2Hqp2yVCCS25gqhdhOSvo2yxPjd7r2lp9CLLNeGlUaWsqKOTYk92/xM2+7SD8lqRCzLijhT4Zoa6LYtIDyOhBuxx9dx81ooIOaz3/ADM/xA04sHb8TTWlPKict442rpmTN21DvDwcNnD6qUJWYgqcGaFIIyJG5kxI09JNKObGEj15N+5WecO8qMrBJV1X4rjIQA47Egd4nx3OwV8zhQmahqGDmYzb1G9vsqTwmzJG1jqV50v1lzL7Xva7d+oI5LXWCKiV5/iZLSOqA3EsWZOHtNPC4MjbHIAdDmADcDYEdR0UBwkxd5M1M8k9n3mA/l3LHi/heyvmMYxHTQulkcA1o+p6ADqSs74R0zn1FTUWs090ernl9r+WyaEtU2r0icBbV0es7/8A1CrJKiaGnpWSmJxBs43sHFoO6lMq59NTO6nmiMM4BNr3BtzG+4PkqbgFVUsxKuNLEyV+p+oPJbt2nS3M3Ulw+aKqvnqpXaahpP4QFrXGnVcne1iLea6WVKFO3A/M5pcxI37ywZr4hNpZOxiYZp9u6OTb9DbcnyHioqDOuJMewTUJLXuAbpBB3OwvcgfOyhsqztjxycT7OLpGxl3xEgt3Pi3kp/PeZK6icZIxD7OSGsJGp19JJuB0vdT0wCEA5HJ/iPqscsTweBL6121zt4+SyOkzVCcUMroQ5j5ezbM97nabbAtBGltzY+itWd8wuiwsOuBJMxrR098XeR8rj5rP6qrpf9lMgb2vbtf2p/DcAXEWcL+Gk8/JFFQwS3fb/cd9uSAO282yoqNEb32vpaXW8bNJ+9lVsmcRGVpLJGtjm5taCSHDyJ6jwSZWx01WFOcffjjfG/zLY9j82kFUXAcnuqcPbPAS2oie4C22oCxbY9HDeyhKVwwfz5lNc2VKeU0DNmcH0lRTRNjY4TGxLiRbvtbtbbk4q2hYbiOZ3Vk9D2jSJYpGsk8z2rO95cjcLcm/6+qi6vphZ1ot6haOSFF01zlnmgyrcRcd9moX2Nny/hs8tQ7zvk2/1Xjwuo3sw9jnl15HF7Q4k2byaBflsL/NVPGJzi+KMhZ/YQ3u4eAIL3/9RGkLWKeINaGtFgAAB5AWC02DpoFPJ3mWsl7C3bieoSpAlWaa4IQhEIIQhEIIQhEIFcuI0DJo3RyC7XgtI9QupNKM43ERGRgzI8DxJ+D1z6ac3p3kEO32v7r/AOh9FrUbwQCDcHkRv81AZwymythLSAJWi8T+oPgfFp6hU3JmcX0knsVb3dB0xvP5fBrj8J6FanAuXUOe8xoTS2k8dpqRCp2ZOGUFS8ysJhlO5c0bE+Jb4+YVwa+6csyuyHIml0VxgzOafhAC4GepklYN9Pu3+ZJV8w/DY4I2xxNDGN5Af63XWEWVtYz8mJKlTgSt4Hk1tNUzzh7nGa92kDa7tWy55chN9u9sjlfG8u1FoALT0cD5EK2WRZLqP5w6a+UquaMgw1jtZvHKOUjdr25ah1UGzhIXFonq5ZI2/l5fck22WjWRZMWuBgGI0ITkiVfF8kMqJYHPe/s4AA2LbSbWO/0Cn3UTCCNDd/IdfkumyLKdbGUK1HaVXAcjNpe3DJXlkwI0ECzb3sR52Nvku7KmWG0MBia9zxqLrmw5i3RTlkJtYzZyeYCpRxKjjHD2GeqjqATG5rg54aB3y0ggnwPieqtoSpHFSzkgZ7RqirnECqDxMzZ2Ufs0JvNJYOtuWtPT953IBSeeM6sooiGkGdw7jfD9t3gB08VX+H+UJHy+21YJe7vRh3O//wBhHpyC0VIF/Uf0me1y3yJ6ye4dZT9jp7yD8aTd/XSPys+XXzVuCRoTlwdy7FjNCIEXSIIQhTLghCEQghCEQghCEQgkKVCIRpCrOcckRVzPgmaO5J/hd4tVnSFUrFDkSHQOMNMpwDOM+HyClrmuMbe615vcDoQfzs+4Wn0dayVofG5rmnk5puFxY5gENXHolZcfldyLSeoPRZxUYBXYQ8y0zjLBe7h5fts8fNq0YS7jZvtM/wA9O3I+81wJVRsucUYJ7Nl/Ak/aPcPo/ofVXVkoIuCCDyIN/uuD1shwwndLVfcGeiEmpGpROkVCTUjUiGIqEl0XRCKkckLlA4/nSmpAe0kBf0jb3nfTp81SqWOAJDOq7kydc6yo+b+I7Ifwqa0s52uO81pO3T3neQVbqcz1+Ku7KmYYoj7xBI2/ak9OjVbsp8OoaMh7vxZvjI2b46W9PVaBWtW9m58pn6jW7JsPOQeUcgSSyCrr7ueTqEbtyT0L/To1aUGIAT1xssaw5M711qg2ghCFznSCEIRCCEIRCCEIRCCEIRCCEIRCCEIRCIQmuanoKISr4/w/paoElnZydHx2afmORVQdkXEqMl1JUa2j8oOk282Ou09eS1ayTSuy3uoxyP3md/h1Y5mWM4l1tN3aulvbrYx9bebVJ03GKlcRqjlaOps11vkDdXx8IcLOAI8CAQo2bKtI8kup4STzOgKupUfEvtF07V4aQ8HFChd/zHD1Y4L0k4m0IG0xd6Mcf6L1dw6oCb+zt+rh/VIeHNB/+dv8T/8ANP8AQ7Ayf1fMSLquL1G0d0SvPhp0/wAxUXV8X3POmmpi537Ruf4WA/qrlBkmiaLCmit5t1fqpSmw+OIWjYxg5d1oH6I1VDhfePRa3/qZh7BjGIe+TBGeh/CH8I7xUzgfCaFhD6lxnfzI3Dfn1d81fWtTg1Sb2xhdh+0ofDqDltzPCmo2xtDWNa1o5BoAH0C9wEtkLhO+IIQhEcEIQiEEIQiEEIQiEEIQiEEIQiE//9k="/>
          <p:cNvSpPr>
            <a:spLocks noChangeAspect="1" noChangeArrowheads="1"/>
          </p:cNvSpPr>
          <p:nvPr/>
        </p:nvSpPr>
        <p:spPr bwMode="auto">
          <a:xfrm>
            <a:off x="63500" y="-153988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k-SK">
              <a:solidFill>
                <a:prstClr val="black"/>
              </a:solidFill>
            </a:endParaRPr>
          </a:p>
        </p:txBody>
      </p:sp>
      <p:sp>
        <p:nvSpPr>
          <p:cNvPr id="4100" name="AutoShape 4" descr="data:image/jpeg;base64,/9j/4AAQSkZJRgABAQAAAQABAAD/2wCEAAkGBhQSEBQUExQUFRQWFRsXFBYYFxcVHRwdFxUYFBcXGxgYHCYeGRojGhQUHy8iIycpLC0sFSAxNTAqNSYrLCkBCQoKDgwOGg8PGi8lHyQpKSwsLiwsLCwpKiwqKiwsLywsLCwsLCwsLCosLCwsLCwsLCksLCwsLCwsKSwsKSwsKf/AABEIAK0A8AMBIgACEQEDEQH/xAAbAAABBQEBAAAAAAAAAAAAAAAAAQIFBgcEA//EAEQQAAEDAgQDBQYDBQUHBQAAAAEAAgMEEQUGEiEHMUETIlFhcRQyUoGRoSNCsWJykrLBM3PC0fAVJDRDgoOzFyY1U1T/xAAYAQADAQEAAAAAAAAAAAAAAAAAAQIEA//EAC8RAAICAQMCBAUDBQEAAAAAAAECAAMREiExE0EyUYGRBCJxobEjYcEUM3Lh8EL/2gAMAwEAAhEDEQA/ANwQhCIQQhF0QgmlJrVRzVxGgpQWM/Fm+Fp2H7zhy9BuqVC5wokO6oMky2ueBzVdxXP1HT+9M17vhj7529NgqSymxLFraz2FOfIsB9B7z/mrJhHCikiN5NUzv27Bv8I/zXfponjO/kJm6jv/AGx7yGquLUsp00lKXG/N13fZmw+q8m41jkoIbDo8+zay3kC47rTKTD44xaNjWDwa0N/RdAYjrIPCvvvH0XPiaZczCMdeN5tPkXsB+zUowDHByqB/G0/q1ajZFkv6g+Q9o/6YdyfeZSKjHYQSWmQekb/oG2KGcR6+nt7VS3HjpdGf6haqWpr4gRYgEee/6p9ZTsVEXQYcMZTcH4p0k2zy6F3Kz9x/ENvqrZS1rJWB0b2vaeTmkEfUKBxnh9R1FyYgx3xx9w/O2xVRreH9XROMlBM5w56L2d9PdcjRU/hOD+8NVqeIZE1QFKs0wLiqWv7KujMbgbF7QRY8jqZ09RstFp6psjQ5jg5p3BBuD81xetk5nau1X4nuhNBTlE6wQhCIQQhCIQQhCIQQhCIQQhCIQQhIUQirwqqpsbS57g1rRck7AepSVdW2NjnvcGtaLuJ5ADqsmxXEqjGqnsae7adhFydhb43eJ8GrrVVr3OwHJnC63RsOe06cbzpPiEppaFpa0mzn8iR8V/yM+5Viypw1hprSS2mm5hxHdb6A8z5lT2XsvRUkQjjb+84jdx8SVLBW9oxpr2H3MhKSTqs3P4jWxp9kqFnmkDEQBKhCI4IQhEIJClQiEbpSOanoRCQuO5Ugq2ETMufyvGzh6O/zWbzUVbgsuth7WmJs7np9HD8jvMbLYivCeBrmlrgC0ixBFwR4Fdq7iux3HlM9lAbcbGROWc1Q1seqI2cPfYfeafPxHmpwFZLmbK0uGze2URPZg3c3npBPukdWH7K95TzbHXQ6md17bdpH1afLxaehTsrAGtOPxCq0k6G5lgQkBSrhNEEIQiEEIQiEEIQiEEIQiEEx6ddU7iRmn2Wm0sNpZbtb5D8zv6fNUilyFEh3CKSZWc5Y1LiFUKGlILAe+RycR7xd+y39Vf8ALmXo6OBscY35ud1cbbuKgeGeVxT03avH40wub8w292t8r8z6q62Xa5x/bXgfecaUJ+duT9oAJUmpU7MfE2CmeY2AzSg2LW8gfAu8fILiqsxwBOzOE5lzuhZvScXRraJqWSMONgRdx38Glov8lokUtwD4gHw578uib1sniiSxX4nohND0alE6RyE3UjUiEchN1I1pQjkJocjUnCOSFQGZM4xUYAdd8rvciZu4+O3QeqlcPrDJG17mOjLhfQ61xfobJ6TjMkMCcT1lhDgQQCCLEHwKzabJtVRYgyWhbeF5s5pIs0Xu5jr726gjkVpt0hVJYVz+8iysPg+UGhPTQUFyidBHITdSLohHISApURwQhCIQQhCIRjjssngb/tXGCTvTwdOhDDsP+p36K7Z8xf2egleD3nDs2er9r/qobhHhHZ0jpjzmdcfut7o+9ytNQ0VmzvwJktOtwnrL2wJxSBOKzTUJCZwxAwUM8g5iMhvq7u3+6p3CXL0ZidUvaHSF5a2++nTzIv1JPNXbMuHe0Uk0Q5vYQPXmPuFmvD/OLaLXTVQLBrJDiD3XcnB3W3I3WysZqYLzn7THaQLQW4mrTULH21ta6xuLgGxHIi/IqmZ+zHUwVNPFTuY3tdjqaHbl2kc+Q3UrVcRKGMA9u11yBZneO5tfbp5qpcUWtkq6MarNcPfBtYF43B9FFFZ14ce8d9gCZU+XEteAQYiJr1UsD4tJ2Y0A36cuirlfxIkpcTlils6na4NsBZzRYHVf83XZS+UsEpqWZxZWds57dIa6Rp5G+wB3KhqPCo6nFsRhlF2uaPUEabEHoQqQJqOrjH0kszaRp595aM3Y+6LDn1FO5pNmljrBws5wF/PYrlrn4jNDTSUr4W6og6XW0buIBFvALOceiqaCKWik70EveidfYaXA3B6ctwtjy2f9zp/7ln8oQ9YrUMN940c2MQdtpneF5lxWpqJKdksGuK+q7G27rtJspPNeP11FRQue+Pt3Sua8taCLWJFh0Oy4OH//AMxWekn/AJQu7jMf92g/vT/I5ddK9ZUwMTllukWzOSqxfFKamZVulhliLWuc0tsQHWty3tuOSvWXMaFVSxzBunWN287EGxF/C6yjMVLWR0lM6aZ0tK8MOhnd07AtaT425HxCumKZhgpsHa+m2a5miAdQXAg38xuT5qLawQMdz2jrsKk57CVfG84Tirnnhji7OB7Yy4xNLrXIsX899J9Nlq1BWNliZIw3a9ocD5EX/wBeiy3A45WYc+n9gqJO2Bc6UFu5cBpcL77d1THCfGiY5KSS4fE4loPwk2c31a6/1CVqArt2jpsIbc8zpyJmmoqauqjlc0sjJ0WaG8pC3cjnsFacxVroaSaRlg5kbnNuL7gX5LOOHVfHFX1pke1gJIBcQ3/mu8Vdcz4pHLQVXZyMfaI30uDrX5XspsrAsAA22nSqzNZyd95BZC4iGoIgqSBN+R/uh/l5O/VdeJZlnZjMNKHN7F7QXAtF+Tie98lWcLyaazCoJIiG1EZcAeWoB5NifiB5FcOA4jLNi1J24IlivFITsSWh1rjxttfqu3SQkle2dpwFzgAN3xvLLjubaqhxFrZiHUr/AHbNAIaTY7jm5p6eC9sczhNNXR0lCRe4Mslg8WIuefRoP12UxxAw5kmHzFwuY29ow9Q5trWP1UVwnwxjKPtgPxJHuDneTHWAHlsuQ0dPXjcbTsQ/U0Z2O8vULbAAm56nlfxOy9E1qcsk2wQhCIQQhCITM+MlTdlPCL6nPLvoNI+7lfMDw8Q08UQ20MaPtv8AdZznsiXGqSI8h2YPzfr/AMK1Rq02/LWi+syVfNYzekcAghCQrNNcQtULjGT6aqN5Yml1rah3XfxBStXViON73e6xpcfQC5UZl3NEVaxz4dVmmx1N07kXVDUPmEhtJODI2j4Z0MbtXZaz+24uH0OykMYyfTVRZ20erQNLRcgAeFgvDHs709JIyN5c57vyxjWR4EgePgp2CbU0OsRcXs4WIv0I6FUzWbMTIVa91AkBhvD6jglbLHDZ7N2nU42PLqVI02XoY6iSoay0sgs91zv8uXRSQcguUl2PJlhFHAnBi+BQ1UfZzMD289+YPiD0K6qalEbGsaLNaAAPIbBeupJrU5yMZlaRnOJFYdlaCCeSeNmmSS+t1yb3dqO3LmnY3lyGsa1k7NTWnUBcje1unldSmpGpPWc5zJ0rjT2kfU4DFJT+zvZeLSG6SejeW/Poox+QKQxsiMZLGOLmt1usC7mefVWPUjUgOw2BgUU9oyOENAAFgBYfooqHKVOypNS1hbKSSSHEX1bHa9t7BTGpGpLURAqDKvLw0oXOLnQ3JJJ7zuZNyefiV10WSKSGOWOOKzJRaQXO4HIXvdTocjUqLse8QqQdpw4Rg0dNEIoW6WAkgXJ57ncrxlyxTuqW1JjHbNFg/f0uR1NuqlAUFyWo5zmVpGMYnPX4eyaN8bxdj26XDlcH0XlhGDxU0QiibpYCSBcnnuea7bqDzNmB9I1sghMkWq0rmndg+LTbcc/okCTsIHA3MnGlKq1h2bhU1Rip2GSJoBknvZoJFw1u3eKsepMgrzBW1cR4Qm6khelKjrpVX8VzpBBM2E63yu/JG0yOHm4DcKdbJcAoIIiDA8TMcYYDmSC/wsP0a6y09oWW5oJZmGmd0d2YH3af1WpNK03+FPpMvw/ib6xyChIVmmuR2Yv+EqP7l/8AKVkuVM2Chw+XTYzSSWjb4WYAXnyH6rWcxf8ACVH9y/8AkKyjI2To62jqCdpbhsbjybZody8DsD5Ld8Pp6Z18ZEwfE6uoNPODLXkXJTmu9sqjrqH95oO+m/Un4rfRSudc4ihYwNZrlkJDG8gLdTbfrYKtcP8AM0kEpoKq4cHERknkRvoueh5tXjxHeYcSpJ37xC3T4H3cPvf5JFC1uH9Ig4Wr5J2TY1jLGdu6GHQO8YwO8BbrY3CsuT82troC+wa9u0jfA8wR+yR+ilHYpF2Pa62dlp1ari1lm3DuldK+vfENMb2OYzpu4uLR8h+qjSrqcjGJeWRhg5zJOfPNVU1D4cPiY5rNjK+9tjYnnYAm9vRMjz3V0lQyKviYGPNu1YCBblcdCB16rm4SYiyLtqd9my67i+17d0jzII+69uMNUx0MMQIdKZbho3NtJb8rkhdAq9Tp6dvOc9TFNerfyk9n3NUlFTskiDHF79N3XItoLr7eig8QzdidJG2aaGB8brbtJ2vuAbcrheHEuBzMMpGv3c1zQ71ETrqKzfPWtggZVvZ7O8t3ibuLAGxv1Dbm3knXWpA+p/4RWWNqJzjYfSXjGs5FmGNrIWg6tNmu6ajpI26g3ChKTNOKugbO2ngljeNTQ2+q3pe698700UeCtbD/AGQMeg87i97+p5qYyNM1uF0xc4ACPckgW7xXPCrXkDO86ZZnwTjaNybnhlcHNLezmZ7zOh8XNPhe4svDCs4yy4pNSFjAyPVpcL3Om1r9OqqmUR2+OzTQ/wBi0yOJHKzhpHL4nbj0XVlo/wDuGq/7n+FU1SjV/jn6SBaxC/X3krivEU02JOgla0QCwLxcuGpoIJ3ta5U/mfMBp6J9RFpeQGlt72Nza+yo2IYUypx2pgk918XPqC1jS1w9FDYvJUUEU9DOC+KQXhd0uHA6h5eLeivoo2kDnA9Yjc66s8bzW8s4q6opIpngBz23IHLnbqqZmLiZNDUSthiY+GFzWvcdXvHmNtuYI+S7KDG/ZMCil/N2Wln7ziQPpz+Sp2DYgG0E0D6WokfOS4ytZcX5scDa+xUpSuWJG2cSrLiFAB7Zmx0Fc2WJkjDdr2hwPqLqiYtnqapnfTUMDZRYtc9+4PQm3IN6b80vCvGS+nkpX3D4b6eh0uv06aXfqovhZiUcM9TBLZkjnjTq23aSHM9bm6kUhCxxnEprSwUZxmTuVXYhDMIJKaCODdxdG3S0eNtJILifFecPErRiMtPOGMiDyxjxfYg2Bf0sfLkrsKxmsM1t1kXDbi5A5kDwWWUeX2VtfiULtjq1McBfS4PIBt1G+4Sr0WFi47R2akwFPeXbO2Zn0VMJYmseS8N717WIJvt6KPzbmqqp6aGeKOMse1vaEhxLS4Ajb4TuLrPscq6inp30FSCdL2vhdzGkXvY9WkcvBbDhtK2WiiY8Xa6FocD4FgTetagGO+/uJK2NaSBtt7Spz5lpaWj9sgiaJqncDqXcnXPPS3w67eKtmWqqaWmY+oDWyOGqzbiwPK9+p5rMslZcjfis0b7uZTF5Y124JEmkEj7rYrKLwq7DnmdPh9TbnjiZhxZh7OopKgXFjYkdNLw8fa602nkDmhw5EAj5i6pfFnDjJQ6xcmJ4efQjST8gVIcO8V7fD4t7uYOzd6t2H2sh/mpU+UE+W5h5y0oKQJSs01znq6USRvY69ntLTbwIsozLeVoqJjmRFxDnXOo35CymLqHxnN1LSm00rWutfSLud9AqGojSJzbSDqM5swZHp6x7XyBzXt/Ow6SfC/jbou2vy7FPAIZmmVrRYOd72219Q3B81E0vE2he7T2unzc1zR9VaI5g4Aggg7gjqqbqJjVtJXpvnEo7eENNf+0nLb+5rFvTkrfhmEx08YjiYGMbyA/W/U+a7QUt0msZuTKWpV4EqmO8Oaapf2hDo5DuXRnTf1HL5puC8Nqamk7SzpZB7rpDqt6DxVsui6Oo+MZi6KZziQmY8rR1sbY5dQa12oaTbpb+q9cWy7FUU/YSAlgAsQdxpFgQfHb7qVJUZjGZIKXR20gZrNmjck/Ib2QGbYDtxGyryZHDIsPsZpC6UxatQu7dvkD4XufmouLhHTA7vnc34S/b7BXaGYOaHDkRccxz9U+6Ytfzi6KHtI7CMBipmaIY2sHW3M+ZPMriosnQxVj6ppf2j76gTt3rX2+Snroup1tvvK6a8YkFHlGIVrqwa+1cLEX7vuhvL0AXRj+XYquIxyt2vcOGzmnxB6KWQjW2Qcx6F3GJV67IMEsEMDjII4fdAdz9fHr9VYYKYMa1rRZrQA0eAAsF6lyGvukXY8xBFB2kBT5MijrXVbC8SOJLhfum4sdvv6rwzBw+pqt2tzSyTq9hDSfUcj681aAhV1GznMXSUjGJUcD4b09NMJg6V8jfdL3XtcWPLnsVJYZlOKComnYX65b6gTcbnVsPUKcQgux5MBUg4EhMx5VhrWBsoOxu1w2cPEX8CpSmpgxjWN5NaGj0AsvdCksSMZ2lBADmQOFZRip6maoYX65r67m43dr2Hqp2yVCCS25gqhdhOSvo2yxPjd7r2lp9CLLNeGlUaWsqKOTYk92/xM2+7SD8lqRCzLijhT4Zoa6LYtIDyOhBuxx9dx81ooIOaz3/ADM/xA04sHb8TTWlPKict442rpmTN21DvDwcNnD6qUJWYgqcGaFIIyJG5kxI09JNKObGEj15N+5WecO8qMrBJV1X4rjIQA47Egd4nx3OwV8zhQmahqGDmYzb1G9vsqTwmzJG1jqV50v1lzL7Xva7d+oI5LXWCKiV5/iZLSOqA3EsWZOHtNPC4MjbHIAdDmADcDYEdR0UBwkxd5M1M8k9n3mA/l3LHi/heyvmMYxHTQulkcA1o+p6ADqSs74R0zn1FTUWs090ernl9r+WyaEtU2r0icBbV0es7/8A1CrJKiaGnpWSmJxBs43sHFoO6lMq59NTO6nmiMM4BNr3BtzG+4PkqbgFVUsxKuNLEyV+p+oPJbt2nS3M3Ulw+aKqvnqpXaahpP4QFrXGnVcne1iLea6WVKFO3A/M5pcxI37ywZr4hNpZOxiYZp9u6OTb9DbcnyHioqDOuJMewTUJLXuAbpBB3OwvcgfOyhsqztjxycT7OLpGxl3xEgt3Pi3kp/PeZK6icZIxD7OSGsJGp19JJuB0vdT0wCEA5HJ/iPqscsTweBL6121zt4+SyOkzVCcUMroQ5j5ezbM97nabbAtBGltzY+itWd8wuiwsOuBJMxrR098XeR8rj5rP6qrpf9lMgb2vbtf2p/DcAXEWcL+Gk8/JFFQwS3fb/cd9uSAO282yoqNEb32vpaXW8bNJ+9lVsmcRGVpLJGtjm5taCSHDyJ6jwSZWx01WFOcffjjfG/zLY9j82kFUXAcnuqcPbPAS2oie4C22oCxbY9HDeyhKVwwfz5lNc2VKeU0DNmcH0lRTRNjY4TGxLiRbvtbtbbk4q2hYbiOZ3Vk9D2jSJYpGsk8z2rO95cjcLcm/6+qi6vphZ1ot6haOSFF01zlnmgyrcRcd9moX2Nny/hs8tQ7zvk2/1Xjwuo3sw9jnl15HF7Q4k2byaBflsL/NVPGJzi+KMhZ/YQ3u4eAIL3/9RGkLWKeINaGtFgAAB5AWC02DpoFPJ3mWsl7C3bieoSpAlWaa4IQhEIIQhEIIQhEIFcuI0DJo3RyC7XgtI9QupNKM43ERGRgzI8DxJ+D1z6ac3p3kEO32v7r/AOh9FrUbwQCDcHkRv81AZwymythLSAJWi8T+oPgfFp6hU3JmcX0knsVb3dB0xvP5fBrj8J6FanAuXUOe8xoTS2k8dpqRCp2ZOGUFS8ysJhlO5c0bE+Jb4+YVwa+6csyuyHIml0VxgzOafhAC4GepklYN9Pu3+ZJV8w/DY4I2xxNDGN5Af63XWEWVtYz8mJKlTgSt4Hk1tNUzzh7nGa92kDa7tWy55chN9u9sjlfG8u1FoALT0cD5EK2WRZLqP5w6a+UquaMgw1jtZvHKOUjdr25ah1UGzhIXFonq5ZI2/l5fck22WjWRZMWuBgGI0ITkiVfF8kMqJYHPe/s4AA2LbSbWO/0Cn3UTCCNDd/IdfkumyLKdbGUK1HaVXAcjNpe3DJXlkwI0ECzb3sR52Nvku7KmWG0MBia9zxqLrmw5i3RTlkJtYzZyeYCpRxKjjHD2GeqjqATG5rg54aB3y0ggnwPieqtoSpHFSzkgZ7RqirnECqDxMzZ2Ufs0JvNJYOtuWtPT953IBSeeM6sooiGkGdw7jfD9t3gB08VX+H+UJHy+21YJe7vRh3O//wBhHpyC0VIF/Uf0me1y3yJ6ye4dZT9jp7yD8aTd/XSPys+XXzVuCRoTlwdy7FjNCIEXSIIQhTLghCEQghCEQghCEQgkKVCIRpCrOcckRVzPgmaO5J/hd4tVnSFUrFDkSHQOMNMpwDOM+HyClrmuMbe615vcDoQfzs+4Wn0dayVofG5rmnk5puFxY5gENXHolZcfldyLSeoPRZxUYBXYQ8y0zjLBe7h5fts8fNq0YS7jZvtM/wA9O3I+81wJVRsucUYJ7Nl/Ak/aPcPo/ofVXVkoIuCCDyIN/uuD1shwwndLVfcGeiEmpGpROkVCTUjUiGIqEl0XRCKkckLlA4/nSmpAe0kBf0jb3nfTp81SqWOAJDOq7kydc6yo+b+I7Ifwqa0s52uO81pO3T3neQVbqcz1+Ku7KmYYoj7xBI2/ak9OjVbsp8OoaMh7vxZvjI2b46W9PVaBWtW9m58pn6jW7JsPOQeUcgSSyCrr7ueTqEbtyT0L/To1aUGIAT1xssaw5M711qg2ghCFznSCEIRCCEIRCCEIRCCEIRCCEIRCCEIRCIQmuanoKISr4/w/paoElnZydHx2afmORVQdkXEqMl1JUa2j8oOk282Ou09eS1ayTSuy3uoxyP3md/h1Y5mWM4l1tN3aulvbrYx9bebVJ03GKlcRqjlaOps11vkDdXx8IcLOAI8CAQo2bKtI8kup4STzOgKupUfEvtF07V4aQ8HFChd/zHD1Y4L0k4m0IG0xd6Mcf6L1dw6oCb+zt+rh/VIeHNB/+dv8T/8ANP8AQ7Ayf1fMSLquL1G0d0SvPhp0/wAxUXV8X3POmmpi537Ruf4WA/qrlBkmiaLCmit5t1fqpSmw+OIWjYxg5d1oH6I1VDhfePRa3/qZh7BjGIe+TBGeh/CH8I7xUzgfCaFhD6lxnfzI3Dfn1d81fWtTg1Sb2xhdh+0ofDqDltzPCmo2xtDWNa1o5BoAH0C9wEtkLhO+IIQhEcEIQiEEIQiEEIQiEEIQiEEIQiE//9k="/>
          <p:cNvSpPr>
            <a:spLocks noChangeAspect="1" noChangeArrowheads="1"/>
          </p:cNvSpPr>
          <p:nvPr/>
        </p:nvSpPr>
        <p:spPr bwMode="auto">
          <a:xfrm>
            <a:off x="63500" y="-153988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k-SK">
              <a:solidFill>
                <a:prstClr val="black"/>
              </a:solidFill>
            </a:endParaRPr>
          </a:p>
        </p:txBody>
      </p:sp>
      <p:grpSp>
        <p:nvGrpSpPr>
          <p:cNvPr id="2" name="Skupina 27"/>
          <p:cNvGrpSpPr/>
          <p:nvPr/>
        </p:nvGrpSpPr>
        <p:grpSpPr>
          <a:xfrm>
            <a:off x="899592" y="764704"/>
            <a:ext cx="7992888" cy="216024"/>
            <a:chOff x="899592" y="908720"/>
            <a:chExt cx="7992888" cy="216024"/>
          </a:xfrm>
        </p:grpSpPr>
        <p:sp>
          <p:nvSpPr>
            <p:cNvPr id="8" name="Obdĺžnik 7"/>
            <p:cNvSpPr/>
            <p:nvPr/>
          </p:nvSpPr>
          <p:spPr>
            <a:xfrm>
              <a:off x="1331640" y="908720"/>
              <a:ext cx="216024" cy="216024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>
                <a:solidFill>
                  <a:prstClr val="white"/>
                </a:solidFill>
              </a:endParaRPr>
            </a:p>
          </p:txBody>
        </p:sp>
        <p:sp>
          <p:nvSpPr>
            <p:cNvPr id="9" name="Obdĺžnik 8"/>
            <p:cNvSpPr/>
            <p:nvPr/>
          </p:nvSpPr>
          <p:spPr>
            <a:xfrm>
              <a:off x="1763688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>
                <a:solidFill>
                  <a:prstClr val="white"/>
                </a:solidFill>
              </a:endParaRPr>
            </a:p>
          </p:txBody>
        </p:sp>
        <p:sp>
          <p:nvSpPr>
            <p:cNvPr id="10" name="Obdĺžnik 9"/>
            <p:cNvSpPr/>
            <p:nvPr/>
          </p:nvSpPr>
          <p:spPr>
            <a:xfrm>
              <a:off x="2195736" y="908720"/>
              <a:ext cx="216024" cy="216024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>
                <a:solidFill>
                  <a:prstClr val="white"/>
                </a:solidFill>
              </a:endParaRPr>
            </a:p>
          </p:txBody>
        </p:sp>
        <p:sp>
          <p:nvSpPr>
            <p:cNvPr id="11" name="Obdĺžnik 10"/>
            <p:cNvSpPr/>
            <p:nvPr/>
          </p:nvSpPr>
          <p:spPr>
            <a:xfrm>
              <a:off x="2627784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>
                <a:solidFill>
                  <a:prstClr val="white"/>
                </a:solidFill>
              </a:endParaRPr>
            </a:p>
          </p:txBody>
        </p:sp>
        <p:sp>
          <p:nvSpPr>
            <p:cNvPr id="12" name="Obdĺžnik 11"/>
            <p:cNvSpPr/>
            <p:nvPr/>
          </p:nvSpPr>
          <p:spPr>
            <a:xfrm>
              <a:off x="3059832" y="908720"/>
              <a:ext cx="216024" cy="216024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>
                <a:solidFill>
                  <a:prstClr val="white"/>
                </a:solidFill>
              </a:endParaRPr>
            </a:p>
          </p:txBody>
        </p:sp>
        <p:sp>
          <p:nvSpPr>
            <p:cNvPr id="13" name="Obdĺžnik 12"/>
            <p:cNvSpPr/>
            <p:nvPr/>
          </p:nvSpPr>
          <p:spPr>
            <a:xfrm>
              <a:off x="3491880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>
                <a:solidFill>
                  <a:prstClr val="white"/>
                </a:solidFill>
              </a:endParaRPr>
            </a:p>
          </p:txBody>
        </p:sp>
        <p:sp>
          <p:nvSpPr>
            <p:cNvPr id="14" name="Obdĺžnik 13"/>
            <p:cNvSpPr/>
            <p:nvPr/>
          </p:nvSpPr>
          <p:spPr>
            <a:xfrm>
              <a:off x="3923928" y="908720"/>
              <a:ext cx="216024" cy="216024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>
                <a:solidFill>
                  <a:prstClr val="white"/>
                </a:solidFill>
              </a:endParaRPr>
            </a:p>
          </p:txBody>
        </p:sp>
        <p:sp>
          <p:nvSpPr>
            <p:cNvPr id="15" name="Obdĺžnik 14"/>
            <p:cNvSpPr/>
            <p:nvPr/>
          </p:nvSpPr>
          <p:spPr>
            <a:xfrm>
              <a:off x="4355976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>
                <a:solidFill>
                  <a:prstClr val="white"/>
                </a:solidFill>
              </a:endParaRPr>
            </a:p>
          </p:txBody>
        </p:sp>
        <p:sp>
          <p:nvSpPr>
            <p:cNvPr id="16" name="Obdĺžnik 15"/>
            <p:cNvSpPr/>
            <p:nvPr/>
          </p:nvSpPr>
          <p:spPr>
            <a:xfrm>
              <a:off x="4788024" y="908720"/>
              <a:ext cx="216024" cy="216024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>
                <a:solidFill>
                  <a:prstClr val="white"/>
                </a:solidFill>
              </a:endParaRPr>
            </a:p>
          </p:txBody>
        </p:sp>
        <p:sp>
          <p:nvSpPr>
            <p:cNvPr id="17" name="Obdĺžnik 16"/>
            <p:cNvSpPr/>
            <p:nvPr/>
          </p:nvSpPr>
          <p:spPr>
            <a:xfrm>
              <a:off x="5220072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>
                <a:solidFill>
                  <a:prstClr val="white"/>
                </a:solidFill>
              </a:endParaRPr>
            </a:p>
          </p:txBody>
        </p:sp>
        <p:sp>
          <p:nvSpPr>
            <p:cNvPr id="18" name="Obdĺžnik 17"/>
            <p:cNvSpPr/>
            <p:nvPr/>
          </p:nvSpPr>
          <p:spPr>
            <a:xfrm>
              <a:off x="5652120" y="908720"/>
              <a:ext cx="216024" cy="216024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>
                <a:solidFill>
                  <a:prstClr val="white"/>
                </a:solidFill>
              </a:endParaRPr>
            </a:p>
          </p:txBody>
        </p:sp>
        <p:sp>
          <p:nvSpPr>
            <p:cNvPr id="19" name="Obdĺžnik 18"/>
            <p:cNvSpPr/>
            <p:nvPr/>
          </p:nvSpPr>
          <p:spPr>
            <a:xfrm>
              <a:off x="6084168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>
                <a:solidFill>
                  <a:prstClr val="white"/>
                </a:solidFill>
              </a:endParaRPr>
            </a:p>
          </p:txBody>
        </p:sp>
        <p:sp>
          <p:nvSpPr>
            <p:cNvPr id="20" name="Obdĺžnik 19"/>
            <p:cNvSpPr/>
            <p:nvPr/>
          </p:nvSpPr>
          <p:spPr>
            <a:xfrm>
              <a:off x="6516216" y="908720"/>
              <a:ext cx="216024" cy="216024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>
                <a:solidFill>
                  <a:prstClr val="white"/>
                </a:solidFill>
              </a:endParaRPr>
            </a:p>
          </p:txBody>
        </p:sp>
        <p:sp>
          <p:nvSpPr>
            <p:cNvPr id="21" name="Obdĺžnik 20"/>
            <p:cNvSpPr/>
            <p:nvPr/>
          </p:nvSpPr>
          <p:spPr>
            <a:xfrm>
              <a:off x="6948264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>
                <a:solidFill>
                  <a:prstClr val="white"/>
                </a:solidFill>
              </a:endParaRPr>
            </a:p>
          </p:txBody>
        </p:sp>
        <p:sp>
          <p:nvSpPr>
            <p:cNvPr id="22" name="Obdĺžnik 21"/>
            <p:cNvSpPr/>
            <p:nvPr/>
          </p:nvSpPr>
          <p:spPr>
            <a:xfrm>
              <a:off x="7380312" y="908720"/>
              <a:ext cx="216024" cy="216024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>
                <a:solidFill>
                  <a:prstClr val="white"/>
                </a:solidFill>
              </a:endParaRPr>
            </a:p>
          </p:txBody>
        </p:sp>
        <p:sp>
          <p:nvSpPr>
            <p:cNvPr id="23" name="Obdĺžnik 22"/>
            <p:cNvSpPr/>
            <p:nvPr/>
          </p:nvSpPr>
          <p:spPr>
            <a:xfrm>
              <a:off x="7812360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>
                <a:solidFill>
                  <a:prstClr val="white"/>
                </a:solidFill>
              </a:endParaRPr>
            </a:p>
          </p:txBody>
        </p:sp>
        <p:sp>
          <p:nvSpPr>
            <p:cNvPr id="24" name="Obdĺžnik 23"/>
            <p:cNvSpPr/>
            <p:nvPr/>
          </p:nvSpPr>
          <p:spPr>
            <a:xfrm>
              <a:off x="8244408" y="908720"/>
              <a:ext cx="216024" cy="216024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>
                <a:solidFill>
                  <a:prstClr val="white"/>
                </a:solidFill>
              </a:endParaRPr>
            </a:p>
          </p:txBody>
        </p:sp>
        <p:sp>
          <p:nvSpPr>
            <p:cNvPr id="25" name="Obdĺžnik 24"/>
            <p:cNvSpPr/>
            <p:nvPr/>
          </p:nvSpPr>
          <p:spPr>
            <a:xfrm>
              <a:off x="8676456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>
                <a:solidFill>
                  <a:prstClr val="white"/>
                </a:solidFill>
              </a:endParaRPr>
            </a:p>
          </p:txBody>
        </p:sp>
        <p:sp>
          <p:nvSpPr>
            <p:cNvPr id="27" name="Obdĺžnik 26"/>
            <p:cNvSpPr/>
            <p:nvPr/>
          </p:nvSpPr>
          <p:spPr>
            <a:xfrm>
              <a:off x="899592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>
                <a:solidFill>
                  <a:prstClr val="white"/>
                </a:solidFill>
              </a:endParaRPr>
            </a:p>
          </p:txBody>
        </p:sp>
      </p:grpSp>
      <p:sp>
        <p:nvSpPr>
          <p:cNvPr id="31" name="BlokTextu 30"/>
          <p:cNvSpPr txBox="1"/>
          <p:nvPr/>
        </p:nvSpPr>
        <p:spPr>
          <a:xfrm>
            <a:off x="791580" y="1080601"/>
            <a:ext cx="8208912" cy="12388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0215" indent="-450215" algn="just">
              <a:spcAft>
                <a:spcPts val="0"/>
              </a:spcAft>
            </a:pPr>
            <a:endParaRPr lang="sk-SK" sz="1350" b="1" dirty="0" smtClean="0">
              <a:solidFill>
                <a:srgbClr val="000099"/>
              </a:solidFill>
              <a:latin typeface="Times New Roman"/>
              <a:ea typeface="Times New Roman"/>
              <a:cs typeface="Times New Roman"/>
            </a:endParaRPr>
          </a:p>
          <a:p>
            <a:pPr marL="450215" indent="-450215" algn="just">
              <a:spcAft>
                <a:spcPts val="0"/>
              </a:spcAft>
            </a:pPr>
            <a:endParaRPr lang="sk-SK" sz="1350" b="1" dirty="0">
              <a:solidFill>
                <a:srgbClr val="000099"/>
              </a:solidFill>
              <a:latin typeface="Times New Roman"/>
              <a:ea typeface="Times New Roman"/>
              <a:cs typeface="Times New Roman"/>
            </a:endParaRPr>
          </a:p>
          <a:p>
            <a:pPr marL="450215" indent="-450215" algn="just">
              <a:spcAft>
                <a:spcPts val="0"/>
              </a:spcAft>
            </a:pPr>
            <a:endParaRPr lang="sk-SK" sz="1350" b="1" dirty="0" smtClean="0">
              <a:solidFill>
                <a:srgbClr val="000099"/>
              </a:solidFill>
              <a:latin typeface="Times New Roman"/>
              <a:ea typeface="Times New Roman"/>
              <a:cs typeface="Times New Roman"/>
            </a:endParaRPr>
          </a:p>
          <a:p>
            <a:endParaRPr lang="en-US" sz="1600" dirty="0" smtClean="0">
              <a:solidFill>
                <a:srgbClr val="000099"/>
              </a:solidFill>
              <a:latin typeface="Times New Roman"/>
            </a:endParaRPr>
          </a:p>
          <a:p>
            <a:pPr algn="just"/>
            <a:endParaRPr lang="en-US" dirty="0" smtClean="0">
              <a:solidFill>
                <a:srgbClr val="000099"/>
              </a:solidFill>
              <a:latin typeface="Times New Roman"/>
            </a:endParaRPr>
          </a:p>
        </p:txBody>
      </p:sp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112" y="6057006"/>
            <a:ext cx="818493" cy="612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BlokTextu 28"/>
          <p:cNvSpPr txBox="1"/>
          <p:nvPr/>
        </p:nvSpPr>
        <p:spPr>
          <a:xfrm>
            <a:off x="827584" y="56818"/>
            <a:ext cx="75608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36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Návrh počtu a štruktúry OP-2014-2020</a:t>
            </a:r>
            <a:endParaRPr lang="sk-SK" sz="36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Tabuľk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4298522"/>
              </p:ext>
            </p:extLst>
          </p:nvPr>
        </p:nvGraphicFramePr>
        <p:xfrm>
          <a:off x="967396" y="1484784"/>
          <a:ext cx="7637052" cy="388292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26439"/>
                <a:gridCol w="2921259"/>
                <a:gridCol w="1737865"/>
                <a:gridCol w="2451489"/>
              </a:tblGrid>
              <a:tr h="69319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400" dirty="0">
                          <a:effectLst/>
                        </a:rPr>
                        <a:t>P. č.</a:t>
                      </a:r>
                      <a:endParaRPr lang="sk-SK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400" dirty="0">
                          <a:effectLst/>
                        </a:rPr>
                        <a:t>Operačné programy</a:t>
                      </a:r>
                      <a:endParaRPr lang="sk-SK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400" dirty="0">
                          <a:effectLst/>
                        </a:rPr>
                        <a:t>Riadiaci orgán</a:t>
                      </a:r>
                      <a:endParaRPr lang="sk-SK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Sprostredkovateľský orgán pod riadiacim orgánom</a:t>
                      </a:r>
                      <a:endParaRPr lang="sk-SK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2095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400" dirty="0">
                          <a:effectLst/>
                        </a:rPr>
                        <a:t>1.</a:t>
                      </a:r>
                      <a:endParaRPr lang="sk-SK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Výskum a inovácie (VaI)</a:t>
                      </a:r>
                      <a:endParaRPr lang="sk-SK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MŠVVŠ SR</a:t>
                      </a:r>
                      <a:endParaRPr lang="sk-SK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MH SR</a:t>
                      </a:r>
                      <a:endParaRPr lang="sk-SK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2095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400" dirty="0">
                          <a:effectLst/>
                        </a:rPr>
                        <a:t>2.</a:t>
                      </a:r>
                      <a:endParaRPr lang="sk-SK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Integrovaná infraštruktúra (II)</a:t>
                      </a:r>
                      <a:endParaRPr lang="sk-SK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400" dirty="0">
                          <a:effectLst/>
                        </a:rPr>
                        <a:t>MDVRR SR</a:t>
                      </a:r>
                      <a:endParaRPr lang="sk-SK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MF SR</a:t>
                      </a:r>
                      <a:endParaRPr lang="sk-SK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5707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400" dirty="0">
                          <a:effectLst/>
                        </a:rPr>
                        <a:t>3.</a:t>
                      </a:r>
                      <a:endParaRPr lang="sk-SK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400" dirty="0">
                          <a:effectLst/>
                        </a:rPr>
                        <a:t>Ľudské zdroje (ĽZ)</a:t>
                      </a:r>
                      <a:endParaRPr lang="sk-SK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MPSVR SR</a:t>
                      </a:r>
                      <a:endParaRPr lang="sk-SK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MV SR, MZ SR,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MŠVVŠ SR</a:t>
                      </a:r>
                      <a:endParaRPr lang="sk-SK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5707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4.</a:t>
                      </a:r>
                      <a:endParaRPr lang="sk-SK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400" dirty="0">
                          <a:effectLst/>
                        </a:rPr>
                        <a:t>Kvalita životného prostredia (KŽP)</a:t>
                      </a:r>
                      <a:endParaRPr lang="sk-SK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MŽP SR</a:t>
                      </a:r>
                      <a:endParaRPr lang="sk-SK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MDVRR SR, MH SR,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MV SR</a:t>
                      </a:r>
                      <a:endParaRPr lang="sk-SK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2095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5.</a:t>
                      </a:r>
                      <a:endParaRPr lang="sk-SK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400" dirty="0">
                          <a:effectLst/>
                        </a:rPr>
                        <a:t>Integrovaný ROP (IROP)</a:t>
                      </a:r>
                      <a:endParaRPr lang="sk-SK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MPRV SR</a:t>
                      </a:r>
                      <a:endParaRPr lang="sk-SK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MK SR, 8 VÚC</a:t>
                      </a:r>
                      <a:endParaRPr lang="sk-SK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2095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6.</a:t>
                      </a:r>
                      <a:endParaRPr lang="sk-SK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400" dirty="0">
                          <a:effectLst/>
                        </a:rPr>
                        <a:t>Efektívna verejná správa (EVS)</a:t>
                      </a:r>
                      <a:endParaRPr lang="sk-SK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MV SR</a:t>
                      </a:r>
                      <a:endParaRPr lang="sk-SK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-</a:t>
                      </a:r>
                      <a:endParaRPr lang="sk-SK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2095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7.</a:t>
                      </a:r>
                      <a:endParaRPr lang="sk-SK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400" dirty="0">
                          <a:effectLst/>
                        </a:rPr>
                        <a:t>Technická pomoc (TP)</a:t>
                      </a:r>
                      <a:endParaRPr lang="sk-SK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ÚV SR</a:t>
                      </a:r>
                      <a:endParaRPr lang="sk-SK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-</a:t>
                      </a:r>
                      <a:endParaRPr lang="sk-SK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2095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8.</a:t>
                      </a:r>
                      <a:endParaRPr lang="sk-SK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400" dirty="0">
                          <a:effectLst/>
                        </a:rPr>
                        <a:t>Rozvoj vidieka</a:t>
                      </a:r>
                      <a:endParaRPr lang="sk-SK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MPRV  SR</a:t>
                      </a:r>
                      <a:endParaRPr lang="sk-SK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-</a:t>
                      </a:r>
                      <a:endParaRPr lang="sk-SK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2095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9.</a:t>
                      </a:r>
                      <a:endParaRPr lang="sk-SK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400" dirty="0">
                          <a:effectLst/>
                        </a:rPr>
                        <a:t>Rybné hospodárstvo</a:t>
                      </a:r>
                      <a:endParaRPr lang="sk-SK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400" dirty="0">
                          <a:effectLst/>
                        </a:rPr>
                        <a:t>MPRV  SR</a:t>
                      </a:r>
                      <a:endParaRPr lang="sk-SK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-</a:t>
                      </a:r>
                      <a:endParaRPr lang="sk-SK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5707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400" dirty="0">
                          <a:effectLst/>
                        </a:rPr>
                        <a:t>10.</a:t>
                      </a:r>
                      <a:endParaRPr lang="sk-SK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400" dirty="0">
                          <a:effectLst/>
                        </a:rPr>
                        <a:t>Európska územná </a:t>
                      </a:r>
                      <a:r>
                        <a:rPr lang="sk-SK" sz="1400" smtClean="0">
                          <a:effectLst/>
                        </a:rPr>
                        <a:t>spolupráca/ INTERACT</a:t>
                      </a:r>
                      <a:endParaRPr lang="sk-SK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MPRV SR/BSK</a:t>
                      </a:r>
                      <a:endParaRPr lang="sk-SK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400" dirty="0">
                          <a:effectLst/>
                        </a:rPr>
                        <a:t>-</a:t>
                      </a:r>
                      <a:endParaRPr lang="sk-SK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48208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1"/>
          <p:cNvSpPr txBox="1">
            <a:spLocks/>
          </p:cNvSpPr>
          <p:nvPr/>
        </p:nvSpPr>
        <p:spPr bwMode="auto">
          <a:xfrm>
            <a:off x="0" y="0"/>
            <a:ext cx="683568" cy="6858000"/>
          </a:xfrm>
          <a:prstGeom prst="rect">
            <a:avLst/>
          </a:prstGeom>
          <a:gradFill flip="none" rotWithShape="1">
            <a:gsLst>
              <a:gs pos="9000">
                <a:srgbClr val="000099"/>
              </a:gs>
              <a:gs pos="25000">
                <a:srgbClr val="000099"/>
              </a:gs>
              <a:gs pos="58000">
                <a:srgbClr val="FF0000"/>
              </a:gs>
              <a:gs pos="82000">
                <a:schemeClr val="bg1"/>
              </a:gs>
            </a:gsLst>
            <a:lin ang="5400000" scaled="0"/>
            <a:tileRect/>
          </a:gra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B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sk-SK" sz="40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ook Antiqua" pitchFamily="18" charset="0"/>
              <a:ea typeface="+mj-ea"/>
              <a:cs typeface="+mj-cs"/>
            </a:endParaRPr>
          </a:p>
        </p:txBody>
      </p:sp>
      <p:sp>
        <p:nvSpPr>
          <p:cNvPr id="4098" name="AutoShape 2" descr="data:image/jpeg;base64,/9j/4AAQSkZJRgABAQAAAQABAAD/2wCEAAkGBhQSEBQUExQUFRQWFRsXFBYYFxcVHRwdFxUYFBcXGxgYHCYeGRojGhQUHy8iIycpLC0sFSAxNTAqNSYrLCkBCQoKDgwOGg8PGi8lHyQpKSwsLiwsLCwpKiwqKiwsLywsLCwsLCwsLCosLCwsLCwsLCksLCwsLCwsKSwsKSwsKf/AABEIAK0A8AMBIgACEQEDEQH/xAAbAAABBQEBAAAAAAAAAAAAAAAAAQIFBgcEA//EAEQQAAEDAgQDBQYDBQUHBQAAAAEAAgMEEQUGEiEHMUETIlFhcRQyUoGRoSNCsWJykrLBM3PC0fAVJDRDgoOzFyY1U1T/xAAYAQADAQEAAAAAAAAAAAAAAAAAAQIEA//EAC8RAAICAQMCBAUDBQEAAAAAAAECAAMREiExE0EyUYGRBCJxobEjYcEUM3Lh8EL/2gAMAwEAAhEDEQA/ANwQhCIQQhF0QgmlJrVRzVxGgpQWM/Fm+Fp2H7zhy9BuqVC5wokO6oMky2ueBzVdxXP1HT+9M17vhj7529NgqSymxLFraz2FOfIsB9B7z/mrJhHCikiN5NUzv27Bv8I/zXfponjO/kJm6jv/AGx7yGquLUsp00lKXG/N13fZmw+q8m41jkoIbDo8+zay3kC47rTKTD44xaNjWDwa0N/RdAYjrIPCvvvH0XPiaZczCMdeN5tPkXsB+zUowDHByqB/G0/q1ajZFkv6g+Q9o/6YdyfeZSKjHYQSWmQekb/oG2KGcR6+nt7VS3HjpdGf6haqWpr4gRYgEee/6p9ZTsVEXQYcMZTcH4p0k2zy6F3Kz9x/ENvqrZS1rJWB0b2vaeTmkEfUKBxnh9R1FyYgx3xx9w/O2xVRreH9XROMlBM5w56L2d9PdcjRU/hOD+8NVqeIZE1QFKs0wLiqWv7KujMbgbF7QRY8jqZ09RstFp6psjQ5jg5p3BBuD81xetk5nau1X4nuhNBTlE6wQhCIQQhCIQQhCIQQhCIQQhCIQQhIUQirwqqpsbS57g1rRck7AepSVdW2NjnvcGtaLuJ5ADqsmxXEqjGqnsae7adhFydhb43eJ8GrrVVr3OwHJnC63RsOe06cbzpPiEppaFpa0mzn8iR8V/yM+5Viypw1hprSS2mm5hxHdb6A8z5lT2XsvRUkQjjb+84jdx8SVLBW9oxpr2H3MhKSTqs3P4jWxp9kqFnmkDEQBKhCI4IQhEIJClQiEbpSOanoRCQuO5Ugq2ETMufyvGzh6O/zWbzUVbgsuth7WmJs7np9HD8jvMbLYivCeBrmlrgC0ixBFwR4Fdq7iux3HlM9lAbcbGROWc1Q1seqI2cPfYfeafPxHmpwFZLmbK0uGze2URPZg3c3npBPukdWH7K95TzbHXQ6md17bdpH1afLxaehTsrAGtOPxCq0k6G5lgQkBSrhNEEIQiEEIQiEEIQiEEIQiEEx6ddU7iRmn2Wm0sNpZbtb5D8zv6fNUilyFEh3CKSZWc5Y1LiFUKGlILAe+RycR7xd+y39Vf8ALmXo6OBscY35ud1cbbuKgeGeVxT03avH40wub8w292t8r8z6q62Xa5x/bXgfecaUJ+duT9oAJUmpU7MfE2CmeY2AzSg2LW8gfAu8fILiqsxwBOzOE5lzuhZvScXRraJqWSMONgRdx38Glov8lokUtwD4gHw578uib1sniiSxX4nohND0alE6RyE3UjUiEchN1I1pQjkJocjUnCOSFQGZM4xUYAdd8rvciZu4+O3QeqlcPrDJG17mOjLhfQ61xfobJ6TjMkMCcT1lhDgQQCCLEHwKzabJtVRYgyWhbeF5s5pIs0Xu5jr726gjkVpt0hVJYVz+8iysPg+UGhPTQUFyidBHITdSLohHISApURwQhCIQQhCIRjjssngb/tXGCTvTwdOhDDsP+p36K7Z8xf2egleD3nDs2er9r/qobhHhHZ0jpjzmdcfut7o+9ytNQ0VmzvwJktOtwnrL2wJxSBOKzTUJCZwxAwUM8g5iMhvq7u3+6p3CXL0ZidUvaHSF5a2++nTzIv1JPNXbMuHe0Uk0Q5vYQPXmPuFmvD/OLaLXTVQLBrJDiD3XcnB3W3I3WysZqYLzn7THaQLQW4mrTULH21ta6xuLgGxHIi/IqmZ+zHUwVNPFTuY3tdjqaHbl2kc+Q3UrVcRKGMA9u11yBZneO5tfbp5qpcUWtkq6MarNcPfBtYF43B9FFFZ14ce8d9gCZU+XEteAQYiJr1UsD4tJ2Y0A36cuirlfxIkpcTlils6na4NsBZzRYHVf83XZS+UsEpqWZxZWds57dIa6Rp5G+wB3KhqPCo6nFsRhlF2uaPUEabEHoQqQJqOrjH0kszaRp595aM3Y+6LDn1FO5pNmljrBws5wF/PYrlrn4jNDTSUr4W6og6XW0buIBFvALOceiqaCKWik70EveidfYaXA3B6ctwtjy2f9zp/7ln8oQ9YrUMN940c2MQdtpneF5lxWpqJKdksGuK+q7G27rtJspPNeP11FRQue+Pt3Sua8taCLWJFh0Oy4OH//AMxWekn/AJQu7jMf92g/vT/I5ddK9ZUwMTllukWzOSqxfFKamZVulhliLWuc0tsQHWty3tuOSvWXMaFVSxzBunWN287EGxF/C6yjMVLWR0lM6aZ0tK8MOhnd07AtaT425HxCumKZhgpsHa+m2a5miAdQXAg38xuT5qLawQMdz2jrsKk57CVfG84Tirnnhji7OB7Yy4xNLrXIsX899J9Nlq1BWNliZIw3a9ocD5EX/wBeiy3A45WYc+n9gqJO2Bc6UFu5cBpcL77d1THCfGiY5KSS4fE4loPwk2c31a6/1CVqArt2jpsIbc8zpyJmmoqauqjlc0sjJ0WaG8pC3cjnsFacxVroaSaRlg5kbnNuL7gX5LOOHVfHFX1pke1gJIBcQ3/mu8Vdcz4pHLQVXZyMfaI30uDrX5XspsrAsAA22nSqzNZyd95BZC4iGoIgqSBN+R/uh/l5O/VdeJZlnZjMNKHN7F7QXAtF+Tie98lWcLyaazCoJIiG1EZcAeWoB5NifiB5FcOA4jLNi1J24IlivFITsSWh1rjxttfqu3SQkle2dpwFzgAN3xvLLjubaqhxFrZiHUr/AHbNAIaTY7jm5p6eC9sczhNNXR0lCRe4Mslg8WIuefRoP12UxxAw5kmHzFwuY29ow9Q5trWP1UVwnwxjKPtgPxJHuDneTHWAHlsuQ0dPXjcbTsQ/U0Z2O8vULbAAm56nlfxOy9E1qcsk2wQhCIQQhCITM+MlTdlPCL6nPLvoNI+7lfMDw8Q08UQ20MaPtv8AdZznsiXGqSI8h2YPzfr/AMK1Rq02/LWi+syVfNYzekcAghCQrNNcQtULjGT6aqN5Yml1rah3XfxBStXViON73e6xpcfQC5UZl3NEVaxz4dVmmx1N07kXVDUPmEhtJODI2j4Z0MbtXZaz+24uH0OykMYyfTVRZ20erQNLRcgAeFgvDHs709JIyN5c57vyxjWR4EgePgp2CbU0OsRcXs4WIv0I6FUzWbMTIVa91AkBhvD6jglbLHDZ7N2nU42PLqVI02XoY6iSoay0sgs91zv8uXRSQcguUl2PJlhFHAnBi+BQ1UfZzMD289+YPiD0K6qalEbGsaLNaAAPIbBeupJrU5yMZlaRnOJFYdlaCCeSeNmmSS+t1yb3dqO3LmnY3lyGsa1k7NTWnUBcje1unldSmpGpPWc5zJ0rjT2kfU4DFJT+zvZeLSG6SejeW/Poox+QKQxsiMZLGOLmt1usC7mefVWPUjUgOw2BgUU9oyOENAAFgBYfooqHKVOypNS1hbKSSSHEX1bHa9t7BTGpGpLURAqDKvLw0oXOLnQ3JJJ7zuZNyefiV10WSKSGOWOOKzJRaQXO4HIXvdTocjUqLse8QqQdpw4Rg0dNEIoW6WAkgXJ57ncrxlyxTuqW1JjHbNFg/f0uR1NuqlAUFyWo5zmVpGMYnPX4eyaN8bxdj26XDlcH0XlhGDxU0QiibpYCSBcnnuea7bqDzNmB9I1sghMkWq0rmndg+LTbcc/okCTsIHA3MnGlKq1h2bhU1Rip2GSJoBknvZoJFw1u3eKsepMgrzBW1cR4Qm6khelKjrpVX8VzpBBM2E63yu/JG0yOHm4DcKdbJcAoIIiDA8TMcYYDmSC/wsP0a6y09oWW5oJZmGmd0d2YH3af1WpNK03+FPpMvw/ib6xyChIVmmuR2Yv+EqP7l/8AKVkuVM2Chw+XTYzSSWjb4WYAXnyH6rWcxf8ACVH9y/8AkKyjI2To62jqCdpbhsbjybZody8DsD5Ld8Pp6Z18ZEwfE6uoNPODLXkXJTmu9sqjrqH95oO+m/Un4rfRSudc4ihYwNZrlkJDG8gLdTbfrYKtcP8AM0kEpoKq4cHERknkRvoueh5tXjxHeYcSpJ37xC3T4H3cPvf5JFC1uH9Ig4Wr5J2TY1jLGdu6GHQO8YwO8BbrY3CsuT82troC+wa9u0jfA8wR+yR+ilHYpF2Pa62dlp1ari1lm3DuldK+vfENMb2OYzpu4uLR8h+qjSrqcjGJeWRhg5zJOfPNVU1D4cPiY5rNjK+9tjYnnYAm9vRMjz3V0lQyKviYGPNu1YCBblcdCB16rm4SYiyLtqd9my67i+17d0jzII+69uMNUx0MMQIdKZbho3NtJb8rkhdAq9Tp6dvOc9TFNerfyk9n3NUlFTskiDHF79N3XItoLr7eig8QzdidJG2aaGB8brbtJ2vuAbcrheHEuBzMMpGv3c1zQ71ETrqKzfPWtggZVvZ7O8t3ibuLAGxv1Dbm3knXWpA+p/4RWWNqJzjYfSXjGs5FmGNrIWg6tNmu6ajpI26g3ChKTNOKugbO2ngljeNTQ2+q3pe698700UeCtbD/AGQMeg87i97+p5qYyNM1uF0xc4ACPckgW7xXPCrXkDO86ZZnwTjaNybnhlcHNLezmZ7zOh8XNPhe4svDCs4yy4pNSFjAyPVpcL3Om1r9OqqmUR2+OzTQ/wBi0yOJHKzhpHL4nbj0XVlo/wDuGq/7n+FU1SjV/jn6SBaxC/X3krivEU02JOgla0QCwLxcuGpoIJ3ta5U/mfMBp6J9RFpeQGlt72Nza+yo2IYUypx2pgk918XPqC1jS1w9FDYvJUUEU9DOC+KQXhd0uHA6h5eLeivoo2kDnA9Yjc66s8bzW8s4q6opIpngBz23IHLnbqqZmLiZNDUSthiY+GFzWvcdXvHmNtuYI+S7KDG/ZMCil/N2Wln7ziQPpz+Sp2DYgG0E0D6WokfOS4ytZcX5scDa+xUpSuWJG2cSrLiFAB7Zmx0Fc2WJkjDdr2hwPqLqiYtnqapnfTUMDZRYtc9+4PQm3IN6b80vCvGS+nkpX3D4b6eh0uv06aXfqovhZiUcM9TBLZkjnjTq23aSHM9bm6kUhCxxnEprSwUZxmTuVXYhDMIJKaCODdxdG3S0eNtJILifFecPErRiMtPOGMiDyxjxfYg2Bf0sfLkrsKxmsM1t1kXDbi5A5kDwWWUeX2VtfiULtjq1McBfS4PIBt1G+4Sr0WFi47R2akwFPeXbO2Zn0VMJYmseS8N717WIJvt6KPzbmqqp6aGeKOMse1vaEhxLS4Ajb4TuLrPscq6inp30FSCdL2vhdzGkXvY9WkcvBbDhtK2WiiY8Xa6FocD4FgTetagGO+/uJK2NaSBtt7Spz5lpaWj9sgiaJqncDqXcnXPPS3w67eKtmWqqaWmY+oDWyOGqzbiwPK9+p5rMslZcjfis0b7uZTF5Y124JEmkEj7rYrKLwq7DnmdPh9TbnjiZhxZh7OopKgXFjYkdNLw8fa602nkDmhw5EAj5i6pfFnDjJQ6xcmJ4efQjST8gVIcO8V7fD4t7uYOzd6t2H2sh/mpU+UE+W5h5y0oKQJSs01znq6USRvY69ntLTbwIsozLeVoqJjmRFxDnXOo35CymLqHxnN1LSm00rWutfSLud9AqGojSJzbSDqM5swZHp6x7XyBzXt/Ow6SfC/jbou2vy7FPAIZmmVrRYOd72219Q3B81E0vE2he7T2unzc1zR9VaI5g4Aggg7gjqqbqJjVtJXpvnEo7eENNf+0nLb+5rFvTkrfhmEx08YjiYGMbyA/W/U+a7QUt0msZuTKWpV4EqmO8Oaapf2hDo5DuXRnTf1HL5puC8Nqamk7SzpZB7rpDqt6DxVsui6Oo+MZi6KZziQmY8rR1sbY5dQa12oaTbpb+q9cWy7FUU/YSAlgAsQdxpFgQfHb7qVJUZjGZIKXR20gZrNmjck/Ib2QGbYDtxGyryZHDIsPsZpC6UxatQu7dvkD4XufmouLhHTA7vnc34S/b7BXaGYOaHDkRccxz9U+6Ytfzi6KHtI7CMBipmaIY2sHW3M+ZPMriosnQxVj6ppf2j76gTt3rX2+Snroup1tvvK6a8YkFHlGIVrqwa+1cLEX7vuhvL0AXRj+XYquIxyt2vcOGzmnxB6KWQjW2Qcx6F3GJV67IMEsEMDjII4fdAdz9fHr9VYYKYMa1rRZrQA0eAAsF6lyGvukXY8xBFB2kBT5MijrXVbC8SOJLhfum4sdvv6rwzBw+pqt2tzSyTq9hDSfUcj681aAhV1GznMXSUjGJUcD4b09NMJg6V8jfdL3XtcWPLnsVJYZlOKComnYX65b6gTcbnVsPUKcQgux5MBUg4EhMx5VhrWBsoOxu1w2cPEX8CpSmpgxjWN5NaGj0AsvdCksSMZ2lBADmQOFZRip6maoYX65r67m43dr2Hqp2yVCCS25gqhdhOSvo2yxPjd7r2lp9CLLNeGlUaWsqKOTYk92/xM2+7SD8lqRCzLijhT4Zoa6LYtIDyOhBuxx9dx81ooIOaz3/ADM/xA04sHb8TTWlPKict442rpmTN21DvDwcNnD6qUJWYgqcGaFIIyJG5kxI09JNKObGEj15N+5WecO8qMrBJV1X4rjIQA47Egd4nx3OwV8zhQmahqGDmYzb1G9vsqTwmzJG1jqV50v1lzL7Xva7d+oI5LXWCKiV5/iZLSOqA3EsWZOHtNPC4MjbHIAdDmADcDYEdR0UBwkxd5M1M8k9n3mA/l3LHi/heyvmMYxHTQulkcA1o+p6ADqSs74R0zn1FTUWs090ernl9r+WyaEtU2r0icBbV0es7/8A1CrJKiaGnpWSmJxBs43sHFoO6lMq59NTO6nmiMM4BNr3BtzG+4PkqbgFVUsxKuNLEyV+p+oPJbt2nS3M3Ulw+aKqvnqpXaahpP4QFrXGnVcne1iLea6WVKFO3A/M5pcxI37ywZr4hNpZOxiYZp9u6OTb9DbcnyHioqDOuJMewTUJLXuAbpBB3OwvcgfOyhsqztjxycT7OLpGxl3xEgt3Pi3kp/PeZK6icZIxD7OSGsJGp19JJuB0vdT0wCEA5HJ/iPqscsTweBL6121zt4+SyOkzVCcUMroQ5j5ezbM97nabbAtBGltzY+itWd8wuiwsOuBJMxrR098XeR8rj5rP6qrpf9lMgb2vbtf2p/DcAXEWcL+Gk8/JFFQwS3fb/cd9uSAO282yoqNEb32vpaXW8bNJ+9lVsmcRGVpLJGtjm5taCSHDyJ6jwSZWx01WFOcffjjfG/zLY9j82kFUXAcnuqcPbPAS2oie4C22oCxbY9HDeyhKVwwfz5lNc2VKeU0DNmcH0lRTRNjY4TGxLiRbvtbtbbk4q2hYbiOZ3Vk9D2jSJYpGsk8z2rO95cjcLcm/6+qi6vphZ1ot6haOSFF01zlnmgyrcRcd9moX2Nny/hs8tQ7zvk2/1Xjwuo3sw9jnl15HF7Q4k2byaBflsL/NVPGJzi+KMhZ/YQ3u4eAIL3/9RGkLWKeINaGtFgAAB5AWC02DpoFPJ3mWsl7C3bieoSpAlWaa4IQhEIIQhEIIQhEIFcuI0DJo3RyC7XgtI9QupNKM43ERGRgzI8DxJ+D1z6ac3p3kEO32v7r/AOh9FrUbwQCDcHkRv81AZwymythLSAJWi8T+oPgfFp6hU3JmcX0knsVb3dB0xvP5fBrj8J6FanAuXUOe8xoTS2k8dpqRCp2ZOGUFS8ysJhlO5c0bE+Jb4+YVwa+6csyuyHIml0VxgzOafhAC4GepklYN9Pu3+ZJV8w/DY4I2xxNDGN5Af63XWEWVtYz8mJKlTgSt4Hk1tNUzzh7nGa92kDa7tWy55chN9u9sjlfG8u1FoALT0cD5EK2WRZLqP5w6a+UquaMgw1jtZvHKOUjdr25ah1UGzhIXFonq5ZI2/l5fck22WjWRZMWuBgGI0ITkiVfF8kMqJYHPe/s4AA2LbSbWO/0Cn3UTCCNDd/IdfkumyLKdbGUK1HaVXAcjNpe3DJXlkwI0ECzb3sR52Nvku7KmWG0MBia9zxqLrmw5i3RTlkJtYzZyeYCpRxKjjHD2GeqjqATG5rg54aB3y0ggnwPieqtoSpHFSzkgZ7RqirnECqDxMzZ2Ufs0JvNJYOtuWtPT953IBSeeM6sooiGkGdw7jfD9t3gB08VX+H+UJHy+21YJe7vRh3O//wBhHpyC0VIF/Uf0me1y3yJ6ye4dZT9jp7yD8aTd/XSPys+XXzVuCRoTlwdy7FjNCIEXSIIQhTLghCEQghCEQghCEQgkKVCIRpCrOcckRVzPgmaO5J/hd4tVnSFUrFDkSHQOMNMpwDOM+HyClrmuMbe615vcDoQfzs+4Wn0dayVofG5rmnk5puFxY5gENXHolZcfldyLSeoPRZxUYBXYQ8y0zjLBe7h5fts8fNq0YS7jZvtM/wA9O3I+81wJVRsucUYJ7Nl/Ak/aPcPo/ofVXVkoIuCCDyIN/uuD1shwwndLVfcGeiEmpGpROkVCTUjUiGIqEl0XRCKkckLlA4/nSmpAe0kBf0jb3nfTp81SqWOAJDOq7kydc6yo+b+I7Ifwqa0s52uO81pO3T3neQVbqcz1+Ku7KmYYoj7xBI2/ak9OjVbsp8OoaMh7vxZvjI2b46W9PVaBWtW9m58pn6jW7JsPOQeUcgSSyCrr7ueTqEbtyT0L/To1aUGIAT1xssaw5M711qg2ghCFznSCEIRCCEIRCCEIRCCEIRCCEIRCCEIRCIQmuanoKISr4/w/paoElnZydHx2afmORVQdkXEqMl1JUa2j8oOk282Ou09eS1ayTSuy3uoxyP3md/h1Y5mWM4l1tN3aulvbrYx9bebVJ03GKlcRqjlaOps11vkDdXx8IcLOAI8CAQo2bKtI8kup4STzOgKupUfEvtF07V4aQ8HFChd/zHD1Y4L0k4m0IG0xd6Mcf6L1dw6oCb+zt+rh/VIeHNB/+dv8T/8ANP8AQ7Ayf1fMSLquL1G0d0SvPhp0/wAxUXV8X3POmmpi537Ruf4WA/qrlBkmiaLCmit5t1fqpSmw+OIWjYxg5d1oH6I1VDhfePRa3/qZh7BjGIe+TBGeh/CH8I7xUzgfCaFhD6lxnfzI3Dfn1d81fWtTg1Sb2xhdh+0ofDqDltzPCmo2xtDWNa1o5BoAH0C9wEtkLhO+IIQhEcEIQiEEIQiEEIQiEEIQiEEIQiE//9k="/>
          <p:cNvSpPr>
            <a:spLocks noChangeAspect="1" noChangeArrowheads="1"/>
          </p:cNvSpPr>
          <p:nvPr/>
        </p:nvSpPr>
        <p:spPr bwMode="auto">
          <a:xfrm>
            <a:off x="63500" y="-153988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k-SK"/>
          </a:p>
        </p:txBody>
      </p:sp>
      <p:sp>
        <p:nvSpPr>
          <p:cNvPr id="4100" name="AutoShape 4" descr="data:image/jpeg;base64,/9j/4AAQSkZJRgABAQAAAQABAAD/2wCEAAkGBhQSEBQUExQUFRQWFRsXFBYYFxcVHRwdFxUYFBcXGxgYHCYeGRojGhQUHy8iIycpLC0sFSAxNTAqNSYrLCkBCQoKDgwOGg8PGi8lHyQpKSwsLiwsLCwpKiwqKiwsLywsLCwsLCwsLCosLCwsLCwsLCksLCwsLCwsKSwsKSwsKf/AABEIAK0A8AMBIgACEQEDEQH/xAAbAAABBQEBAAAAAAAAAAAAAAAAAQIFBgcEA//EAEQQAAEDAgQDBQYDBQUHBQAAAAEAAgMEEQUGEiEHMUETIlFhcRQyUoGRoSNCsWJykrLBM3PC0fAVJDRDgoOzFyY1U1T/xAAYAQADAQEAAAAAAAAAAAAAAAAAAQIEA//EAC8RAAICAQMCBAUDBQEAAAAAAAECAAMREiExE0EyUYGRBCJxobEjYcEUM3Lh8EL/2gAMAwEAAhEDEQA/ANwQhCIQQhF0QgmlJrVRzVxGgpQWM/Fm+Fp2H7zhy9BuqVC5wokO6oMky2ueBzVdxXP1HT+9M17vhj7529NgqSymxLFraz2FOfIsB9B7z/mrJhHCikiN5NUzv27Bv8I/zXfponjO/kJm6jv/AGx7yGquLUsp00lKXG/N13fZmw+q8m41jkoIbDo8+zay3kC47rTKTD44xaNjWDwa0N/RdAYjrIPCvvvH0XPiaZczCMdeN5tPkXsB+zUowDHByqB/G0/q1ajZFkv6g+Q9o/6YdyfeZSKjHYQSWmQekb/oG2KGcR6+nt7VS3HjpdGf6haqWpr4gRYgEee/6p9ZTsVEXQYcMZTcH4p0k2zy6F3Kz9x/ENvqrZS1rJWB0b2vaeTmkEfUKBxnh9R1FyYgx3xx9w/O2xVRreH9XROMlBM5w56L2d9PdcjRU/hOD+8NVqeIZE1QFKs0wLiqWv7KujMbgbF7QRY8jqZ09RstFp6psjQ5jg5p3BBuD81xetk5nau1X4nuhNBTlE6wQhCIQQhCIQQhCIQQhCIQQhCIQQhIUQirwqqpsbS57g1rRck7AepSVdW2NjnvcGtaLuJ5ADqsmxXEqjGqnsae7adhFydhb43eJ8GrrVVr3OwHJnC63RsOe06cbzpPiEppaFpa0mzn8iR8V/yM+5Viypw1hprSS2mm5hxHdb6A8z5lT2XsvRUkQjjb+84jdx8SVLBW9oxpr2H3MhKSTqs3P4jWxp9kqFnmkDEQBKhCI4IQhEIJClQiEbpSOanoRCQuO5Ugq2ETMufyvGzh6O/zWbzUVbgsuth7WmJs7np9HD8jvMbLYivCeBrmlrgC0ixBFwR4Fdq7iux3HlM9lAbcbGROWc1Q1seqI2cPfYfeafPxHmpwFZLmbK0uGze2URPZg3c3npBPukdWH7K95TzbHXQ6md17bdpH1afLxaehTsrAGtOPxCq0k6G5lgQkBSrhNEEIQiEEIQiEEIQiEEIQiEEx6ddU7iRmn2Wm0sNpZbtb5D8zv6fNUilyFEh3CKSZWc5Y1LiFUKGlILAe+RycR7xd+y39Vf8ALmXo6OBscY35ud1cbbuKgeGeVxT03avH40wub8w292t8r8z6q62Xa5x/bXgfecaUJ+duT9oAJUmpU7MfE2CmeY2AzSg2LW8gfAu8fILiqsxwBOzOE5lzuhZvScXRraJqWSMONgRdx38Glov8lokUtwD4gHw578uib1sniiSxX4nohND0alE6RyE3UjUiEchN1I1pQjkJocjUnCOSFQGZM4xUYAdd8rvciZu4+O3QeqlcPrDJG17mOjLhfQ61xfobJ6TjMkMCcT1lhDgQQCCLEHwKzabJtVRYgyWhbeF5s5pIs0Xu5jr726gjkVpt0hVJYVz+8iysPg+UGhPTQUFyidBHITdSLohHISApURwQhCIQQhCIRjjssngb/tXGCTvTwdOhDDsP+p36K7Z8xf2egleD3nDs2er9r/qobhHhHZ0jpjzmdcfut7o+9ytNQ0VmzvwJktOtwnrL2wJxSBOKzTUJCZwxAwUM8g5iMhvq7u3+6p3CXL0ZidUvaHSF5a2++nTzIv1JPNXbMuHe0Uk0Q5vYQPXmPuFmvD/OLaLXTVQLBrJDiD3XcnB3W3I3WysZqYLzn7THaQLQW4mrTULH21ta6xuLgGxHIi/IqmZ+zHUwVNPFTuY3tdjqaHbl2kc+Q3UrVcRKGMA9u11yBZneO5tfbp5qpcUWtkq6MarNcPfBtYF43B9FFFZ14ce8d9gCZU+XEteAQYiJr1UsD4tJ2Y0A36cuirlfxIkpcTlils6na4NsBZzRYHVf83XZS+UsEpqWZxZWds57dIa6Rp5G+wB3KhqPCo6nFsRhlF2uaPUEabEHoQqQJqOrjH0kszaRp595aM3Y+6LDn1FO5pNmljrBws5wF/PYrlrn4jNDTSUr4W6og6XW0buIBFvALOceiqaCKWik70EveidfYaXA3B6ctwtjy2f9zp/7ln8oQ9YrUMN940c2MQdtpneF5lxWpqJKdksGuK+q7G27rtJspPNeP11FRQue+Pt3Sua8taCLWJFh0Oy4OH//AMxWekn/AJQu7jMf92g/vT/I5ddK9ZUwMTllukWzOSqxfFKamZVulhliLWuc0tsQHWty3tuOSvWXMaFVSxzBunWN287EGxF/C6yjMVLWR0lM6aZ0tK8MOhnd07AtaT425HxCumKZhgpsHa+m2a5miAdQXAg38xuT5qLawQMdz2jrsKk57CVfG84Tirnnhji7OB7Yy4xNLrXIsX899J9Nlq1BWNliZIw3a9ocD5EX/wBeiy3A45WYc+n9gqJO2Bc6UFu5cBpcL77d1THCfGiY5KSS4fE4loPwk2c31a6/1CVqArt2jpsIbc8zpyJmmoqauqjlc0sjJ0WaG8pC3cjnsFacxVroaSaRlg5kbnNuL7gX5LOOHVfHFX1pke1gJIBcQ3/mu8Vdcz4pHLQVXZyMfaI30uDrX5XspsrAsAA22nSqzNZyd95BZC4iGoIgqSBN+R/uh/l5O/VdeJZlnZjMNKHN7F7QXAtF+Tie98lWcLyaazCoJIiG1EZcAeWoB5NifiB5FcOA4jLNi1J24IlivFITsSWh1rjxttfqu3SQkle2dpwFzgAN3xvLLjubaqhxFrZiHUr/AHbNAIaTY7jm5p6eC9sczhNNXR0lCRe4Mslg8WIuefRoP12UxxAw5kmHzFwuY29ow9Q5trWP1UVwnwxjKPtgPxJHuDneTHWAHlsuQ0dPXjcbTsQ/U0Z2O8vULbAAm56nlfxOy9E1qcsk2wQhCIQQhCITM+MlTdlPCL6nPLvoNI+7lfMDw8Q08UQ20MaPtv8AdZznsiXGqSI8h2YPzfr/AMK1Rq02/LWi+syVfNYzekcAghCQrNNcQtULjGT6aqN5Yml1rah3XfxBStXViON73e6xpcfQC5UZl3NEVaxz4dVmmx1N07kXVDUPmEhtJODI2j4Z0MbtXZaz+24uH0OykMYyfTVRZ20erQNLRcgAeFgvDHs709JIyN5c57vyxjWR4EgePgp2CbU0OsRcXs4WIv0I6FUzWbMTIVa91AkBhvD6jglbLHDZ7N2nU42PLqVI02XoY6iSoay0sgs91zv8uXRSQcguUl2PJlhFHAnBi+BQ1UfZzMD289+YPiD0K6qalEbGsaLNaAAPIbBeupJrU5yMZlaRnOJFYdlaCCeSeNmmSS+t1yb3dqO3LmnY3lyGsa1k7NTWnUBcje1unldSmpGpPWc5zJ0rjT2kfU4DFJT+zvZeLSG6SejeW/Poox+QKQxsiMZLGOLmt1usC7mefVWPUjUgOw2BgUU9oyOENAAFgBYfooqHKVOypNS1hbKSSSHEX1bHa9t7BTGpGpLURAqDKvLw0oXOLnQ3JJJ7zuZNyefiV10WSKSGOWOOKzJRaQXO4HIXvdTocjUqLse8QqQdpw4Rg0dNEIoW6WAkgXJ57ncrxlyxTuqW1JjHbNFg/f0uR1NuqlAUFyWo5zmVpGMYnPX4eyaN8bxdj26XDlcH0XlhGDxU0QiibpYCSBcnnuea7bqDzNmB9I1sghMkWq0rmndg+LTbcc/okCTsIHA3MnGlKq1h2bhU1Rip2GSJoBknvZoJFw1u3eKsepMgrzBW1cR4Qm6khelKjrpVX8VzpBBM2E63yu/JG0yOHm4DcKdbJcAoIIiDA8TMcYYDmSC/wsP0a6y09oWW5oJZmGmd0d2YH3af1WpNK03+FPpMvw/ib6xyChIVmmuR2Yv+EqP7l/8AKVkuVM2Chw+XTYzSSWjb4WYAXnyH6rWcxf8ACVH9y/8AkKyjI2To62jqCdpbhsbjybZody8DsD5Ld8Pp6Z18ZEwfE6uoNPODLXkXJTmu9sqjrqH95oO+m/Un4rfRSudc4ihYwNZrlkJDG8gLdTbfrYKtcP8AM0kEpoKq4cHERknkRvoueh5tXjxHeYcSpJ37xC3T4H3cPvf5JFC1uH9Ig4Wr5J2TY1jLGdu6GHQO8YwO8BbrY3CsuT82troC+wa9u0jfA8wR+yR+ilHYpF2Pa62dlp1ari1lm3DuldK+vfENMb2OYzpu4uLR8h+qjSrqcjGJeWRhg5zJOfPNVU1D4cPiY5rNjK+9tjYnnYAm9vRMjz3V0lQyKviYGPNu1YCBblcdCB16rm4SYiyLtqd9my67i+17d0jzII+69uMNUx0MMQIdKZbho3NtJb8rkhdAq9Tp6dvOc9TFNerfyk9n3NUlFTskiDHF79N3XItoLr7eig8QzdidJG2aaGB8brbtJ2vuAbcrheHEuBzMMpGv3c1zQ71ETrqKzfPWtggZVvZ7O8t3ibuLAGxv1Dbm3knXWpA+p/4RWWNqJzjYfSXjGs5FmGNrIWg6tNmu6ajpI26g3ChKTNOKugbO2ngljeNTQ2+q3pe698700UeCtbD/AGQMeg87i97+p5qYyNM1uF0xc4ACPckgW7xXPCrXkDO86ZZnwTjaNybnhlcHNLezmZ7zOh8XNPhe4svDCs4yy4pNSFjAyPVpcL3Om1r9OqqmUR2+OzTQ/wBi0yOJHKzhpHL4nbj0XVlo/wDuGq/7n+FU1SjV/jn6SBaxC/X3krivEU02JOgla0QCwLxcuGpoIJ3ta5U/mfMBp6J9RFpeQGlt72Nza+yo2IYUypx2pgk918XPqC1jS1w9FDYvJUUEU9DOC+KQXhd0uHA6h5eLeivoo2kDnA9Yjc66s8bzW8s4q6opIpngBz23IHLnbqqZmLiZNDUSthiY+GFzWvcdXvHmNtuYI+S7KDG/ZMCil/N2Wln7ziQPpz+Sp2DYgG0E0D6WokfOS4ytZcX5scDa+xUpSuWJG2cSrLiFAB7Zmx0Fc2WJkjDdr2hwPqLqiYtnqapnfTUMDZRYtc9+4PQm3IN6b80vCvGS+nkpX3D4b6eh0uv06aXfqovhZiUcM9TBLZkjnjTq23aSHM9bm6kUhCxxnEprSwUZxmTuVXYhDMIJKaCODdxdG3S0eNtJILifFecPErRiMtPOGMiDyxjxfYg2Bf0sfLkrsKxmsM1t1kXDbi5A5kDwWWUeX2VtfiULtjq1McBfS4PIBt1G+4Sr0WFi47R2akwFPeXbO2Zn0VMJYmseS8N717WIJvt6KPzbmqqp6aGeKOMse1vaEhxLS4Ajb4TuLrPscq6inp30FSCdL2vhdzGkXvY9WkcvBbDhtK2WiiY8Xa6FocD4FgTetagGO+/uJK2NaSBtt7Spz5lpaWj9sgiaJqncDqXcnXPPS3w67eKtmWqqaWmY+oDWyOGqzbiwPK9+p5rMslZcjfis0b7uZTF5Y124JEmkEj7rYrKLwq7DnmdPh9TbnjiZhxZh7OopKgXFjYkdNLw8fa602nkDmhw5EAj5i6pfFnDjJQ6xcmJ4efQjST8gVIcO8V7fD4t7uYOzd6t2H2sh/mpU+UE+W5h5y0oKQJSs01znq6USRvY69ntLTbwIsozLeVoqJjmRFxDnXOo35CymLqHxnN1LSm00rWutfSLud9AqGojSJzbSDqM5swZHp6x7XyBzXt/Ow6SfC/jbou2vy7FPAIZmmVrRYOd72219Q3B81E0vE2he7T2unzc1zR9VaI5g4Aggg7gjqqbqJjVtJXpvnEo7eENNf+0nLb+5rFvTkrfhmEx08YjiYGMbyA/W/U+a7QUt0msZuTKWpV4EqmO8Oaapf2hDo5DuXRnTf1HL5puC8Nqamk7SzpZB7rpDqt6DxVsui6Oo+MZi6KZziQmY8rR1sbY5dQa12oaTbpb+q9cWy7FUU/YSAlgAsQdxpFgQfHb7qVJUZjGZIKXR20gZrNmjck/Ib2QGbYDtxGyryZHDIsPsZpC6UxatQu7dvkD4XufmouLhHTA7vnc34S/b7BXaGYOaHDkRccxz9U+6Ytfzi6KHtI7CMBipmaIY2sHW3M+ZPMriosnQxVj6ppf2j76gTt3rX2+Snroup1tvvK6a8YkFHlGIVrqwa+1cLEX7vuhvL0AXRj+XYquIxyt2vcOGzmnxB6KWQjW2Qcx6F3GJV67IMEsEMDjII4fdAdz9fHr9VYYKYMa1rRZrQA0eAAsF6lyGvukXY8xBFB2kBT5MijrXVbC8SOJLhfum4sdvv6rwzBw+pqt2tzSyTq9hDSfUcj681aAhV1GznMXSUjGJUcD4b09NMJg6V8jfdL3XtcWPLnsVJYZlOKComnYX65b6gTcbnVsPUKcQgux5MBUg4EhMx5VhrWBsoOxu1w2cPEX8CpSmpgxjWN5NaGj0AsvdCksSMZ2lBADmQOFZRip6maoYX65r67m43dr2Hqp2yVCCS25gqhdhOSvo2yxPjd7r2lp9CLLNeGlUaWsqKOTYk92/xM2+7SD8lqRCzLijhT4Zoa6LYtIDyOhBuxx9dx81ooIOaz3/ADM/xA04sHb8TTWlPKict442rpmTN21DvDwcNnD6qUJWYgqcGaFIIyJG5kxI09JNKObGEj15N+5WecO8qMrBJV1X4rjIQA47Egd4nx3OwV8zhQmahqGDmYzb1G9vsqTwmzJG1jqV50v1lzL7Xva7d+oI5LXWCKiV5/iZLSOqA3EsWZOHtNPC4MjbHIAdDmADcDYEdR0UBwkxd5M1M8k9n3mA/l3LHi/heyvmMYxHTQulkcA1o+p6ADqSs74R0zn1FTUWs090ernl9r+WyaEtU2r0icBbV0es7/8A1CrJKiaGnpWSmJxBs43sHFoO6lMq59NTO6nmiMM4BNr3BtzG+4PkqbgFVUsxKuNLEyV+p+oPJbt2nS3M3Ulw+aKqvnqpXaahpP4QFrXGnVcne1iLea6WVKFO3A/M5pcxI37ywZr4hNpZOxiYZp9u6OTb9DbcnyHioqDOuJMewTUJLXuAbpBB3OwvcgfOyhsqztjxycT7OLpGxl3xEgt3Pi3kp/PeZK6icZIxD7OSGsJGp19JJuB0vdT0wCEA5HJ/iPqscsTweBL6121zt4+SyOkzVCcUMroQ5j5ezbM97nabbAtBGltzY+itWd8wuiwsOuBJMxrR098XeR8rj5rP6qrpf9lMgb2vbtf2p/DcAXEWcL+Gk8/JFFQwS3fb/cd9uSAO282yoqNEb32vpaXW8bNJ+9lVsmcRGVpLJGtjm5taCSHDyJ6jwSZWx01WFOcffjjfG/zLY9j82kFUXAcnuqcPbPAS2oie4C22oCxbY9HDeyhKVwwfz5lNc2VKeU0DNmcH0lRTRNjY4TGxLiRbvtbtbbk4q2hYbiOZ3Vk9D2jSJYpGsk8z2rO95cjcLcm/6+qi6vphZ1ot6haOSFF01zlnmgyrcRcd9moX2Nny/hs8tQ7zvk2/1Xjwuo3sw9jnl15HF7Q4k2byaBflsL/NVPGJzi+KMhZ/YQ3u4eAIL3/9RGkLWKeINaGtFgAAB5AWC02DpoFPJ3mWsl7C3bieoSpAlWaa4IQhEIIQhEIIQhEIFcuI0DJo3RyC7XgtI9QupNKM43ERGRgzI8DxJ+D1z6ac3p3kEO32v7r/AOh9FrUbwQCDcHkRv81AZwymythLSAJWi8T+oPgfFp6hU3JmcX0knsVb3dB0xvP5fBrj8J6FanAuXUOe8xoTS2k8dpqRCp2ZOGUFS8ysJhlO5c0bE+Jb4+YVwa+6csyuyHIml0VxgzOafhAC4GepklYN9Pu3+ZJV8w/DY4I2xxNDGN5Af63XWEWVtYz8mJKlTgSt4Hk1tNUzzh7nGa92kDa7tWy55chN9u9sjlfG8u1FoALT0cD5EK2WRZLqP5w6a+UquaMgw1jtZvHKOUjdr25ah1UGzhIXFonq5ZI2/l5fck22WjWRZMWuBgGI0ITkiVfF8kMqJYHPe/s4AA2LbSbWO/0Cn3UTCCNDd/IdfkumyLKdbGUK1HaVXAcjNpe3DJXlkwI0ECzb3sR52Nvku7KmWG0MBia9zxqLrmw5i3RTlkJtYzZyeYCpRxKjjHD2GeqjqATG5rg54aB3y0ggnwPieqtoSpHFSzkgZ7RqirnECqDxMzZ2Ufs0JvNJYOtuWtPT953IBSeeM6sooiGkGdw7jfD9t3gB08VX+H+UJHy+21YJe7vRh3O//wBhHpyC0VIF/Uf0me1y3yJ6ye4dZT9jp7yD8aTd/XSPys+XXzVuCRoTlwdy7FjNCIEXSIIQhTLghCEQghCEQghCEQgkKVCIRpCrOcckRVzPgmaO5J/hd4tVnSFUrFDkSHQOMNMpwDOM+HyClrmuMbe615vcDoQfzs+4Wn0dayVofG5rmnk5puFxY5gENXHolZcfldyLSeoPRZxUYBXYQ8y0zjLBe7h5fts8fNq0YS7jZvtM/wA9O3I+81wJVRsucUYJ7Nl/Ak/aPcPo/ofVXVkoIuCCDyIN/uuD1shwwndLVfcGeiEmpGpROkVCTUjUiGIqEl0XRCKkckLlA4/nSmpAe0kBf0jb3nfTp81SqWOAJDOq7kydc6yo+b+I7Ifwqa0s52uO81pO3T3neQVbqcz1+Ku7KmYYoj7xBI2/ak9OjVbsp8OoaMh7vxZvjI2b46W9PVaBWtW9m58pn6jW7JsPOQeUcgSSyCrr7ueTqEbtyT0L/To1aUGIAT1xssaw5M711qg2ghCFznSCEIRCCEIRCCEIRCCEIRCCEIRCCEIRCIQmuanoKISr4/w/paoElnZydHx2afmORVQdkXEqMl1JUa2j8oOk282Ou09eS1ayTSuy3uoxyP3md/h1Y5mWM4l1tN3aulvbrYx9bebVJ03GKlcRqjlaOps11vkDdXx8IcLOAI8CAQo2bKtI8kup4STzOgKupUfEvtF07V4aQ8HFChd/zHD1Y4L0k4m0IG0xd6Mcf6L1dw6oCb+zt+rh/VIeHNB/+dv8T/8ANP8AQ7Ayf1fMSLquL1G0d0SvPhp0/wAxUXV8X3POmmpi537Ruf4WA/qrlBkmiaLCmit5t1fqpSmw+OIWjYxg5d1oH6I1VDhfePRa3/qZh7BjGIe+TBGeh/CH8I7xUzgfCaFhD6lxnfzI3Dfn1d81fWtTg1Sb2xhdh+0ofDqDltzPCmo2xtDWNa1o5BoAH0C9wEtkLhO+IIQhEcEIQiEEIQiEEIQiEEIQiEEIQiE//9k="/>
          <p:cNvSpPr>
            <a:spLocks noChangeAspect="1" noChangeArrowheads="1"/>
          </p:cNvSpPr>
          <p:nvPr/>
        </p:nvSpPr>
        <p:spPr bwMode="auto">
          <a:xfrm>
            <a:off x="63500" y="-153988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k-SK"/>
          </a:p>
        </p:txBody>
      </p:sp>
      <p:grpSp>
        <p:nvGrpSpPr>
          <p:cNvPr id="2" name="Skupina 27"/>
          <p:cNvGrpSpPr/>
          <p:nvPr/>
        </p:nvGrpSpPr>
        <p:grpSpPr>
          <a:xfrm>
            <a:off x="899592" y="908720"/>
            <a:ext cx="7992888" cy="216024"/>
            <a:chOff x="899592" y="908720"/>
            <a:chExt cx="7992888" cy="216024"/>
          </a:xfrm>
        </p:grpSpPr>
        <p:sp>
          <p:nvSpPr>
            <p:cNvPr id="8" name="Obdĺžnik 7"/>
            <p:cNvSpPr/>
            <p:nvPr/>
          </p:nvSpPr>
          <p:spPr>
            <a:xfrm>
              <a:off x="1331640" y="908720"/>
              <a:ext cx="216024" cy="216024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9" name="Obdĺžnik 8"/>
            <p:cNvSpPr/>
            <p:nvPr/>
          </p:nvSpPr>
          <p:spPr>
            <a:xfrm>
              <a:off x="1763688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10" name="Obdĺžnik 9"/>
            <p:cNvSpPr/>
            <p:nvPr/>
          </p:nvSpPr>
          <p:spPr>
            <a:xfrm>
              <a:off x="2195736" y="908720"/>
              <a:ext cx="216024" cy="216024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11" name="Obdĺžnik 10"/>
            <p:cNvSpPr/>
            <p:nvPr/>
          </p:nvSpPr>
          <p:spPr>
            <a:xfrm>
              <a:off x="2627784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12" name="Obdĺžnik 11"/>
            <p:cNvSpPr/>
            <p:nvPr/>
          </p:nvSpPr>
          <p:spPr>
            <a:xfrm>
              <a:off x="3059832" y="908720"/>
              <a:ext cx="216024" cy="216024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13" name="Obdĺžnik 12"/>
            <p:cNvSpPr/>
            <p:nvPr/>
          </p:nvSpPr>
          <p:spPr>
            <a:xfrm>
              <a:off x="3491880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14" name="Obdĺžnik 13"/>
            <p:cNvSpPr/>
            <p:nvPr/>
          </p:nvSpPr>
          <p:spPr>
            <a:xfrm>
              <a:off x="3923928" y="908720"/>
              <a:ext cx="216024" cy="216024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15" name="Obdĺžnik 14"/>
            <p:cNvSpPr/>
            <p:nvPr/>
          </p:nvSpPr>
          <p:spPr>
            <a:xfrm>
              <a:off x="4355976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16" name="Obdĺžnik 15"/>
            <p:cNvSpPr/>
            <p:nvPr/>
          </p:nvSpPr>
          <p:spPr>
            <a:xfrm>
              <a:off x="4788024" y="908720"/>
              <a:ext cx="216024" cy="216024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17" name="Obdĺžnik 16"/>
            <p:cNvSpPr/>
            <p:nvPr/>
          </p:nvSpPr>
          <p:spPr>
            <a:xfrm>
              <a:off x="5220072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18" name="Obdĺžnik 17"/>
            <p:cNvSpPr/>
            <p:nvPr/>
          </p:nvSpPr>
          <p:spPr>
            <a:xfrm>
              <a:off x="5652120" y="908720"/>
              <a:ext cx="216024" cy="216024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19" name="Obdĺžnik 18"/>
            <p:cNvSpPr/>
            <p:nvPr/>
          </p:nvSpPr>
          <p:spPr>
            <a:xfrm>
              <a:off x="6084168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20" name="Obdĺžnik 19"/>
            <p:cNvSpPr/>
            <p:nvPr/>
          </p:nvSpPr>
          <p:spPr>
            <a:xfrm>
              <a:off x="6516216" y="908720"/>
              <a:ext cx="216024" cy="216024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21" name="Obdĺžnik 20"/>
            <p:cNvSpPr/>
            <p:nvPr/>
          </p:nvSpPr>
          <p:spPr>
            <a:xfrm>
              <a:off x="6948264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22" name="Obdĺžnik 21"/>
            <p:cNvSpPr/>
            <p:nvPr/>
          </p:nvSpPr>
          <p:spPr>
            <a:xfrm>
              <a:off x="7380312" y="908720"/>
              <a:ext cx="216024" cy="216024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23" name="Obdĺžnik 22"/>
            <p:cNvSpPr/>
            <p:nvPr/>
          </p:nvSpPr>
          <p:spPr>
            <a:xfrm>
              <a:off x="7812360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24" name="Obdĺžnik 23"/>
            <p:cNvSpPr/>
            <p:nvPr/>
          </p:nvSpPr>
          <p:spPr>
            <a:xfrm>
              <a:off x="8244408" y="908720"/>
              <a:ext cx="216024" cy="216024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25" name="Obdĺžnik 24"/>
            <p:cNvSpPr/>
            <p:nvPr/>
          </p:nvSpPr>
          <p:spPr>
            <a:xfrm>
              <a:off x="8676456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27" name="Obdĺžnik 26"/>
            <p:cNvSpPr/>
            <p:nvPr/>
          </p:nvSpPr>
          <p:spPr>
            <a:xfrm>
              <a:off x="899592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</p:grpSp>
      <p:sp>
        <p:nvSpPr>
          <p:cNvPr id="29" name="BlokTextu 28"/>
          <p:cNvSpPr txBox="1"/>
          <p:nvPr/>
        </p:nvSpPr>
        <p:spPr>
          <a:xfrm>
            <a:off x="827584" y="56818"/>
            <a:ext cx="75608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Proces</a:t>
            </a:r>
            <a:r>
              <a:rPr lang="en-US" sz="32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dirty="0" err="1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prípravy</a:t>
            </a:r>
            <a:r>
              <a:rPr lang="sk-SK" sz="32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PD SR</a:t>
            </a:r>
            <a:r>
              <a:rPr lang="en-US" sz="32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r>
              <a:rPr lang="sk-SK" sz="32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dôležité medzníky</a:t>
            </a:r>
            <a:endParaRPr lang="sk-SK" sz="32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" name="BlokTextu 30"/>
          <p:cNvSpPr txBox="1"/>
          <p:nvPr/>
        </p:nvSpPr>
        <p:spPr>
          <a:xfrm>
            <a:off x="791580" y="1394768"/>
            <a:ext cx="8208912" cy="6217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Blip>
                <a:blip r:embed="rId3"/>
              </a:buBlip>
            </a:pPr>
            <a:r>
              <a:rPr lang="sk-SK" b="1" dirty="0" smtClean="0">
                <a:solidFill>
                  <a:srgbClr val="000099"/>
                </a:solidFill>
                <a:latin typeface="Times New Roman"/>
              </a:rPr>
              <a:t>28</a:t>
            </a:r>
            <a:r>
              <a:rPr lang="sk-SK" b="1" dirty="0">
                <a:solidFill>
                  <a:srgbClr val="000099"/>
                </a:solidFill>
                <a:latin typeface="Times New Roman"/>
              </a:rPr>
              <a:t>. </a:t>
            </a:r>
            <a:r>
              <a:rPr lang="sk-SK" b="1" dirty="0" smtClean="0">
                <a:solidFill>
                  <a:srgbClr val="000099"/>
                </a:solidFill>
                <a:latin typeface="Times New Roman"/>
              </a:rPr>
              <a:t>2. 2013 – </a:t>
            </a:r>
            <a:r>
              <a:rPr lang="sk-SK" dirty="0" smtClean="0">
                <a:solidFill>
                  <a:srgbClr val="000099"/>
                </a:solidFill>
                <a:latin typeface="Times New Roman"/>
              </a:rPr>
              <a:t>zverejnenie dotazníka CKO k príprave programového obdobia 2014 - 2020 na verejnú konzultáciu, ktorého výsledky boli využité pri spracovaní Partnerskej dohody SR na roky 2014 – 2020</a:t>
            </a:r>
          </a:p>
          <a:p>
            <a:pPr algn="just"/>
            <a:r>
              <a:rPr lang="sk-SK" dirty="0" smtClean="0">
                <a:solidFill>
                  <a:srgbClr val="000099"/>
                </a:solidFill>
                <a:latin typeface="Times New Roman"/>
              </a:rPr>
              <a:t> </a:t>
            </a:r>
          </a:p>
          <a:p>
            <a:pPr algn="just">
              <a:buBlip>
                <a:blip r:embed="rId3"/>
              </a:buBlip>
            </a:pPr>
            <a:r>
              <a:rPr lang="sk-SK" b="1" dirty="0" smtClean="0">
                <a:solidFill>
                  <a:srgbClr val="000099"/>
                </a:solidFill>
                <a:latin typeface="Times New Roman"/>
              </a:rPr>
              <a:t>30. 4. 2013 - </a:t>
            </a:r>
            <a:r>
              <a:rPr lang="sk-SK" dirty="0" smtClean="0">
                <a:solidFill>
                  <a:srgbClr val="000099"/>
                </a:solidFill>
                <a:latin typeface="Times New Roman"/>
              </a:rPr>
              <a:t>návrh analytickej časti PD SR predložený na neoficiálne posúdenie EK</a:t>
            </a:r>
          </a:p>
          <a:p>
            <a:pPr algn="just">
              <a:buBlip>
                <a:blip r:embed="rId3"/>
              </a:buBlip>
            </a:pPr>
            <a:endParaRPr lang="sk-SK" dirty="0">
              <a:solidFill>
                <a:srgbClr val="000099"/>
              </a:solidFill>
              <a:latin typeface="Times New Roman"/>
            </a:endParaRPr>
          </a:p>
          <a:p>
            <a:pPr algn="just">
              <a:buBlip>
                <a:blip r:embed="rId3"/>
              </a:buBlip>
            </a:pPr>
            <a:r>
              <a:rPr lang="sk-SK" b="1" dirty="0" smtClean="0">
                <a:solidFill>
                  <a:srgbClr val="000099"/>
                </a:solidFill>
                <a:latin typeface="Times New Roman"/>
              </a:rPr>
              <a:t>17. 5. 2013 </a:t>
            </a:r>
            <a:r>
              <a:rPr lang="sk-SK" dirty="0" smtClean="0">
                <a:solidFill>
                  <a:srgbClr val="000099"/>
                </a:solidFill>
                <a:latin typeface="Times New Roman"/>
              </a:rPr>
              <a:t>– pracovná skupina Partnerstvo pre politiku súdržnosti</a:t>
            </a:r>
          </a:p>
          <a:p>
            <a:pPr algn="just">
              <a:buBlip>
                <a:blip r:embed="rId3"/>
              </a:buBlip>
            </a:pPr>
            <a:endParaRPr lang="sk-SK" dirty="0">
              <a:solidFill>
                <a:srgbClr val="000099"/>
              </a:solidFill>
              <a:latin typeface="Times New Roman"/>
            </a:endParaRPr>
          </a:p>
          <a:p>
            <a:pPr algn="just">
              <a:buBlip>
                <a:blip r:embed="rId3"/>
              </a:buBlip>
            </a:pPr>
            <a:r>
              <a:rPr lang="sk-SK" b="1" dirty="0" smtClean="0">
                <a:solidFill>
                  <a:srgbClr val="000099"/>
                </a:solidFill>
                <a:latin typeface="Times New Roman"/>
              </a:rPr>
              <a:t>18. 6. 2013 </a:t>
            </a:r>
            <a:r>
              <a:rPr lang="sk-SK" dirty="0" smtClean="0">
                <a:solidFill>
                  <a:srgbClr val="000099"/>
                </a:solidFill>
                <a:latin typeface="Times New Roman"/>
              </a:rPr>
              <a:t>– Rada vlády SR pre Partnerskú dohodu na roky 2014 - 2020</a:t>
            </a:r>
          </a:p>
          <a:p>
            <a:pPr algn="just"/>
            <a:endParaRPr lang="sk-SK" dirty="0" smtClean="0">
              <a:solidFill>
                <a:srgbClr val="000099"/>
              </a:solidFill>
              <a:latin typeface="Times New Roman"/>
            </a:endParaRPr>
          </a:p>
          <a:p>
            <a:pPr algn="just">
              <a:buBlip>
                <a:blip r:embed="rId3"/>
              </a:buBlip>
            </a:pPr>
            <a:r>
              <a:rPr lang="sk-SK" b="1" dirty="0" smtClean="0">
                <a:solidFill>
                  <a:srgbClr val="000099"/>
                </a:solidFill>
                <a:latin typeface="Times New Roman"/>
              </a:rPr>
              <a:t>28. 06. 2013 </a:t>
            </a:r>
            <a:r>
              <a:rPr lang="sk-SK" dirty="0" smtClean="0">
                <a:solidFill>
                  <a:srgbClr val="000099"/>
                </a:solidFill>
                <a:latin typeface="Times New Roman"/>
              </a:rPr>
              <a:t>– 1. návrh PD SR bol predložený na oficiálne posúdenie EK; SR patrí medzi prvých päť krajín spolu s Maďarskom, Fínskom, Švédskom a Litvou, ktoré predložili akceptovateľný návrh partnerskej dohody</a:t>
            </a:r>
          </a:p>
          <a:p>
            <a:pPr algn="just">
              <a:buBlip>
                <a:blip r:embed="rId3"/>
              </a:buBlip>
            </a:pPr>
            <a:endParaRPr lang="sk-SK" dirty="0" smtClean="0">
              <a:solidFill>
                <a:srgbClr val="000099"/>
              </a:solidFill>
              <a:latin typeface="Times New Roman"/>
            </a:endParaRPr>
          </a:p>
          <a:p>
            <a:pPr algn="just">
              <a:buBlip>
                <a:blip r:embed="rId3"/>
              </a:buBlip>
            </a:pPr>
            <a:r>
              <a:rPr lang="sk-SK" b="1" dirty="0" smtClean="0">
                <a:solidFill>
                  <a:srgbClr val="000099"/>
                </a:solidFill>
                <a:latin typeface="Times New Roman"/>
              </a:rPr>
              <a:t>9. 8. 2013 – </a:t>
            </a:r>
            <a:r>
              <a:rPr lang="sk-SK" dirty="0" smtClean="0">
                <a:solidFill>
                  <a:srgbClr val="000099"/>
                </a:solidFill>
                <a:latin typeface="Times New Roman"/>
              </a:rPr>
              <a:t>SR prijala oficiálne pripomienky k prvému návrhu PD SR </a:t>
            </a:r>
          </a:p>
          <a:p>
            <a:pPr algn="just">
              <a:buBlip>
                <a:blip r:embed="rId3"/>
              </a:buBlip>
            </a:pPr>
            <a:endParaRPr lang="sk-SK" dirty="0" smtClean="0">
              <a:solidFill>
                <a:srgbClr val="000099"/>
              </a:solidFill>
              <a:latin typeface="Times New Roman"/>
            </a:endParaRPr>
          </a:p>
          <a:p>
            <a:pPr algn="just">
              <a:buBlip>
                <a:blip r:embed="rId3"/>
              </a:buBlip>
            </a:pPr>
            <a:r>
              <a:rPr lang="sk-SK" b="1" dirty="0" smtClean="0">
                <a:solidFill>
                  <a:srgbClr val="000099"/>
                </a:solidFill>
                <a:latin typeface="Times New Roman"/>
              </a:rPr>
              <a:t>13. 9. 2013 - </a:t>
            </a:r>
            <a:r>
              <a:rPr lang="sk-SK" dirty="0" smtClean="0">
                <a:solidFill>
                  <a:srgbClr val="000099"/>
                </a:solidFill>
                <a:latin typeface="Times New Roman"/>
              </a:rPr>
              <a:t>neformálne rokovanie s EK k pripomienkam predloženým EK k 1. návrhu PD SR (SR je prvým členským štátom EÚ, kde prebehlo neformálne rokovanie k zaslaným pripomienkam EK k návrhu PD</a:t>
            </a:r>
          </a:p>
          <a:p>
            <a:pPr algn="just"/>
            <a:endParaRPr lang="en-US" dirty="0" smtClean="0">
              <a:solidFill>
                <a:srgbClr val="000099"/>
              </a:solidFill>
              <a:latin typeface="Times New Roman"/>
            </a:endParaRPr>
          </a:p>
          <a:p>
            <a:pPr algn="just"/>
            <a:endParaRPr lang="en-US" dirty="0" smtClean="0">
              <a:solidFill>
                <a:srgbClr val="000099"/>
              </a:solidFill>
              <a:latin typeface="Times New Roman"/>
            </a:endParaRPr>
          </a:p>
          <a:p>
            <a:pPr algn="just"/>
            <a:endParaRPr lang="en-US" sz="2000" dirty="0" smtClean="0">
              <a:solidFill>
                <a:srgbClr val="000099"/>
              </a:solidFill>
              <a:latin typeface="Times New Roman"/>
            </a:endParaRPr>
          </a:p>
        </p:txBody>
      </p:sp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112" y="6057006"/>
            <a:ext cx="818493" cy="612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5735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1"/>
          <p:cNvSpPr txBox="1">
            <a:spLocks/>
          </p:cNvSpPr>
          <p:nvPr/>
        </p:nvSpPr>
        <p:spPr bwMode="auto">
          <a:xfrm>
            <a:off x="0" y="0"/>
            <a:ext cx="683568" cy="6858000"/>
          </a:xfrm>
          <a:prstGeom prst="rect">
            <a:avLst/>
          </a:prstGeom>
          <a:gradFill flip="none" rotWithShape="1">
            <a:gsLst>
              <a:gs pos="9000">
                <a:srgbClr val="000099"/>
              </a:gs>
              <a:gs pos="25000">
                <a:srgbClr val="000099"/>
              </a:gs>
              <a:gs pos="58000">
                <a:srgbClr val="FF0000"/>
              </a:gs>
              <a:gs pos="82000">
                <a:schemeClr val="bg1"/>
              </a:gs>
            </a:gsLst>
            <a:lin ang="5400000" scaled="0"/>
            <a:tileRect/>
          </a:gra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B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sk-SK" sz="40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ook Antiqua" pitchFamily="18" charset="0"/>
              <a:ea typeface="+mj-ea"/>
              <a:cs typeface="+mj-cs"/>
            </a:endParaRPr>
          </a:p>
        </p:txBody>
      </p:sp>
      <p:sp>
        <p:nvSpPr>
          <p:cNvPr id="4098" name="AutoShape 2" descr="data:image/jpeg;base64,/9j/4AAQSkZJRgABAQAAAQABAAD/2wCEAAkGBhQSEBQUExQUFRQWFRsXFBYYFxcVHRwdFxUYFBcXGxgYHCYeGRojGhQUHy8iIycpLC0sFSAxNTAqNSYrLCkBCQoKDgwOGg8PGi8lHyQpKSwsLiwsLCwpKiwqKiwsLywsLCwsLCwsLCosLCwsLCwsLCksLCwsLCwsKSwsKSwsKf/AABEIAK0A8AMBIgACEQEDEQH/xAAbAAABBQEBAAAAAAAAAAAAAAAAAQIFBgcEA//EAEQQAAEDAgQDBQYDBQUHBQAAAAEAAgMEEQUGEiEHMUETIlFhcRQyUoGRoSNCsWJykrLBM3PC0fAVJDRDgoOzFyY1U1T/xAAYAQADAQEAAAAAAAAAAAAAAAAAAQIEA//EAC8RAAICAQMCBAUDBQEAAAAAAAECAAMREiExE0EyUYGRBCJxobEjYcEUM3Lh8EL/2gAMAwEAAhEDEQA/ANwQhCIQQhF0QgmlJrVRzVxGgpQWM/Fm+Fp2H7zhy9BuqVC5wokO6oMky2ueBzVdxXP1HT+9M17vhj7529NgqSymxLFraz2FOfIsB9B7z/mrJhHCikiN5NUzv27Bv8I/zXfponjO/kJm6jv/AGx7yGquLUsp00lKXG/N13fZmw+q8m41jkoIbDo8+zay3kC47rTKTD44xaNjWDwa0N/RdAYjrIPCvvvH0XPiaZczCMdeN5tPkXsB+zUowDHByqB/G0/q1ajZFkv6g+Q9o/6YdyfeZSKjHYQSWmQekb/oG2KGcR6+nt7VS3HjpdGf6haqWpr4gRYgEee/6p9ZTsVEXQYcMZTcH4p0k2zy6F3Kz9x/ENvqrZS1rJWB0b2vaeTmkEfUKBxnh9R1FyYgx3xx9w/O2xVRreH9XROMlBM5w56L2d9PdcjRU/hOD+8NVqeIZE1QFKs0wLiqWv7KujMbgbF7QRY8jqZ09RstFp6psjQ5jg5p3BBuD81xetk5nau1X4nuhNBTlE6wQhCIQQhCIQQhCIQQhCIQQhCIQQhIUQirwqqpsbS57g1rRck7AepSVdW2NjnvcGtaLuJ5ADqsmxXEqjGqnsae7adhFydhb43eJ8GrrVVr3OwHJnC63RsOe06cbzpPiEppaFpa0mzn8iR8V/yM+5Viypw1hprSS2mm5hxHdb6A8z5lT2XsvRUkQjjb+84jdx8SVLBW9oxpr2H3MhKSTqs3P4jWxp9kqFnmkDEQBKhCI4IQhEIJClQiEbpSOanoRCQuO5Ugq2ETMufyvGzh6O/zWbzUVbgsuth7WmJs7np9HD8jvMbLYivCeBrmlrgC0ixBFwR4Fdq7iux3HlM9lAbcbGROWc1Q1seqI2cPfYfeafPxHmpwFZLmbK0uGze2URPZg3c3npBPukdWH7K95TzbHXQ6md17bdpH1afLxaehTsrAGtOPxCq0k6G5lgQkBSrhNEEIQiEEIQiEEIQiEEIQiEEx6ddU7iRmn2Wm0sNpZbtb5D8zv6fNUilyFEh3CKSZWc5Y1LiFUKGlILAe+RycR7xd+y39Vf8ALmXo6OBscY35ud1cbbuKgeGeVxT03avH40wub8w292t8r8z6q62Xa5x/bXgfecaUJ+duT9oAJUmpU7MfE2CmeY2AzSg2LW8gfAu8fILiqsxwBOzOE5lzuhZvScXRraJqWSMONgRdx38Glov8lokUtwD4gHw578uib1sniiSxX4nohND0alE6RyE3UjUiEchN1I1pQjkJocjUnCOSFQGZM4xUYAdd8rvciZu4+O3QeqlcPrDJG17mOjLhfQ61xfobJ6TjMkMCcT1lhDgQQCCLEHwKzabJtVRYgyWhbeF5s5pIs0Xu5jr726gjkVpt0hVJYVz+8iysPg+UGhPTQUFyidBHITdSLohHISApURwQhCIQQhCIRjjssngb/tXGCTvTwdOhDDsP+p36K7Z8xf2egleD3nDs2er9r/qobhHhHZ0jpjzmdcfut7o+9ytNQ0VmzvwJktOtwnrL2wJxSBOKzTUJCZwxAwUM8g5iMhvq7u3+6p3CXL0ZidUvaHSF5a2++nTzIv1JPNXbMuHe0Uk0Q5vYQPXmPuFmvD/OLaLXTVQLBrJDiD3XcnB3W3I3WysZqYLzn7THaQLQW4mrTULH21ta6xuLgGxHIi/IqmZ+zHUwVNPFTuY3tdjqaHbl2kc+Q3UrVcRKGMA9u11yBZneO5tfbp5qpcUWtkq6MarNcPfBtYF43B9FFFZ14ce8d9gCZU+XEteAQYiJr1UsD4tJ2Y0A36cuirlfxIkpcTlils6na4NsBZzRYHVf83XZS+UsEpqWZxZWds57dIa6Rp5G+wB3KhqPCo6nFsRhlF2uaPUEabEHoQqQJqOrjH0kszaRp595aM3Y+6LDn1FO5pNmljrBws5wF/PYrlrn4jNDTSUr4W6og6XW0buIBFvALOceiqaCKWik70EveidfYaXA3B6ctwtjy2f9zp/7ln8oQ9YrUMN940c2MQdtpneF5lxWpqJKdksGuK+q7G27rtJspPNeP11FRQue+Pt3Sua8taCLWJFh0Oy4OH//AMxWekn/AJQu7jMf92g/vT/I5ddK9ZUwMTllukWzOSqxfFKamZVulhliLWuc0tsQHWty3tuOSvWXMaFVSxzBunWN287EGxF/C6yjMVLWR0lM6aZ0tK8MOhnd07AtaT425HxCumKZhgpsHa+m2a5miAdQXAg38xuT5qLawQMdz2jrsKk57CVfG84Tirnnhji7OB7Yy4xNLrXIsX899J9Nlq1BWNliZIw3a9ocD5EX/wBeiy3A45WYc+n9gqJO2Bc6UFu5cBpcL77d1THCfGiY5KSS4fE4loPwk2c31a6/1CVqArt2jpsIbc8zpyJmmoqauqjlc0sjJ0WaG8pC3cjnsFacxVroaSaRlg5kbnNuL7gX5LOOHVfHFX1pke1gJIBcQ3/mu8Vdcz4pHLQVXZyMfaI30uDrX5XspsrAsAA22nSqzNZyd95BZC4iGoIgqSBN+R/uh/l5O/VdeJZlnZjMNKHN7F7QXAtF+Tie98lWcLyaazCoJIiG1EZcAeWoB5NifiB5FcOA4jLNi1J24IlivFITsSWh1rjxttfqu3SQkle2dpwFzgAN3xvLLjubaqhxFrZiHUr/AHbNAIaTY7jm5p6eC9sczhNNXR0lCRe4Mslg8WIuefRoP12UxxAw5kmHzFwuY29ow9Q5trWP1UVwnwxjKPtgPxJHuDneTHWAHlsuQ0dPXjcbTsQ/U0Z2O8vULbAAm56nlfxOy9E1qcsk2wQhCIQQhCITM+MlTdlPCL6nPLvoNI+7lfMDw8Q08UQ20MaPtv8AdZznsiXGqSI8h2YPzfr/AMK1Rq02/LWi+syVfNYzekcAghCQrNNcQtULjGT6aqN5Yml1rah3XfxBStXViON73e6xpcfQC5UZl3NEVaxz4dVmmx1N07kXVDUPmEhtJODI2j4Z0MbtXZaz+24uH0OykMYyfTVRZ20erQNLRcgAeFgvDHs709JIyN5c57vyxjWR4EgePgp2CbU0OsRcXs4WIv0I6FUzWbMTIVa91AkBhvD6jglbLHDZ7N2nU42PLqVI02XoY6iSoay0sgs91zv8uXRSQcguUl2PJlhFHAnBi+BQ1UfZzMD289+YPiD0K6qalEbGsaLNaAAPIbBeupJrU5yMZlaRnOJFYdlaCCeSeNmmSS+t1yb3dqO3LmnY3lyGsa1k7NTWnUBcje1unldSmpGpPWc5zJ0rjT2kfU4DFJT+zvZeLSG6SejeW/Poox+QKQxsiMZLGOLmt1usC7mefVWPUjUgOw2BgUU9oyOENAAFgBYfooqHKVOypNS1hbKSSSHEX1bHa9t7BTGpGpLURAqDKvLw0oXOLnQ3JJJ7zuZNyefiV10WSKSGOWOOKzJRaQXO4HIXvdTocjUqLse8QqQdpw4Rg0dNEIoW6WAkgXJ57ncrxlyxTuqW1JjHbNFg/f0uR1NuqlAUFyWo5zmVpGMYnPX4eyaN8bxdj26XDlcH0XlhGDxU0QiibpYCSBcnnuea7bqDzNmB9I1sghMkWq0rmndg+LTbcc/okCTsIHA3MnGlKq1h2bhU1Rip2GSJoBknvZoJFw1u3eKsepMgrzBW1cR4Qm6khelKjrpVX8VzpBBM2E63yu/JG0yOHm4DcKdbJcAoIIiDA8TMcYYDmSC/wsP0a6y09oWW5oJZmGmd0d2YH3af1WpNK03+FPpMvw/ib6xyChIVmmuR2Yv+EqP7l/8AKVkuVM2Chw+XTYzSSWjb4WYAXnyH6rWcxf8ACVH9y/8AkKyjI2To62jqCdpbhsbjybZody8DsD5Ld8Pp6Z18ZEwfE6uoNPODLXkXJTmu9sqjrqH95oO+m/Un4rfRSudc4ihYwNZrlkJDG8gLdTbfrYKtcP8AM0kEpoKq4cHERknkRvoueh5tXjxHeYcSpJ37xC3T4H3cPvf5JFC1uH9Ig4Wr5J2TY1jLGdu6GHQO8YwO8BbrY3CsuT82troC+wa9u0jfA8wR+yR+ilHYpF2Pa62dlp1ari1lm3DuldK+vfENMb2OYzpu4uLR8h+qjSrqcjGJeWRhg5zJOfPNVU1D4cPiY5rNjK+9tjYnnYAm9vRMjz3V0lQyKviYGPNu1YCBblcdCB16rm4SYiyLtqd9my67i+17d0jzII+69uMNUx0MMQIdKZbho3NtJb8rkhdAq9Tp6dvOc9TFNerfyk9n3NUlFTskiDHF79N3XItoLr7eig8QzdidJG2aaGB8brbtJ2vuAbcrheHEuBzMMpGv3c1zQ71ETrqKzfPWtggZVvZ7O8t3ibuLAGxv1Dbm3knXWpA+p/4RWWNqJzjYfSXjGs5FmGNrIWg6tNmu6ajpI26g3ChKTNOKugbO2ngljeNTQ2+q3pe698700UeCtbD/AGQMeg87i97+p5qYyNM1uF0xc4ACPckgW7xXPCrXkDO86ZZnwTjaNybnhlcHNLezmZ7zOh8XNPhe4svDCs4yy4pNSFjAyPVpcL3Om1r9OqqmUR2+OzTQ/wBi0yOJHKzhpHL4nbj0XVlo/wDuGq/7n+FU1SjV/jn6SBaxC/X3krivEU02JOgla0QCwLxcuGpoIJ3ta5U/mfMBp6J9RFpeQGlt72Nza+yo2IYUypx2pgk918XPqC1jS1w9FDYvJUUEU9DOC+KQXhd0uHA6h5eLeivoo2kDnA9Yjc66s8bzW8s4q6opIpngBz23IHLnbqqZmLiZNDUSthiY+GFzWvcdXvHmNtuYI+S7KDG/ZMCil/N2Wln7ziQPpz+Sp2DYgG0E0D6WokfOS4ytZcX5scDa+xUpSuWJG2cSrLiFAB7Zmx0Fc2WJkjDdr2hwPqLqiYtnqapnfTUMDZRYtc9+4PQm3IN6b80vCvGS+nkpX3D4b6eh0uv06aXfqovhZiUcM9TBLZkjnjTq23aSHM9bm6kUhCxxnEprSwUZxmTuVXYhDMIJKaCODdxdG3S0eNtJILifFecPErRiMtPOGMiDyxjxfYg2Bf0sfLkrsKxmsM1t1kXDbi5A5kDwWWUeX2VtfiULtjq1McBfS4PIBt1G+4Sr0WFi47R2akwFPeXbO2Zn0VMJYmseS8N717WIJvt6KPzbmqqp6aGeKOMse1vaEhxLS4Ajb4TuLrPscq6inp30FSCdL2vhdzGkXvY9WkcvBbDhtK2WiiY8Xa6FocD4FgTetagGO+/uJK2NaSBtt7Spz5lpaWj9sgiaJqncDqXcnXPPS3w67eKtmWqqaWmY+oDWyOGqzbiwPK9+p5rMslZcjfis0b7uZTF5Y124JEmkEj7rYrKLwq7DnmdPh9TbnjiZhxZh7OopKgXFjYkdNLw8fa602nkDmhw5EAj5i6pfFnDjJQ6xcmJ4efQjST8gVIcO8V7fD4t7uYOzd6t2H2sh/mpU+UE+W5h5y0oKQJSs01znq6USRvY69ntLTbwIsozLeVoqJjmRFxDnXOo35CymLqHxnN1LSm00rWutfSLud9AqGojSJzbSDqM5swZHp6x7XyBzXt/Ow6SfC/jbou2vy7FPAIZmmVrRYOd72219Q3B81E0vE2he7T2unzc1zR9VaI5g4Aggg7gjqqbqJjVtJXpvnEo7eENNf+0nLb+5rFvTkrfhmEx08YjiYGMbyA/W/U+a7QUt0msZuTKWpV4EqmO8Oaapf2hDo5DuXRnTf1HL5puC8Nqamk7SzpZB7rpDqt6DxVsui6Oo+MZi6KZziQmY8rR1sbY5dQa12oaTbpb+q9cWy7FUU/YSAlgAsQdxpFgQfHb7qVJUZjGZIKXR20gZrNmjck/Ib2QGbYDtxGyryZHDIsPsZpC6UxatQu7dvkD4XufmouLhHTA7vnc34S/b7BXaGYOaHDkRccxz9U+6Ytfzi6KHtI7CMBipmaIY2sHW3M+ZPMriosnQxVj6ppf2j76gTt3rX2+Snroup1tvvK6a8YkFHlGIVrqwa+1cLEX7vuhvL0AXRj+XYquIxyt2vcOGzmnxB6KWQjW2Qcx6F3GJV67IMEsEMDjII4fdAdz9fHr9VYYKYMa1rRZrQA0eAAsF6lyGvukXY8xBFB2kBT5MijrXVbC8SOJLhfum4sdvv6rwzBw+pqt2tzSyTq9hDSfUcj681aAhV1GznMXSUjGJUcD4b09NMJg6V8jfdL3XtcWPLnsVJYZlOKComnYX65b6gTcbnVsPUKcQgux5MBUg4EhMx5VhrWBsoOxu1w2cPEX8CpSmpgxjWN5NaGj0AsvdCksSMZ2lBADmQOFZRip6maoYX65r67m43dr2Hqp2yVCCS25gqhdhOSvo2yxPjd7r2lp9CLLNeGlUaWsqKOTYk92/xM2+7SD8lqRCzLijhT4Zoa6LYtIDyOhBuxx9dx81ooIOaz3/ADM/xA04sHb8TTWlPKict442rpmTN21DvDwcNnD6qUJWYgqcGaFIIyJG5kxI09JNKObGEj15N+5WecO8qMrBJV1X4rjIQA47Egd4nx3OwV8zhQmahqGDmYzb1G9vsqTwmzJG1jqV50v1lzL7Xva7d+oI5LXWCKiV5/iZLSOqA3EsWZOHtNPC4MjbHIAdDmADcDYEdR0UBwkxd5M1M8k9n3mA/l3LHi/heyvmMYxHTQulkcA1o+p6ADqSs74R0zn1FTUWs090ernl9r+WyaEtU2r0icBbV0es7/8A1CrJKiaGnpWSmJxBs43sHFoO6lMq59NTO6nmiMM4BNr3BtzG+4PkqbgFVUsxKuNLEyV+p+oPJbt2nS3M3Ulw+aKqvnqpXaahpP4QFrXGnVcne1iLea6WVKFO3A/M5pcxI37ywZr4hNpZOxiYZp9u6OTb9DbcnyHioqDOuJMewTUJLXuAbpBB3OwvcgfOyhsqztjxycT7OLpGxl3xEgt3Pi3kp/PeZK6icZIxD7OSGsJGp19JJuB0vdT0wCEA5HJ/iPqscsTweBL6121zt4+SyOkzVCcUMroQ5j5ezbM97nabbAtBGltzY+itWd8wuiwsOuBJMxrR098XeR8rj5rP6qrpf9lMgb2vbtf2p/DcAXEWcL+Gk8/JFFQwS3fb/cd9uSAO282yoqNEb32vpaXW8bNJ+9lVsmcRGVpLJGtjm5taCSHDyJ6jwSZWx01WFOcffjjfG/zLY9j82kFUXAcnuqcPbPAS2oie4C22oCxbY9HDeyhKVwwfz5lNc2VKeU0DNmcH0lRTRNjY4TGxLiRbvtbtbbk4q2hYbiOZ3Vk9D2jSJYpGsk8z2rO95cjcLcm/6+qi6vphZ1ot6haOSFF01zlnmgyrcRcd9moX2Nny/hs8tQ7zvk2/1Xjwuo3sw9jnl15HF7Q4k2byaBflsL/NVPGJzi+KMhZ/YQ3u4eAIL3/9RGkLWKeINaGtFgAAB5AWC02DpoFPJ3mWsl7C3bieoSpAlWaa4IQhEIIQhEIIQhEIFcuI0DJo3RyC7XgtI9QupNKM43ERGRgzI8DxJ+D1z6ac3p3kEO32v7r/AOh9FrUbwQCDcHkRv81AZwymythLSAJWi8T+oPgfFp6hU3JmcX0knsVb3dB0xvP5fBrj8J6FanAuXUOe8xoTS2k8dpqRCp2ZOGUFS8ysJhlO5c0bE+Jb4+YVwa+6csyuyHIml0VxgzOafhAC4GepklYN9Pu3+ZJV8w/DY4I2xxNDGN5Af63XWEWVtYz8mJKlTgSt4Hk1tNUzzh7nGa92kDa7tWy55chN9u9sjlfG8u1FoALT0cD5EK2WRZLqP5w6a+UquaMgw1jtZvHKOUjdr25ah1UGzhIXFonq5ZI2/l5fck22WjWRZMWuBgGI0ITkiVfF8kMqJYHPe/s4AA2LbSbWO/0Cn3UTCCNDd/IdfkumyLKdbGUK1HaVXAcjNpe3DJXlkwI0ECzb3sR52Nvku7KmWG0MBia9zxqLrmw5i3RTlkJtYzZyeYCpRxKjjHD2GeqjqATG5rg54aB3y0ggnwPieqtoSpHFSzkgZ7RqirnECqDxMzZ2Ufs0JvNJYOtuWtPT953IBSeeM6sooiGkGdw7jfD9t3gB08VX+H+UJHy+21YJe7vRh3O//wBhHpyC0VIF/Uf0me1y3yJ6ye4dZT9jp7yD8aTd/XSPys+XXzVuCRoTlwdy7FjNCIEXSIIQhTLghCEQghCEQghCEQgkKVCIRpCrOcckRVzPgmaO5J/hd4tVnSFUrFDkSHQOMNMpwDOM+HyClrmuMbe615vcDoQfzs+4Wn0dayVofG5rmnk5puFxY5gENXHolZcfldyLSeoPRZxUYBXYQ8y0zjLBe7h5fts8fNq0YS7jZvtM/wA9O3I+81wJVRsucUYJ7Nl/Ak/aPcPo/ofVXVkoIuCCDyIN/uuD1shwwndLVfcGeiEmpGpROkVCTUjUiGIqEl0XRCKkckLlA4/nSmpAe0kBf0jb3nfTp81SqWOAJDOq7kydc6yo+b+I7Ifwqa0s52uO81pO3T3neQVbqcz1+Ku7KmYYoj7xBI2/ak9OjVbsp8OoaMh7vxZvjI2b46W9PVaBWtW9m58pn6jW7JsPOQeUcgSSyCrr7ueTqEbtyT0L/To1aUGIAT1xssaw5M711qg2ghCFznSCEIRCCEIRCCEIRCCEIRCCEIRCCEIRCIQmuanoKISr4/w/paoElnZydHx2afmORVQdkXEqMl1JUa2j8oOk282Ou09eS1ayTSuy3uoxyP3md/h1Y5mWM4l1tN3aulvbrYx9bebVJ03GKlcRqjlaOps11vkDdXx8IcLOAI8CAQo2bKtI8kup4STzOgKupUfEvtF07V4aQ8HFChd/zHD1Y4L0k4m0IG0xd6Mcf6L1dw6oCb+zt+rh/VIeHNB/+dv8T/8ANP8AQ7Ayf1fMSLquL1G0d0SvPhp0/wAxUXV8X3POmmpi537Ruf4WA/qrlBkmiaLCmit5t1fqpSmw+OIWjYxg5d1oH6I1VDhfePRa3/qZh7BjGIe+TBGeh/CH8I7xUzgfCaFhD6lxnfzI3Dfn1d81fWtTg1Sb2xhdh+0ofDqDltzPCmo2xtDWNa1o5BoAH0C9wEtkLhO+IIQhEcEIQiEEIQiEEIQiEEIQiEEIQiE//9k="/>
          <p:cNvSpPr>
            <a:spLocks noChangeAspect="1" noChangeArrowheads="1"/>
          </p:cNvSpPr>
          <p:nvPr/>
        </p:nvSpPr>
        <p:spPr bwMode="auto">
          <a:xfrm>
            <a:off x="63500" y="-153988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k-SK" dirty="0"/>
          </a:p>
        </p:txBody>
      </p:sp>
      <p:sp>
        <p:nvSpPr>
          <p:cNvPr id="4100" name="AutoShape 4" descr="data:image/jpeg;base64,/9j/4AAQSkZJRgABAQAAAQABAAD/2wCEAAkGBhQSEBQUExQUFRQWFRsXFBYYFxcVHRwdFxUYFBcXGxgYHCYeGRojGhQUHy8iIycpLC0sFSAxNTAqNSYrLCkBCQoKDgwOGg8PGi8lHyQpKSwsLiwsLCwpKiwqKiwsLywsLCwsLCwsLCosLCwsLCwsLCksLCwsLCwsKSwsKSwsKf/AABEIAK0A8AMBIgACEQEDEQH/xAAbAAABBQEBAAAAAAAAAAAAAAAAAQIFBgcEA//EAEQQAAEDAgQDBQYDBQUHBQAAAAEAAgMEEQUGEiEHMUETIlFhcRQyUoGRoSNCsWJykrLBM3PC0fAVJDRDgoOzFyY1U1T/xAAYAQADAQEAAAAAAAAAAAAAAAAAAQIEA//EAC8RAAICAQMCBAUDBQEAAAAAAAECAAMREiExE0EyUYGRBCJxobEjYcEUM3Lh8EL/2gAMAwEAAhEDEQA/ANwQhCIQQhF0QgmlJrVRzVxGgpQWM/Fm+Fp2H7zhy9BuqVC5wokO6oMky2ueBzVdxXP1HT+9M17vhj7529NgqSymxLFraz2FOfIsB9B7z/mrJhHCikiN5NUzv27Bv8I/zXfponjO/kJm6jv/AGx7yGquLUsp00lKXG/N13fZmw+q8m41jkoIbDo8+zay3kC47rTKTD44xaNjWDwa0N/RdAYjrIPCvvvH0XPiaZczCMdeN5tPkXsB+zUowDHByqB/G0/q1ajZFkv6g+Q9o/6YdyfeZSKjHYQSWmQekb/oG2KGcR6+nt7VS3HjpdGf6haqWpr4gRYgEee/6p9ZTsVEXQYcMZTcH4p0k2zy6F3Kz9x/ENvqrZS1rJWB0b2vaeTmkEfUKBxnh9R1FyYgx3xx9w/O2xVRreH9XROMlBM5w56L2d9PdcjRU/hOD+8NVqeIZE1QFKs0wLiqWv7KujMbgbF7QRY8jqZ09RstFp6psjQ5jg5p3BBuD81xetk5nau1X4nuhNBTlE6wQhCIQQhCIQQhCIQQhCIQQhCIQQhIUQirwqqpsbS57g1rRck7AepSVdW2NjnvcGtaLuJ5ADqsmxXEqjGqnsae7adhFydhb43eJ8GrrVVr3OwHJnC63RsOe06cbzpPiEppaFpa0mzn8iR8V/yM+5Viypw1hprSS2mm5hxHdb6A8z5lT2XsvRUkQjjb+84jdx8SVLBW9oxpr2H3MhKSTqs3P4jWxp9kqFnmkDEQBKhCI4IQhEIJClQiEbpSOanoRCQuO5Ugq2ETMufyvGzh6O/zWbzUVbgsuth7WmJs7np9HD8jvMbLYivCeBrmlrgC0ixBFwR4Fdq7iux3HlM9lAbcbGROWc1Q1seqI2cPfYfeafPxHmpwFZLmbK0uGze2URPZg3c3npBPukdWH7K95TzbHXQ6md17bdpH1afLxaehTsrAGtOPxCq0k6G5lgQkBSrhNEEIQiEEIQiEEIQiEEIQiEEx6ddU7iRmn2Wm0sNpZbtb5D8zv6fNUilyFEh3CKSZWc5Y1LiFUKGlILAe+RycR7xd+y39Vf8ALmXo6OBscY35ud1cbbuKgeGeVxT03avH40wub8w292t8r8z6q62Xa5x/bXgfecaUJ+duT9oAJUmpU7MfE2CmeY2AzSg2LW8gfAu8fILiqsxwBOzOE5lzuhZvScXRraJqWSMONgRdx38Glov8lokUtwD4gHw578uib1sniiSxX4nohND0alE6RyE3UjUiEchN1I1pQjkJocjUnCOSFQGZM4xUYAdd8rvciZu4+O3QeqlcPrDJG17mOjLhfQ61xfobJ6TjMkMCcT1lhDgQQCCLEHwKzabJtVRYgyWhbeF5s5pIs0Xu5jr726gjkVpt0hVJYVz+8iysPg+UGhPTQUFyidBHITdSLohHISApURwQhCIQQhCIRjjssngb/tXGCTvTwdOhDDsP+p36K7Z8xf2egleD3nDs2er9r/qobhHhHZ0jpjzmdcfut7o+9ytNQ0VmzvwJktOtwnrL2wJxSBOKzTUJCZwxAwUM8g5iMhvq7u3+6p3CXL0ZidUvaHSF5a2++nTzIv1JPNXbMuHe0Uk0Q5vYQPXmPuFmvD/OLaLXTVQLBrJDiD3XcnB3W3I3WysZqYLzn7THaQLQW4mrTULH21ta6xuLgGxHIi/IqmZ+zHUwVNPFTuY3tdjqaHbl2kc+Q3UrVcRKGMA9u11yBZneO5tfbp5qpcUWtkq6MarNcPfBtYF43B9FFFZ14ce8d9gCZU+XEteAQYiJr1UsD4tJ2Y0A36cuirlfxIkpcTlils6na4NsBZzRYHVf83XZS+UsEpqWZxZWds57dIa6Rp5G+wB3KhqPCo6nFsRhlF2uaPUEabEHoQqQJqOrjH0kszaRp595aM3Y+6LDn1FO5pNmljrBws5wF/PYrlrn4jNDTSUr4W6og6XW0buIBFvALOceiqaCKWik70EveidfYaXA3B6ctwtjy2f9zp/7ln8oQ9YrUMN940c2MQdtpneF5lxWpqJKdksGuK+q7G27rtJspPNeP11FRQue+Pt3Sua8taCLWJFh0Oy4OH//AMxWekn/AJQu7jMf92g/vT/I5ddK9ZUwMTllukWzOSqxfFKamZVulhliLWuc0tsQHWty3tuOSvWXMaFVSxzBunWN287EGxF/C6yjMVLWR0lM6aZ0tK8MOhnd07AtaT425HxCumKZhgpsHa+m2a5miAdQXAg38xuT5qLawQMdz2jrsKk57CVfG84Tirnnhji7OB7Yy4xNLrXIsX899J9Nlq1BWNliZIw3a9ocD5EX/wBeiy3A45WYc+n9gqJO2Bc6UFu5cBpcL77d1THCfGiY5KSS4fE4loPwk2c31a6/1CVqArt2jpsIbc8zpyJmmoqauqjlc0sjJ0WaG8pC3cjnsFacxVroaSaRlg5kbnNuL7gX5LOOHVfHFX1pke1gJIBcQ3/mu8Vdcz4pHLQVXZyMfaI30uDrX5XspsrAsAA22nSqzNZyd95BZC4iGoIgqSBN+R/uh/l5O/VdeJZlnZjMNKHN7F7QXAtF+Tie98lWcLyaazCoJIiG1EZcAeWoB5NifiB5FcOA4jLNi1J24IlivFITsSWh1rjxttfqu3SQkle2dpwFzgAN3xvLLjubaqhxFrZiHUr/AHbNAIaTY7jm5p6eC9sczhNNXR0lCRe4Mslg8WIuefRoP12UxxAw5kmHzFwuY29ow9Q5trWP1UVwnwxjKPtgPxJHuDneTHWAHlsuQ0dPXjcbTsQ/U0Z2O8vULbAAm56nlfxOy9E1qcsk2wQhCIQQhCITM+MlTdlPCL6nPLvoNI+7lfMDw8Q08UQ20MaPtv8AdZznsiXGqSI8h2YPzfr/AMK1Rq02/LWi+syVfNYzekcAghCQrNNcQtULjGT6aqN5Yml1rah3XfxBStXViON73e6xpcfQC5UZl3NEVaxz4dVmmx1N07kXVDUPmEhtJODI2j4Z0MbtXZaz+24uH0OykMYyfTVRZ20erQNLRcgAeFgvDHs709JIyN5c57vyxjWR4EgePgp2CbU0OsRcXs4WIv0I6FUzWbMTIVa91AkBhvD6jglbLHDZ7N2nU42PLqVI02XoY6iSoay0sgs91zv8uXRSQcguUl2PJlhFHAnBi+BQ1UfZzMD289+YPiD0K6qalEbGsaLNaAAPIbBeupJrU5yMZlaRnOJFYdlaCCeSeNmmSS+t1yb3dqO3LmnY3lyGsa1k7NTWnUBcje1unldSmpGpPWc5zJ0rjT2kfU4DFJT+zvZeLSG6SejeW/Poox+QKQxsiMZLGOLmt1usC7mefVWPUjUgOw2BgUU9oyOENAAFgBYfooqHKVOypNS1hbKSSSHEX1bHa9t7BTGpGpLURAqDKvLw0oXOLnQ3JJJ7zuZNyefiV10WSKSGOWOOKzJRaQXO4HIXvdTocjUqLse8QqQdpw4Rg0dNEIoW6WAkgXJ57ncrxlyxTuqW1JjHbNFg/f0uR1NuqlAUFyWo5zmVpGMYnPX4eyaN8bxdj26XDlcH0XlhGDxU0QiibpYCSBcnnuea7bqDzNmB9I1sghMkWq0rmndg+LTbcc/okCTsIHA3MnGlKq1h2bhU1Rip2GSJoBknvZoJFw1u3eKsepMgrzBW1cR4Qm6khelKjrpVX8VzpBBM2E63yu/JG0yOHm4DcKdbJcAoIIiDA8TMcYYDmSC/wsP0a6y09oWW5oJZmGmd0d2YH3af1WpNK03+FPpMvw/ib6xyChIVmmuR2Yv+EqP7l/8AKVkuVM2Chw+XTYzSSWjb4WYAXnyH6rWcxf8ACVH9y/8AkKyjI2To62jqCdpbhsbjybZody8DsD5Ld8Pp6Z18ZEwfE6uoNPODLXkXJTmu9sqjrqH95oO+m/Un4rfRSudc4ihYwNZrlkJDG8gLdTbfrYKtcP8AM0kEpoKq4cHERknkRvoueh5tXjxHeYcSpJ37xC3T4H3cPvf5JFC1uH9Ig4Wr5J2TY1jLGdu6GHQO8YwO8BbrY3CsuT82troC+wa9u0jfA8wR+yR+ilHYpF2Pa62dlp1ari1lm3DuldK+vfENMb2OYzpu4uLR8h+qjSrqcjGJeWRhg5zJOfPNVU1D4cPiY5rNjK+9tjYnnYAm9vRMjz3V0lQyKviYGPNu1YCBblcdCB16rm4SYiyLtqd9my67i+17d0jzII+69uMNUx0MMQIdKZbho3NtJb8rkhdAq9Tp6dvOc9TFNerfyk9n3NUlFTskiDHF79N3XItoLr7eig8QzdidJG2aaGB8brbtJ2vuAbcrheHEuBzMMpGv3c1zQ71ETrqKzfPWtggZVvZ7O8t3ibuLAGxv1Dbm3knXWpA+p/4RWWNqJzjYfSXjGs5FmGNrIWg6tNmu6ajpI26g3ChKTNOKugbO2ngljeNTQ2+q3pe698700UeCtbD/AGQMeg87i97+p5qYyNM1uF0xc4ACPckgW7xXPCrXkDO86ZZnwTjaNybnhlcHNLezmZ7zOh8XNPhe4svDCs4yy4pNSFjAyPVpcL3Om1r9OqqmUR2+OzTQ/wBi0yOJHKzhpHL4nbj0XVlo/wDuGq/7n+FU1SjV/jn6SBaxC/X3krivEU02JOgla0QCwLxcuGpoIJ3ta5U/mfMBp6J9RFpeQGlt72Nza+yo2IYUypx2pgk918XPqC1jS1w9FDYvJUUEU9DOC+KQXhd0uHA6h5eLeivoo2kDnA9Yjc66s8bzW8s4q6opIpngBz23IHLnbqqZmLiZNDUSthiY+GFzWvcdXvHmNtuYI+S7KDG/ZMCil/N2Wln7ziQPpz+Sp2DYgG0E0D6WokfOS4ytZcX5scDa+xUpSuWJG2cSrLiFAB7Zmx0Fc2WJkjDdr2hwPqLqiYtnqapnfTUMDZRYtc9+4PQm3IN6b80vCvGS+nkpX3D4b6eh0uv06aXfqovhZiUcM9TBLZkjnjTq23aSHM9bm6kUhCxxnEprSwUZxmTuVXYhDMIJKaCODdxdG3S0eNtJILifFecPErRiMtPOGMiDyxjxfYg2Bf0sfLkrsKxmsM1t1kXDbi5A5kDwWWUeX2VtfiULtjq1McBfS4PIBt1G+4Sr0WFi47R2akwFPeXbO2Zn0VMJYmseS8N717WIJvt6KPzbmqqp6aGeKOMse1vaEhxLS4Ajb4TuLrPscq6inp30FSCdL2vhdzGkXvY9WkcvBbDhtK2WiiY8Xa6FocD4FgTetagGO+/uJK2NaSBtt7Spz5lpaWj9sgiaJqncDqXcnXPPS3w67eKtmWqqaWmY+oDWyOGqzbiwPK9+p5rMslZcjfis0b7uZTF5Y124JEmkEj7rYrKLwq7DnmdPh9TbnjiZhxZh7OopKgXFjYkdNLw8fa602nkDmhw5EAj5i6pfFnDjJQ6xcmJ4efQjST8gVIcO8V7fD4t7uYOzd6t2H2sh/mpU+UE+W5h5y0oKQJSs01znq6USRvY69ntLTbwIsozLeVoqJjmRFxDnXOo35CymLqHxnN1LSm00rWutfSLud9AqGojSJzbSDqM5swZHp6x7XyBzXt/Ow6SfC/jbou2vy7FPAIZmmVrRYOd72219Q3B81E0vE2he7T2unzc1zR9VaI5g4Aggg7gjqqbqJjVtJXpvnEo7eENNf+0nLb+5rFvTkrfhmEx08YjiYGMbyA/W/U+a7QUt0msZuTKWpV4EqmO8Oaapf2hDo5DuXRnTf1HL5puC8Nqamk7SzpZB7rpDqt6DxVsui6Oo+MZi6KZziQmY8rR1sbY5dQa12oaTbpb+q9cWy7FUU/YSAlgAsQdxpFgQfHb7qVJUZjGZIKXR20gZrNmjck/Ib2QGbYDtxGyryZHDIsPsZpC6UxatQu7dvkD4XufmouLhHTA7vnc34S/b7BXaGYOaHDkRccxz9U+6Ytfzi6KHtI7CMBipmaIY2sHW3M+ZPMriosnQxVj6ppf2j76gTt3rX2+Snroup1tvvK6a8YkFHlGIVrqwa+1cLEX7vuhvL0AXRj+XYquIxyt2vcOGzmnxB6KWQjW2Qcx6F3GJV67IMEsEMDjII4fdAdz9fHr9VYYKYMa1rRZrQA0eAAsF6lyGvukXY8xBFB2kBT5MijrXVbC8SOJLhfum4sdvv6rwzBw+pqt2tzSyTq9hDSfUcj681aAhV1GznMXSUjGJUcD4b09NMJg6V8jfdL3XtcWPLnsVJYZlOKComnYX65b6gTcbnVsPUKcQgux5MBUg4EhMx5VhrWBsoOxu1w2cPEX8CpSmpgxjWN5NaGj0AsvdCksSMZ2lBADmQOFZRip6maoYX65r67m43dr2Hqp2yVCCS25gqhdhOSvo2yxPjd7r2lp9CLLNeGlUaWsqKOTYk92/xM2+7SD8lqRCzLijhT4Zoa6LYtIDyOhBuxx9dx81ooIOaz3/ADM/xA04sHb8TTWlPKict442rpmTN21DvDwcNnD6qUJWYgqcGaFIIyJG5kxI09JNKObGEj15N+5WecO8qMrBJV1X4rjIQA47Egd4nx3OwV8zhQmahqGDmYzb1G9vsqTwmzJG1jqV50v1lzL7Xva7d+oI5LXWCKiV5/iZLSOqA3EsWZOHtNPC4MjbHIAdDmADcDYEdR0UBwkxd5M1M8k9n3mA/l3LHi/heyvmMYxHTQulkcA1o+p6ADqSs74R0zn1FTUWs090ernl9r+WyaEtU2r0icBbV0es7/8A1CrJKiaGnpWSmJxBs43sHFoO6lMq59NTO6nmiMM4BNr3BtzG+4PkqbgFVUsxKuNLEyV+p+oPJbt2nS3M3Ulw+aKqvnqpXaahpP4QFrXGnVcne1iLea6WVKFO3A/M5pcxI37ywZr4hNpZOxiYZp9u6OTb9DbcnyHioqDOuJMewTUJLXuAbpBB3OwvcgfOyhsqztjxycT7OLpGxl3xEgt3Pi3kp/PeZK6icZIxD7OSGsJGp19JJuB0vdT0wCEA5HJ/iPqscsTweBL6121zt4+SyOkzVCcUMroQ5j5ezbM97nabbAtBGltzY+itWd8wuiwsOuBJMxrR098XeR8rj5rP6qrpf9lMgb2vbtf2p/DcAXEWcL+Gk8/JFFQwS3fb/cd9uSAO282yoqNEb32vpaXW8bNJ+9lVsmcRGVpLJGtjm5taCSHDyJ6jwSZWx01WFOcffjjfG/zLY9j82kFUXAcnuqcPbPAS2oie4C22oCxbY9HDeyhKVwwfz5lNc2VKeU0DNmcH0lRTRNjY4TGxLiRbvtbtbbk4q2hYbiOZ3Vk9D2jSJYpGsk8z2rO95cjcLcm/6+qi6vphZ1ot6haOSFF01zlnmgyrcRcd9moX2Nny/hs8tQ7zvk2/1Xjwuo3sw9jnl15HF7Q4k2byaBflsL/NVPGJzi+KMhZ/YQ3u4eAIL3/9RGkLWKeINaGtFgAAB5AWC02DpoFPJ3mWsl7C3bieoSpAlWaa4IQhEIIQhEIIQhEIFcuI0DJo3RyC7XgtI9QupNKM43ERGRgzI8DxJ+D1z6ac3p3kEO32v7r/AOh9FrUbwQCDcHkRv81AZwymythLSAJWi8T+oPgfFp6hU3JmcX0knsVb3dB0xvP5fBrj8J6FanAuXUOe8xoTS2k8dpqRCp2ZOGUFS8ysJhlO5c0bE+Jb4+YVwa+6csyuyHIml0VxgzOafhAC4GepklYN9Pu3+ZJV8w/DY4I2xxNDGN5Af63XWEWVtYz8mJKlTgSt4Hk1tNUzzh7nGa92kDa7tWy55chN9u9sjlfG8u1FoALT0cD5EK2WRZLqP5w6a+UquaMgw1jtZvHKOUjdr25ah1UGzhIXFonq5ZI2/l5fck22WjWRZMWuBgGI0ITkiVfF8kMqJYHPe/s4AA2LbSbWO/0Cn3UTCCNDd/IdfkumyLKdbGUK1HaVXAcjNpe3DJXlkwI0ECzb3sR52Nvku7KmWG0MBia9zxqLrmw5i3RTlkJtYzZyeYCpRxKjjHD2GeqjqATG5rg54aB3y0ggnwPieqtoSpHFSzkgZ7RqirnECqDxMzZ2Ufs0JvNJYOtuWtPT953IBSeeM6sooiGkGdw7jfD9t3gB08VX+H+UJHy+21YJe7vRh3O//wBhHpyC0VIF/Uf0me1y3yJ6ye4dZT9jp7yD8aTd/XSPys+XXzVuCRoTlwdy7FjNCIEXSIIQhTLghCEQghCEQghCEQgkKVCIRpCrOcckRVzPgmaO5J/hd4tVnSFUrFDkSHQOMNMpwDOM+HyClrmuMbe615vcDoQfzs+4Wn0dayVofG5rmnk5puFxY5gENXHolZcfldyLSeoPRZxUYBXYQ8y0zjLBe7h5fts8fNq0YS7jZvtM/wA9O3I+81wJVRsucUYJ7Nl/Ak/aPcPo/ofVXVkoIuCCDyIN/uuD1shwwndLVfcGeiEmpGpROkVCTUjUiGIqEl0XRCKkckLlA4/nSmpAe0kBf0jb3nfTp81SqWOAJDOq7kydc6yo+b+I7Ifwqa0s52uO81pO3T3neQVbqcz1+Ku7KmYYoj7xBI2/ak9OjVbsp8OoaMh7vxZvjI2b46W9PVaBWtW9m58pn6jW7JsPOQeUcgSSyCrr7ueTqEbtyT0L/To1aUGIAT1xssaw5M711qg2ghCFznSCEIRCCEIRCCEIRCCEIRCCEIRCCEIRCIQmuanoKISr4/w/paoElnZydHx2afmORVQdkXEqMl1JUa2j8oOk282Ou09eS1ayTSuy3uoxyP3md/h1Y5mWM4l1tN3aulvbrYx9bebVJ03GKlcRqjlaOps11vkDdXx8IcLOAI8CAQo2bKtI8kup4STzOgKupUfEvtF07V4aQ8HFChd/zHD1Y4L0k4m0IG0xd6Mcf6L1dw6oCb+zt+rh/VIeHNB/+dv8T/8ANP8AQ7Ayf1fMSLquL1G0d0SvPhp0/wAxUXV8X3POmmpi537Ruf4WA/qrlBkmiaLCmit5t1fqpSmw+OIWjYxg5d1oH6I1VDhfePRa3/qZh7BjGIe+TBGeh/CH8I7xUzgfCaFhD6lxnfzI3Dfn1d81fWtTg1Sb2xhdh+0ofDqDltzPCmo2xtDWNa1o5BoAH0C9wEtkLhO+IIQhEcEIQiEEIQiEEIQiEEIQiEEIQiE//9k="/>
          <p:cNvSpPr>
            <a:spLocks noChangeAspect="1" noChangeArrowheads="1"/>
          </p:cNvSpPr>
          <p:nvPr/>
        </p:nvSpPr>
        <p:spPr bwMode="auto">
          <a:xfrm>
            <a:off x="63500" y="-153988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k-SK" dirty="0"/>
          </a:p>
        </p:txBody>
      </p:sp>
      <p:grpSp>
        <p:nvGrpSpPr>
          <p:cNvPr id="2" name="Skupina 27"/>
          <p:cNvGrpSpPr/>
          <p:nvPr/>
        </p:nvGrpSpPr>
        <p:grpSpPr>
          <a:xfrm>
            <a:off x="899592" y="908720"/>
            <a:ext cx="7992888" cy="216024"/>
            <a:chOff x="899592" y="908720"/>
            <a:chExt cx="7992888" cy="216024"/>
          </a:xfrm>
        </p:grpSpPr>
        <p:sp>
          <p:nvSpPr>
            <p:cNvPr id="8" name="Obdĺžnik 7"/>
            <p:cNvSpPr/>
            <p:nvPr/>
          </p:nvSpPr>
          <p:spPr>
            <a:xfrm>
              <a:off x="1331640" y="908720"/>
              <a:ext cx="216024" cy="216024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/>
            </a:p>
          </p:txBody>
        </p:sp>
        <p:sp>
          <p:nvSpPr>
            <p:cNvPr id="9" name="Obdĺžnik 8"/>
            <p:cNvSpPr/>
            <p:nvPr/>
          </p:nvSpPr>
          <p:spPr>
            <a:xfrm>
              <a:off x="1763688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/>
            </a:p>
          </p:txBody>
        </p:sp>
        <p:sp>
          <p:nvSpPr>
            <p:cNvPr id="10" name="Obdĺžnik 9"/>
            <p:cNvSpPr/>
            <p:nvPr/>
          </p:nvSpPr>
          <p:spPr>
            <a:xfrm>
              <a:off x="2195736" y="908720"/>
              <a:ext cx="216024" cy="216024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/>
            </a:p>
          </p:txBody>
        </p:sp>
        <p:sp>
          <p:nvSpPr>
            <p:cNvPr id="11" name="Obdĺžnik 10"/>
            <p:cNvSpPr/>
            <p:nvPr/>
          </p:nvSpPr>
          <p:spPr>
            <a:xfrm>
              <a:off x="2627784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/>
            </a:p>
          </p:txBody>
        </p:sp>
        <p:sp>
          <p:nvSpPr>
            <p:cNvPr id="12" name="Obdĺžnik 11"/>
            <p:cNvSpPr/>
            <p:nvPr/>
          </p:nvSpPr>
          <p:spPr>
            <a:xfrm>
              <a:off x="3059832" y="908720"/>
              <a:ext cx="216024" cy="216024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/>
            </a:p>
          </p:txBody>
        </p:sp>
        <p:sp>
          <p:nvSpPr>
            <p:cNvPr id="13" name="Obdĺžnik 12"/>
            <p:cNvSpPr/>
            <p:nvPr/>
          </p:nvSpPr>
          <p:spPr>
            <a:xfrm>
              <a:off x="3491880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/>
            </a:p>
          </p:txBody>
        </p:sp>
        <p:sp>
          <p:nvSpPr>
            <p:cNvPr id="14" name="Obdĺžnik 13"/>
            <p:cNvSpPr/>
            <p:nvPr/>
          </p:nvSpPr>
          <p:spPr>
            <a:xfrm>
              <a:off x="3923928" y="908720"/>
              <a:ext cx="216024" cy="216024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/>
            </a:p>
          </p:txBody>
        </p:sp>
        <p:sp>
          <p:nvSpPr>
            <p:cNvPr id="15" name="Obdĺžnik 14"/>
            <p:cNvSpPr/>
            <p:nvPr/>
          </p:nvSpPr>
          <p:spPr>
            <a:xfrm>
              <a:off x="4355976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/>
            </a:p>
          </p:txBody>
        </p:sp>
        <p:sp>
          <p:nvSpPr>
            <p:cNvPr id="16" name="Obdĺžnik 15"/>
            <p:cNvSpPr/>
            <p:nvPr/>
          </p:nvSpPr>
          <p:spPr>
            <a:xfrm>
              <a:off x="4788024" y="908720"/>
              <a:ext cx="216024" cy="216024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/>
            </a:p>
          </p:txBody>
        </p:sp>
        <p:sp>
          <p:nvSpPr>
            <p:cNvPr id="17" name="Obdĺžnik 16"/>
            <p:cNvSpPr/>
            <p:nvPr/>
          </p:nvSpPr>
          <p:spPr>
            <a:xfrm>
              <a:off x="5220072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/>
            </a:p>
          </p:txBody>
        </p:sp>
        <p:sp>
          <p:nvSpPr>
            <p:cNvPr id="18" name="Obdĺžnik 17"/>
            <p:cNvSpPr/>
            <p:nvPr/>
          </p:nvSpPr>
          <p:spPr>
            <a:xfrm>
              <a:off x="5652120" y="908720"/>
              <a:ext cx="216024" cy="216024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/>
            </a:p>
          </p:txBody>
        </p:sp>
        <p:sp>
          <p:nvSpPr>
            <p:cNvPr id="19" name="Obdĺžnik 18"/>
            <p:cNvSpPr/>
            <p:nvPr/>
          </p:nvSpPr>
          <p:spPr>
            <a:xfrm>
              <a:off x="6084168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/>
            </a:p>
          </p:txBody>
        </p:sp>
        <p:sp>
          <p:nvSpPr>
            <p:cNvPr id="20" name="Obdĺžnik 19"/>
            <p:cNvSpPr/>
            <p:nvPr/>
          </p:nvSpPr>
          <p:spPr>
            <a:xfrm>
              <a:off x="6516216" y="908720"/>
              <a:ext cx="216024" cy="216024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/>
            </a:p>
          </p:txBody>
        </p:sp>
        <p:sp>
          <p:nvSpPr>
            <p:cNvPr id="21" name="Obdĺžnik 20"/>
            <p:cNvSpPr/>
            <p:nvPr/>
          </p:nvSpPr>
          <p:spPr>
            <a:xfrm>
              <a:off x="6948264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/>
            </a:p>
          </p:txBody>
        </p:sp>
        <p:sp>
          <p:nvSpPr>
            <p:cNvPr id="22" name="Obdĺžnik 21"/>
            <p:cNvSpPr/>
            <p:nvPr/>
          </p:nvSpPr>
          <p:spPr>
            <a:xfrm>
              <a:off x="7380312" y="908720"/>
              <a:ext cx="216024" cy="216024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/>
            </a:p>
          </p:txBody>
        </p:sp>
        <p:sp>
          <p:nvSpPr>
            <p:cNvPr id="23" name="Obdĺžnik 22"/>
            <p:cNvSpPr/>
            <p:nvPr/>
          </p:nvSpPr>
          <p:spPr>
            <a:xfrm>
              <a:off x="7812360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/>
            </a:p>
          </p:txBody>
        </p:sp>
        <p:sp>
          <p:nvSpPr>
            <p:cNvPr id="24" name="Obdĺžnik 23"/>
            <p:cNvSpPr/>
            <p:nvPr/>
          </p:nvSpPr>
          <p:spPr>
            <a:xfrm>
              <a:off x="8244408" y="908720"/>
              <a:ext cx="216024" cy="216024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/>
            </a:p>
          </p:txBody>
        </p:sp>
        <p:sp>
          <p:nvSpPr>
            <p:cNvPr id="25" name="Obdĺžnik 24"/>
            <p:cNvSpPr/>
            <p:nvPr/>
          </p:nvSpPr>
          <p:spPr>
            <a:xfrm>
              <a:off x="8676456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/>
            </a:p>
          </p:txBody>
        </p:sp>
        <p:sp>
          <p:nvSpPr>
            <p:cNvPr id="27" name="Obdĺžnik 26"/>
            <p:cNvSpPr/>
            <p:nvPr/>
          </p:nvSpPr>
          <p:spPr>
            <a:xfrm>
              <a:off x="899592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/>
            </a:p>
          </p:txBody>
        </p:sp>
      </p:grpSp>
      <p:sp>
        <p:nvSpPr>
          <p:cNvPr id="29" name="BlokTextu 28"/>
          <p:cNvSpPr txBox="1"/>
          <p:nvPr/>
        </p:nvSpPr>
        <p:spPr>
          <a:xfrm>
            <a:off x="683568" y="56818"/>
            <a:ext cx="8352928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38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Technické rokovania s EK</a:t>
            </a:r>
            <a:endParaRPr lang="sk-SK" sz="38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Tabuľk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8645670"/>
              </p:ext>
            </p:extLst>
          </p:nvPr>
        </p:nvGraphicFramePr>
        <p:xfrm>
          <a:off x="1187624" y="1412774"/>
          <a:ext cx="7416824" cy="527394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243767"/>
                <a:gridCol w="1692296"/>
                <a:gridCol w="2480761"/>
              </a:tblGrid>
              <a:tr h="3977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200" dirty="0">
                          <a:effectLst/>
                        </a:rPr>
                        <a:t>Priorita financovania</a:t>
                      </a:r>
                      <a:endParaRPr lang="sk-SK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200" dirty="0">
                          <a:effectLst/>
                        </a:rPr>
                        <a:t>Gestor</a:t>
                      </a:r>
                      <a:endParaRPr lang="sk-SK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200" dirty="0">
                          <a:effectLst/>
                        </a:rPr>
                        <a:t>Dátum a miesto stretnutia/Program</a:t>
                      </a:r>
                      <a:endParaRPr lang="sk-SK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4318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sk-SK" sz="1100" dirty="0">
                          <a:effectLst/>
                        </a:rPr>
                        <a:t>Úvodné technické stretnutie so zástupcami EK</a:t>
                      </a:r>
                      <a:endParaRPr lang="sk-SK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sk-SK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ÚV SR</a:t>
                      </a:r>
                      <a:endParaRPr lang="sk-SK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25. január 2013</a:t>
                      </a:r>
                      <a:endParaRPr lang="sk-SK" sz="12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Brusel</a:t>
                      </a:r>
                      <a:endParaRPr lang="sk-SK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5280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sk-SK" sz="1100" dirty="0" smtClean="0">
                          <a:effectLst/>
                        </a:rPr>
                        <a:t>Rozvoj </a:t>
                      </a:r>
                      <a:r>
                        <a:rPr lang="sk-SK" sz="1100" dirty="0">
                          <a:effectLst/>
                        </a:rPr>
                        <a:t>ľudského kapitálu a zlepšenie účasti na trhu práce</a:t>
                      </a:r>
                      <a:endParaRPr lang="sk-SK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MPSVR SR</a:t>
                      </a:r>
                      <a:endParaRPr lang="sk-SK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20. február 2013</a:t>
                      </a:r>
                      <a:endParaRPr lang="sk-SK" sz="12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Bratislava</a:t>
                      </a:r>
                      <a:endParaRPr lang="sk-SK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5280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sk-SK" sz="1100" dirty="0">
                          <a:effectLst/>
                        </a:rPr>
                        <a:t>Moderná a profesionálna verejná správa</a:t>
                      </a:r>
                      <a:endParaRPr lang="sk-SK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MV SR</a:t>
                      </a:r>
                      <a:endParaRPr lang="sk-SK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21. február 2013</a:t>
                      </a:r>
                      <a:endParaRPr lang="sk-SK" sz="12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Bratislava</a:t>
                      </a:r>
                      <a:endParaRPr lang="sk-SK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6458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sk-SK" sz="1100" dirty="0" smtClean="0">
                          <a:effectLst/>
                        </a:rPr>
                        <a:t>Územné aspekty PD SR (IROP)</a:t>
                      </a:r>
                      <a:endParaRPr lang="sk-SK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MPRV SR</a:t>
                      </a:r>
                      <a:endParaRPr lang="sk-SK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14. marec 2013</a:t>
                      </a:r>
                      <a:endParaRPr lang="sk-SK" sz="12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Bratislava</a:t>
                      </a:r>
                      <a:endParaRPr lang="sk-SK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8118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sk-SK" sz="1100" dirty="0">
                          <a:effectLst/>
                        </a:rPr>
                        <a:t>Podnikateľské prostredie priaznivé pre inovácie</a:t>
                      </a:r>
                      <a:endParaRPr lang="sk-SK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MŠVVŠ SR</a:t>
                      </a:r>
                      <a:endParaRPr lang="sk-SK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21. marec 2013</a:t>
                      </a:r>
                      <a:endParaRPr lang="sk-SK" sz="12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Brusel</a:t>
                      </a:r>
                      <a:endParaRPr lang="sk-SK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sk-SK" sz="1100" dirty="0" smtClean="0">
                          <a:effectLst/>
                        </a:rPr>
                        <a:t>Efektívne  a účinné využívanie </a:t>
                      </a:r>
                      <a:r>
                        <a:rPr lang="sk-SK" sz="1100" dirty="0">
                          <a:effectLst/>
                        </a:rPr>
                        <a:t>prírodných zdrojov</a:t>
                      </a:r>
                      <a:endParaRPr lang="sk-SK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MŽP SR</a:t>
                      </a:r>
                      <a:endParaRPr lang="sk-SK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17. apríl 2013</a:t>
                      </a:r>
                      <a:endParaRPr lang="sk-SK" sz="12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Bratislava</a:t>
                      </a:r>
                      <a:endParaRPr lang="sk-SK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3204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sk-SK" sz="1100" dirty="0" smtClean="0">
                          <a:effectLst/>
                        </a:rPr>
                        <a:t>Infraštruktúra </a:t>
                      </a:r>
                      <a:r>
                        <a:rPr lang="sk-SK" sz="1100" dirty="0">
                          <a:effectLst/>
                        </a:rPr>
                        <a:t>pre hospodársky rast </a:t>
                      </a:r>
                      <a:r>
                        <a:rPr lang="sk-SK" sz="1100" dirty="0" smtClean="0">
                          <a:effectLst/>
                        </a:rPr>
                        <a:t> a  zamestnanosť</a:t>
                      </a:r>
                      <a:endParaRPr lang="sk-SK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MDVRR SR</a:t>
                      </a:r>
                      <a:endParaRPr lang="sk-SK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16. máj 2013</a:t>
                      </a:r>
                      <a:endParaRPr lang="sk-SK" sz="12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Bratislava</a:t>
                      </a:r>
                      <a:endParaRPr lang="sk-SK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86944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sk-SK" sz="1100" dirty="0" smtClean="0">
                          <a:effectLst/>
                        </a:rPr>
                        <a:t>Administratívne </a:t>
                      </a:r>
                      <a:r>
                        <a:rPr lang="sk-SK" sz="1100" dirty="0">
                          <a:effectLst/>
                        </a:rPr>
                        <a:t>usporiadanie, využitie technickej pomoci, všeobecné ex </a:t>
                      </a:r>
                      <a:r>
                        <a:rPr lang="sk-SK" sz="1100" dirty="0" err="1">
                          <a:effectLst/>
                        </a:rPr>
                        <a:t>ante</a:t>
                      </a:r>
                      <a:r>
                        <a:rPr lang="sk-SK" sz="1100" dirty="0">
                          <a:effectLst/>
                        </a:rPr>
                        <a:t> </a:t>
                      </a:r>
                      <a:r>
                        <a:rPr lang="sk-SK" sz="1100" dirty="0" err="1">
                          <a:effectLst/>
                        </a:rPr>
                        <a:t>kondicionality</a:t>
                      </a:r>
                      <a:r>
                        <a:rPr lang="sk-SK" sz="1100" dirty="0">
                          <a:effectLst/>
                        </a:rPr>
                        <a:t> a synergie medzi programami Európskej územnej spolupráce a hlavnými programami SR</a:t>
                      </a:r>
                      <a:endParaRPr lang="sk-SK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100" dirty="0">
                          <a:effectLst/>
                        </a:rPr>
                        <a:t>ÚV SR</a:t>
                      </a:r>
                      <a:endParaRPr lang="sk-SK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100" dirty="0">
                          <a:effectLst/>
                        </a:rPr>
                        <a:t>12. jún 2013</a:t>
                      </a:r>
                      <a:endParaRPr lang="sk-SK" sz="12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100" dirty="0">
                          <a:effectLst/>
                        </a:rPr>
                        <a:t>Bratislava</a:t>
                      </a:r>
                      <a:endParaRPr lang="sk-SK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876107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endParaRPr lang="sk-SK" sz="11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sk-SK" sz="11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Neformálne rokovanie k  pripomienkam EK k 1. návrhu PD SR na roky  2014-2020</a:t>
                      </a:r>
                    </a:p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endParaRPr lang="sk-SK" sz="11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sk-SK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ÚV SR</a:t>
                      </a:r>
                      <a:endParaRPr lang="sk-SK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sk-SK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13. september 2013</a:t>
                      </a:r>
                    </a:p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sk-SK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Bratislava</a:t>
                      </a:r>
                      <a:endParaRPr lang="sk-SK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112" y="6057006"/>
            <a:ext cx="818493" cy="612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6717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1"/>
          <p:cNvSpPr txBox="1">
            <a:spLocks/>
          </p:cNvSpPr>
          <p:nvPr/>
        </p:nvSpPr>
        <p:spPr bwMode="auto">
          <a:xfrm>
            <a:off x="0" y="0"/>
            <a:ext cx="683568" cy="6858000"/>
          </a:xfrm>
          <a:prstGeom prst="rect">
            <a:avLst/>
          </a:prstGeom>
          <a:gradFill flip="none" rotWithShape="1">
            <a:gsLst>
              <a:gs pos="9000">
                <a:srgbClr val="000099"/>
              </a:gs>
              <a:gs pos="25000">
                <a:srgbClr val="000099"/>
              </a:gs>
              <a:gs pos="58000">
                <a:srgbClr val="FF0000"/>
              </a:gs>
              <a:gs pos="82000">
                <a:schemeClr val="bg1"/>
              </a:gs>
            </a:gsLst>
            <a:lin ang="5400000" scaled="0"/>
            <a:tileRect/>
          </a:gra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B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sk-SK" sz="40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ook Antiqua" pitchFamily="18" charset="0"/>
              <a:ea typeface="+mj-ea"/>
              <a:cs typeface="+mj-cs"/>
            </a:endParaRPr>
          </a:p>
        </p:txBody>
      </p:sp>
      <p:sp>
        <p:nvSpPr>
          <p:cNvPr id="4098" name="AutoShape 2" descr="data:image/jpeg;base64,/9j/4AAQSkZJRgABAQAAAQABAAD/2wCEAAkGBhQSEBQUExQUFRQWFRsXFBYYFxcVHRwdFxUYFBcXGxgYHCYeGRojGhQUHy8iIycpLC0sFSAxNTAqNSYrLCkBCQoKDgwOGg8PGi8lHyQpKSwsLiwsLCwpKiwqKiwsLywsLCwsLCwsLCosLCwsLCwsLCksLCwsLCwsKSwsKSwsKf/AABEIAK0A8AMBIgACEQEDEQH/xAAbAAABBQEBAAAAAAAAAAAAAAAAAQIFBgcEA//EAEQQAAEDAgQDBQYDBQUHBQAAAAEAAgMEEQUGEiEHMUETIlFhcRQyUoGRoSNCsWJykrLBM3PC0fAVJDRDgoOzFyY1U1T/xAAYAQADAQEAAAAAAAAAAAAAAAAAAQIEA//EAC8RAAICAQMCBAUDBQEAAAAAAAECAAMREiExE0EyUYGRBCJxobEjYcEUM3Lh8EL/2gAMAwEAAhEDEQA/ANwQhCIQQhF0QgmlJrVRzVxGgpQWM/Fm+Fp2H7zhy9BuqVC5wokO6oMky2ueBzVdxXP1HT+9M17vhj7529NgqSymxLFraz2FOfIsB9B7z/mrJhHCikiN5NUzv27Bv8I/zXfponjO/kJm6jv/AGx7yGquLUsp00lKXG/N13fZmw+q8m41jkoIbDo8+zay3kC47rTKTD44xaNjWDwa0N/RdAYjrIPCvvvH0XPiaZczCMdeN5tPkXsB+zUowDHByqB/G0/q1ajZFkv6g+Q9o/6YdyfeZSKjHYQSWmQekb/oG2KGcR6+nt7VS3HjpdGf6haqWpr4gRYgEee/6p9ZTsVEXQYcMZTcH4p0k2zy6F3Kz9x/ENvqrZS1rJWB0b2vaeTmkEfUKBxnh9R1FyYgx3xx9w/O2xVRreH9XROMlBM5w56L2d9PdcjRU/hOD+8NVqeIZE1QFKs0wLiqWv7KujMbgbF7QRY8jqZ09RstFp6psjQ5jg5p3BBuD81xetk5nau1X4nuhNBTlE6wQhCIQQhCIQQhCIQQhCIQQhCIQQhIUQirwqqpsbS57g1rRck7AepSVdW2NjnvcGtaLuJ5ADqsmxXEqjGqnsae7adhFydhb43eJ8GrrVVr3OwHJnC63RsOe06cbzpPiEppaFpa0mzn8iR8V/yM+5Viypw1hprSS2mm5hxHdb6A8z5lT2XsvRUkQjjb+84jdx8SVLBW9oxpr2H3MhKSTqs3P4jWxp9kqFnmkDEQBKhCI4IQhEIJClQiEbpSOanoRCQuO5Ugq2ETMufyvGzh6O/zWbzUVbgsuth7WmJs7np9HD8jvMbLYivCeBrmlrgC0ixBFwR4Fdq7iux3HlM9lAbcbGROWc1Q1seqI2cPfYfeafPxHmpwFZLmbK0uGze2URPZg3c3npBPukdWH7K95TzbHXQ6md17bdpH1afLxaehTsrAGtOPxCq0k6G5lgQkBSrhNEEIQiEEIQiEEIQiEEIQiEEx6ddU7iRmn2Wm0sNpZbtb5D8zv6fNUilyFEh3CKSZWc5Y1LiFUKGlILAe+RycR7xd+y39Vf8ALmXo6OBscY35ud1cbbuKgeGeVxT03avH40wub8w292t8r8z6q62Xa5x/bXgfecaUJ+duT9oAJUmpU7MfE2CmeY2AzSg2LW8gfAu8fILiqsxwBOzOE5lzuhZvScXRraJqWSMONgRdx38Glov8lokUtwD4gHw578uib1sniiSxX4nohND0alE6RyE3UjUiEchN1I1pQjkJocjUnCOSFQGZM4xUYAdd8rvciZu4+O3QeqlcPrDJG17mOjLhfQ61xfobJ6TjMkMCcT1lhDgQQCCLEHwKzabJtVRYgyWhbeF5s5pIs0Xu5jr726gjkVpt0hVJYVz+8iysPg+UGhPTQUFyidBHITdSLohHISApURwQhCIQQhCIRjjssngb/tXGCTvTwdOhDDsP+p36K7Z8xf2egleD3nDs2er9r/qobhHhHZ0jpjzmdcfut7o+9ytNQ0VmzvwJktOtwnrL2wJxSBOKzTUJCZwxAwUM8g5iMhvq7u3+6p3CXL0ZidUvaHSF5a2++nTzIv1JPNXbMuHe0Uk0Q5vYQPXmPuFmvD/OLaLXTVQLBrJDiD3XcnB3W3I3WysZqYLzn7THaQLQW4mrTULH21ta6xuLgGxHIi/IqmZ+zHUwVNPFTuY3tdjqaHbl2kc+Q3UrVcRKGMA9u11yBZneO5tfbp5qpcUWtkq6MarNcPfBtYF43B9FFFZ14ce8d9gCZU+XEteAQYiJr1UsD4tJ2Y0A36cuirlfxIkpcTlils6na4NsBZzRYHVf83XZS+UsEpqWZxZWds57dIa6Rp5G+wB3KhqPCo6nFsRhlF2uaPUEabEHoQqQJqOrjH0kszaRp595aM3Y+6LDn1FO5pNmljrBws5wF/PYrlrn4jNDTSUr4W6og6XW0buIBFvALOceiqaCKWik70EveidfYaXA3B6ctwtjy2f9zp/7ln8oQ9YrUMN940c2MQdtpneF5lxWpqJKdksGuK+q7G27rtJspPNeP11FRQue+Pt3Sua8taCLWJFh0Oy4OH//AMxWekn/AJQu7jMf92g/vT/I5ddK9ZUwMTllukWzOSqxfFKamZVulhliLWuc0tsQHWty3tuOSvWXMaFVSxzBunWN287EGxF/C6yjMVLWR0lM6aZ0tK8MOhnd07AtaT425HxCumKZhgpsHa+m2a5miAdQXAg38xuT5qLawQMdz2jrsKk57CVfG84Tirnnhji7OB7Yy4xNLrXIsX899J9Nlq1BWNliZIw3a9ocD5EX/wBeiy3A45WYc+n9gqJO2Bc6UFu5cBpcL77d1THCfGiY5KSS4fE4loPwk2c31a6/1CVqArt2jpsIbc8zpyJmmoqauqjlc0sjJ0WaG8pC3cjnsFacxVroaSaRlg5kbnNuL7gX5LOOHVfHFX1pke1gJIBcQ3/mu8Vdcz4pHLQVXZyMfaI30uDrX5XspsrAsAA22nSqzNZyd95BZC4iGoIgqSBN+R/uh/l5O/VdeJZlnZjMNKHN7F7QXAtF+Tie98lWcLyaazCoJIiG1EZcAeWoB5NifiB5FcOA4jLNi1J24IlivFITsSWh1rjxttfqu3SQkle2dpwFzgAN3xvLLjubaqhxFrZiHUr/AHbNAIaTY7jm5p6eC9sczhNNXR0lCRe4Mslg8WIuefRoP12UxxAw5kmHzFwuY29ow9Q5trWP1UVwnwxjKPtgPxJHuDneTHWAHlsuQ0dPXjcbTsQ/U0Z2O8vULbAAm56nlfxOy9E1qcsk2wQhCIQQhCITM+MlTdlPCL6nPLvoNI+7lfMDw8Q08UQ20MaPtv8AdZznsiXGqSI8h2YPzfr/AMK1Rq02/LWi+syVfNYzekcAghCQrNNcQtULjGT6aqN5Yml1rah3XfxBStXViON73e6xpcfQC5UZl3NEVaxz4dVmmx1N07kXVDUPmEhtJODI2j4Z0MbtXZaz+24uH0OykMYyfTVRZ20erQNLRcgAeFgvDHs709JIyN5c57vyxjWR4EgePgp2CbU0OsRcXs4WIv0I6FUzWbMTIVa91AkBhvD6jglbLHDZ7N2nU42PLqVI02XoY6iSoay0sgs91zv8uXRSQcguUl2PJlhFHAnBi+BQ1UfZzMD289+YPiD0K6qalEbGsaLNaAAPIbBeupJrU5yMZlaRnOJFYdlaCCeSeNmmSS+t1yb3dqO3LmnY3lyGsa1k7NTWnUBcje1unldSmpGpPWc5zJ0rjT2kfU4DFJT+zvZeLSG6SejeW/Poox+QKQxsiMZLGOLmt1usC7mefVWPUjUgOw2BgUU9oyOENAAFgBYfooqHKVOypNS1hbKSSSHEX1bHa9t7BTGpGpLURAqDKvLw0oXOLnQ3JJJ7zuZNyefiV10WSKSGOWOOKzJRaQXO4HIXvdTocjUqLse8QqQdpw4Rg0dNEIoW6WAkgXJ57ncrxlyxTuqW1JjHbNFg/f0uR1NuqlAUFyWo5zmVpGMYnPX4eyaN8bxdj26XDlcH0XlhGDxU0QiibpYCSBcnnuea7bqDzNmB9I1sghMkWq0rmndg+LTbcc/okCTsIHA3MnGlKq1h2bhU1Rip2GSJoBknvZoJFw1u3eKsepMgrzBW1cR4Qm6khelKjrpVX8VzpBBM2E63yu/JG0yOHm4DcKdbJcAoIIiDA8TMcYYDmSC/wsP0a6y09oWW5oJZmGmd0d2YH3af1WpNK03+FPpMvw/ib6xyChIVmmuR2Yv+EqP7l/8AKVkuVM2Chw+XTYzSSWjb4WYAXnyH6rWcxf8ACVH9y/8AkKyjI2To62jqCdpbhsbjybZody8DsD5Ld8Pp6Z18ZEwfE6uoNPODLXkXJTmu9sqjrqH95oO+m/Un4rfRSudc4ihYwNZrlkJDG8gLdTbfrYKtcP8AM0kEpoKq4cHERknkRvoueh5tXjxHeYcSpJ37xC3T4H3cPvf5JFC1uH9Ig4Wr5J2TY1jLGdu6GHQO8YwO8BbrY3CsuT82troC+wa9u0jfA8wR+yR+ilHYpF2Pa62dlp1ari1lm3DuldK+vfENMb2OYzpu4uLR8h+qjSrqcjGJeWRhg5zJOfPNVU1D4cPiY5rNjK+9tjYnnYAm9vRMjz3V0lQyKviYGPNu1YCBblcdCB16rm4SYiyLtqd9my67i+17d0jzII+69uMNUx0MMQIdKZbho3NtJb8rkhdAq9Tp6dvOc9TFNerfyk9n3NUlFTskiDHF79N3XItoLr7eig8QzdidJG2aaGB8brbtJ2vuAbcrheHEuBzMMpGv3c1zQ71ETrqKzfPWtggZVvZ7O8t3ibuLAGxv1Dbm3knXWpA+p/4RWWNqJzjYfSXjGs5FmGNrIWg6tNmu6ajpI26g3ChKTNOKugbO2ngljeNTQ2+q3pe698700UeCtbD/AGQMeg87i97+p5qYyNM1uF0xc4ACPckgW7xXPCrXkDO86ZZnwTjaNybnhlcHNLezmZ7zOh8XNPhe4svDCs4yy4pNSFjAyPVpcL3Om1r9OqqmUR2+OzTQ/wBi0yOJHKzhpHL4nbj0XVlo/wDuGq/7n+FU1SjV/jn6SBaxC/X3krivEU02JOgla0QCwLxcuGpoIJ3ta5U/mfMBp6J9RFpeQGlt72Nza+yo2IYUypx2pgk918XPqC1jS1w9FDYvJUUEU9DOC+KQXhd0uHA6h5eLeivoo2kDnA9Yjc66s8bzW8s4q6opIpngBz23IHLnbqqZmLiZNDUSthiY+GFzWvcdXvHmNtuYI+S7KDG/ZMCil/N2Wln7ziQPpz+Sp2DYgG0E0D6WokfOS4ytZcX5scDa+xUpSuWJG2cSrLiFAB7Zmx0Fc2WJkjDdr2hwPqLqiYtnqapnfTUMDZRYtc9+4PQm3IN6b80vCvGS+nkpX3D4b6eh0uv06aXfqovhZiUcM9TBLZkjnjTq23aSHM9bm6kUhCxxnEprSwUZxmTuVXYhDMIJKaCODdxdG3S0eNtJILifFecPErRiMtPOGMiDyxjxfYg2Bf0sfLkrsKxmsM1t1kXDbi5A5kDwWWUeX2VtfiULtjq1McBfS4PIBt1G+4Sr0WFi47R2akwFPeXbO2Zn0VMJYmseS8N717WIJvt6KPzbmqqp6aGeKOMse1vaEhxLS4Ajb4TuLrPscq6inp30FSCdL2vhdzGkXvY9WkcvBbDhtK2WiiY8Xa6FocD4FgTetagGO+/uJK2NaSBtt7Spz5lpaWj9sgiaJqncDqXcnXPPS3w67eKtmWqqaWmY+oDWyOGqzbiwPK9+p5rMslZcjfis0b7uZTF5Y124JEmkEj7rYrKLwq7DnmdPh9TbnjiZhxZh7OopKgXFjYkdNLw8fa602nkDmhw5EAj5i6pfFnDjJQ6xcmJ4efQjST8gVIcO8V7fD4t7uYOzd6t2H2sh/mpU+UE+W5h5y0oKQJSs01znq6USRvY69ntLTbwIsozLeVoqJjmRFxDnXOo35CymLqHxnN1LSm00rWutfSLud9AqGojSJzbSDqM5swZHp6x7XyBzXt/Ow6SfC/jbou2vy7FPAIZmmVrRYOd72219Q3B81E0vE2he7T2unzc1zR9VaI5g4Aggg7gjqqbqJjVtJXpvnEo7eENNf+0nLb+5rFvTkrfhmEx08YjiYGMbyA/W/U+a7QUt0msZuTKWpV4EqmO8Oaapf2hDo5DuXRnTf1HL5puC8Nqamk7SzpZB7rpDqt6DxVsui6Oo+MZi6KZziQmY8rR1sbY5dQa12oaTbpb+q9cWy7FUU/YSAlgAsQdxpFgQfHb7qVJUZjGZIKXR20gZrNmjck/Ib2QGbYDtxGyryZHDIsPsZpC6UxatQu7dvkD4XufmouLhHTA7vnc34S/b7BXaGYOaHDkRccxz9U+6Ytfzi6KHtI7CMBipmaIY2sHW3M+ZPMriosnQxVj6ppf2j76gTt3rX2+Snroup1tvvK6a8YkFHlGIVrqwa+1cLEX7vuhvL0AXRj+XYquIxyt2vcOGzmnxB6KWQjW2Qcx6F3GJV67IMEsEMDjII4fdAdz9fHr9VYYKYMa1rRZrQA0eAAsF6lyGvukXY8xBFB2kBT5MijrXVbC8SOJLhfum4sdvv6rwzBw+pqt2tzSyTq9hDSfUcj681aAhV1GznMXSUjGJUcD4b09NMJg6V8jfdL3XtcWPLnsVJYZlOKComnYX65b6gTcbnVsPUKcQgux5MBUg4EhMx5VhrWBsoOxu1w2cPEX8CpSmpgxjWN5NaGj0AsvdCksSMZ2lBADmQOFZRip6maoYX65r67m43dr2Hqp2yVCCS25gqhdhOSvo2yxPjd7r2lp9CLLNeGlUaWsqKOTYk92/xM2+7SD8lqRCzLijhT4Zoa6LYtIDyOhBuxx9dx81ooIOaz3/ADM/xA04sHb8TTWlPKict442rpmTN21DvDwcNnD6qUJWYgqcGaFIIyJG5kxI09JNKObGEj15N+5WecO8qMrBJV1X4rjIQA47Egd4nx3OwV8zhQmahqGDmYzb1G9vsqTwmzJG1jqV50v1lzL7Xva7d+oI5LXWCKiV5/iZLSOqA3EsWZOHtNPC4MjbHIAdDmADcDYEdR0UBwkxd5M1M8k9n3mA/l3LHi/heyvmMYxHTQulkcA1o+p6ADqSs74R0zn1FTUWs090ernl9r+WyaEtU2r0icBbV0es7/8A1CrJKiaGnpWSmJxBs43sHFoO6lMq59NTO6nmiMM4BNr3BtzG+4PkqbgFVUsxKuNLEyV+p+oPJbt2nS3M3Ulw+aKqvnqpXaahpP4QFrXGnVcne1iLea6WVKFO3A/M5pcxI37ywZr4hNpZOxiYZp9u6OTb9DbcnyHioqDOuJMewTUJLXuAbpBB3OwvcgfOyhsqztjxycT7OLpGxl3xEgt3Pi3kp/PeZK6icZIxD7OSGsJGp19JJuB0vdT0wCEA5HJ/iPqscsTweBL6121zt4+SyOkzVCcUMroQ5j5ezbM97nabbAtBGltzY+itWd8wuiwsOuBJMxrR098XeR8rj5rP6qrpf9lMgb2vbtf2p/DcAXEWcL+Gk8/JFFQwS3fb/cd9uSAO282yoqNEb32vpaXW8bNJ+9lVsmcRGVpLJGtjm5taCSHDyJ6jwSZWx01WFOcffjjfG/zLY9j82kFUXAcnuqcPbPAS2oie4C22oCxbY9HDeyhKVwwfz5lNc2VKeU0DNmcH0lRTRNjY4TGxLiRbvtbtbbk4q2hYbiOZ3Vk9D2jSJYpGsk8z2rO95cjcLcm/6+qi6vphZ1ot6haOSFF01zlnmgyrcRcd9moX2Nny/hs8tQ7zvk2/1Xjwuo3sw9jnl15HF7Q4k2byaBflsL/NVPGJzi+KMhZ/YQ3u4eAIL3/9RGkLWKeINaGtFgAAB5AWC02DpoFPJ3mWsl7C3bieoSpAlWaa4IQhEIIQhEIIQhEIFcuI0DJo3RyC7XgtI9QupNKM43ERGRgzI8DxJ+D1z6ac3p3kEO32v7r/AOh9FrUbwQCDcHkRv81AZwymythLSAJWi8T+oPgfFp6hU3JmcX0knsVb3dB0xvP5fBrj8J6FanAuXUOe8xoTS2k8dpqRCp2ZOGUFS8ysJhlO5c0bE+Jb4+YVwa+6csyuyHIml0VxgzOafhAC4GepklYN9Pu3+ZJV8w/DY4I2xxNDGN5Af63XWEWVtYz8mJKlTgSt4Hk1tNUzzh7nGa92kDa7tWy55chN9u9sjlfG8u1FoALT0cD5EK2WRZLqP5w6a+UquaMgw1jtZvHKOUjdr25ah1UGzhIXFonq5ZI2/l5fck22WjWRZMWuBgGI0ITkiVfF8kMqJYHPe/s4AA2LbSbWO/0Cn3UTCCNDd/IdfkumyLKdbGUK1HaVXAcjNpe3DJXlkwI0ECzb3sR52Nvku7KmWG0MBia9zxqLrmw5i3RTlkJtYzZyeYCpRxKjjHD2GeqjqATG5rg54aB3y0ggnwPieqtoSpHFSzkgZ7RqirnECqDxMzZ2Ufs0JvNJYOtuWtPT953IBSeeM6sooiGkGdw7jfD9t3gB08VX+H+UJHy+21YJe7vRh3O//wBhHpyC0VIF/Uf0me1y3yJ6ye4dZT9jp7yD8aTd/XSPys+XXzVuCRoTlwdy7FjNCIEXSIIQhTLghCEQghCEQghCEQgkKVCIRpCrOcckRVzPgmaO5J/hd4tVnSFUrFDkSHQOMNMpwDOM+HyClrmuMbe615vcDoQfzs+4Wn0dayVofG5rmnk5puFxY5gENXHolZcfldyLSeoPRZxUYBXYQ8y0zjLBe7h5fts8fNq0YS7jZvtM/wA9O3I+81wJVRsucUYJ7Nl/Ak/aPcPo/ofVXVkoIuCCDyIN/uuD1shwwndLVfcGeiEmpGpROkVCTUjUiGIqEl0XRCKkckLlA4/nSmpAe0kBf0jb3nfTp81SqWOAJDOq7kydc6yo+b+I7Ifwqa0s52uO81pO3T3neQVbqcz1+Ku7KmYYoj7xBI2/ak9OjVbsp8OoaMh7vxZvjI2b46W9PVaBWtW9m58pn6jW7JsPOQeUcgSSyCrr7ueTqEbtyT0L/To1aUGIAT1xssaw5M711qg2ghCFznSCEIRCCEIRCCEIRCCEIRCCEIRCCEIRCIQmuanoKISr4/w/paoElnZydHx2afmORVQdkXEqMl1JUa2j8oOk282Ou09eS1ayTSuy3uoxyP3md/h1Y5mWM4l1tN3aulvbrYx9bebVJ03GKlcRqjlaOps11vkDdXx8IcLOAI8CAQo2bKtI8kup4STzOgKupUfEvtF07V4aQ8HFChd/zHD1Y4L0k4m0IG0xd6Mcf6L1dw6oCb+zt+rh/VIeHNB/+dv8T/8ANP8AQ7Ayf1fMSLquL1G0d0SvPhp0/wAxUXV8X3POmmpi537Ruf4WA/qrlBkmiaLCmit5t1fqpSmw+OIWjYxg5d1oH6I1VDhfePRa3/qZh7BjGIe+TBGeh/CH8I7xUzgfCaFhD6lxnfzI3Dfn1d81fWtTg1Sb2xhdh+0ofDqDltzPCmo2xtDWNa1o5BoAH0C9wEtkLhO+IIQhEcEIQiEEIQiEEIQiEEIQiEEIQiE//9k="/>
          <p:cNvSpPr>
            <a:spLocks noChangeAspect="1" noChangeArrowheads="1"/>
          </p:cNvSpPr>
          <p:nvPr/>
        </p:nvSpPr>
        <p:spPr bwMode="auto">
          <a:xfrm>
            <a:off x="63500" y="-153988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k-SK"/>
          </a:p>
        </p:txBody>
      </p:sp>
      <p:sp>
        <p:nvSpPr>
          <p:cNvPr id="4100" name="AutoShape 4" descr="data:image/jpeg;base64,/9j/4AAQSkZJRgABAQAAAQABAAD/2wCEAAkGBhQSEBQUExQUFRQWFRsXFBYYFxcVHRwdFxUYFBcXGxgYHCYeGRojGhQUHy8iIycpLC0sFSAxNTAqNSYrLCkBCQoKDgwOGg8PGi8lHyQpKSwsLiwsLCwpKiwqKiwsLywsLCwsLCwsLCosLCwsLCwsLCksLCwsLCwsKSwsKSwsKf/AABEIAK0A8AMBIgACEQEDEQH/xAAbAAABBQEBAAAAAAAAAAAAAAAAAQIFBgcEA//EAEQQAAEDAgQDBQYDBQUHBQAAAAEAAgMEEQUGEiEHMUETIlFhcRQyUoGRoSNCsWJykrLBM3PC0fAVJDRDgoOzFyY1U1T/xAAYAQADAQEAAAAAAAAAAAAAAAAAAQIEA//EAC8RAAICAQMCBAUDBQEAAAAAAAECAAMREiExE0EyUYGRBCJxobEjYcEUM3Lh8EL/2gAMAwEAAhEDEQA/ANwQhCIQQhF0QgmlJrVRzVxGgpQWM/Fm+Fp2H7zhy9BuqVC5wokO6oMky2ueBzVdxXP1HT+9M17vhj7529NgqSymxLFraz2FOfIsB9B7z/mrJhHCikiN5NUzv27Bv8I/zXfponjO/kJm6jv/AGx7yGquLUsp00lKXG/N13fZmw+q8m41jkoIbDo8+zay3kC47rTKTD44xaNjWDwa0N/RdAYjrIPCvvvH0XPiaZczCMdeN5tPkXsB+zUowDHByqB/G0/q1ajZFkv6g+Q9o/6YdyfeZSKjHYQSWmQekb/oG2KGcR6+nt7VS3HjpdGf6haqWpr4gRYgEee/6p9ZTsVEXQYcMZTcH4p0k2zy6F3Kz9x/ENvqrZS1rJWB0b2vaeTmkEfUKBxnh9R1FyYgx3xx9w/O2xVRreH9XROMlBM5w56L2d9PdcjRU/hOD+8NVqeIZE1QFKs0wLiqWv7KujMbgbF7QRY8jqZ09RstFp6psjQ5jg5p3BBuD81xetk5nau1X4nuhNBTlE6wQhCIQQhCIQQhCIQQhCIQQhCIQQhIUQirwqqpsbS57g1rRck7AepSVdW2NjnvcGtaLuJ5ADqsmxXEqjGqnsae7adhFydhb43eJ8GrrVVr3OwHJnC63RsOe06cbzpPiEppaFpa0mzn8iR8V/yM+5Viypw1hprSS2mm5hxHdb6A8z5lT2XsvRUkQjjb+84jdx8SVLBW9oxpr2H3MhKSTqs3P4jWxp9kqFnmkDEQBKhCI4IQhEIJClQiEbpSOanoRCQuO5Ugq2ETMufyvGzh6O/zWbzUVbgsuth7WmJs7np9HD8jvMbLYivCeBrmlrgC0ixBFwR4Fdq7iux3HlM9lAbcbGROWc1Q1seqI2cPfYfeafPxHmpwFZLmbK0uGze2URPZg3c3npBPukdWH7K95TzbHXQ6md17bdpH1afLxaehTsrAGtOPxCq0k6G5lgQkBSrhNEEIQiEEIQiEEIQiEEIQiEEx6ddU7iRmn2Wm0sNpZbtb5D8zv6fNUilyFEh3CKSZWc5Y1LiFUKGlILAe+RycR7xd+y39Vf8ALmXo6OBscY35ud1cbbuKgeGeVxT03avH40wub8w292t8r8z6q62Xa5x/bXgfecaUJ+duT9oAJUmpU7MfE2CmeY2AzSg2LW8gfAu8fILiqsxwBOzOE5lzuhZvScXRraJqWSMONgRdx38Glov8lokUtwD4gHw578uib1sniiSxX4nohND0alE6RyE3UjUiEchN1I1pQjkJocjUnCOSFQGZM4xUYAdd8rvciZu4+O3QeqlcPrDJG17mOjLhfQ61xfobJ6TjMkMCcT1lhDgQQCCLEHwKzabJtVRYgyWhbeF5s5pIs0Xu5jr726gjkVpt0hVJYVz+8iysPg+UGhPTQUFyidBHITdSLohHISApURwQhCIQQhCIRjjssngb/tXGCTvTwdOhDDsP+p36K7Z8xf2egleD3nDs2er9r/qobhHhHZ0jpjzmdcfut7o+9ytNQ0VmzvwJktOtwnrL2wJxSBOKzTUJCZwxAwUM8g5iMhvq7u3+6p3CXL0ZidUvaHSF5a2++nTzIv1JPNXbMuHe0Uk0Q5vYQPXmPuFmvD/OLaLXTVQLBrJDiD3XcnB3W3I3WysZqYLzn7THaQLQW4mrTULH21ta6xuLgGxHIi/IqmZ+zHUwVNPFTuY3tdjqaHbl2kc+Q3UrVcRKGMA9u11yBZneO5tfbp5qpcUWtkq6MarNcPfBtYF43B9FFFZ14ce8d9gCZU+XEteAQYiJr1UsD4tJ2Y0A36cuirlfxIkpcTlils6na4NsBZzRYHVf83XZS+UsEpqWZxZWds57dIa6Rp5G+wB3KhqPCo6nFsRhlF2uaPUEabEHoQqQJqOrjH0kszaRp595aM3Y+6LDn1FO5pNmljrBws5wF/PYrlrn4jNDTSUr4W6og6XW0buIBFvALOceiqaCKWik70EveidfYaXA3B6ctwtjy2f9zp/7ln8oQ9YrUMN940c2MQdtpneF5lxWpqJKdksGuK+q7G27rtJspPNeP11FRQue+Pt3Sua8taCLWJFh0Oy4OH//AMxWekn/AJQu7jMf92g/vT/I5ddK9ZUwMTllukWzOSqxfFKamZVulhliLWuc0tsQHWty3tuOSvWXMaFVSxzBunWN287EGxF/C6yjMVLWR0lM6aZ0tK8MOhnd07AtaT425HxCumKZhgpsHa+m2a5miAdQXAg38xuT5qLawQMdz2jrsKk57CVfG84Tirnnhji7OB7Yy4xNLrXIsX899J9Nlq1BWNliZIw3a9ocD5EX/wBeiy3A45WYc+n9gqJO2Bc6UFu5cBpcL77d1THCfGiY5KSS4fE4loPwk2c31a6/1CVqArt2jpsIbc8zpyJmmoqauqjlc0sjJ0WaG8pC3cjnsFacxVroaSaRlg5kbnNuL7gX5LOOHVfHFX1pke1gJIBcQ3/mu8Vdcz4pHLQVXZyMfaI30uDrX5XspsrAsAA22nSqzNZyd95BZC4iGoIgqSBN+R/uh/l5O/VdeJZlnZjMNKHN7F7QXAtF+Tie98lWcLyaazCoJIiG1EZcAeWoB5NifiB5FcOA4jLNi1J24IlivFITsSWh1rjxttfqu3SQkle2dpwFzgAN3xvLLjubaqhxFrZiHUr/AHbNAIaTY7jm5p6eC9sczhNNXR0lCRe4Mslg8WIuefRoP12UxxAw5kmHzFwuY29ow9Q5trWP1UVwnwxjKPtgPxJHuDneTHWAHlsuQ0dPXjcbTsQ/U0Z2O8vULbAAm56nlfxOy9E1qcsk2wQhCIQQhCITM+MlTdlPCL6nPLvoNI+7lfMDw8Q08UQ20MaPtv8AdZznsiXGqSI8h2YPzfr/AMK1Rq02/LWi+syVfNYzekcAghCQrNNcQtULjGT6aqN5Yml1rah3XfxBStXViON73e6xpcfQC5UZl3NEVaxz4dVmmx1N07kXVDUPmEhtJODI2j4Z0MbtXZaz+24uH0OykMYyfTVRZ20erQNLRcgAeFgvDHs709JIyN5c57vyxjWR4EgePgp2CbU0OsRcXs4WIv0I6FUzWbMTIVa91AkBhvD6jglbLHDZ7N2nU42PLqVI02XoY6iSoay0sgs91zv8uXRSQcguUl2PJlhFHAnBi+BQ1UfZzMD289+YPiD0K6qalEbGsaLNaAAPIbBeupJrU5yMZlaRnOJFYdlaCCeSeNmmSS+t1yb3dqO3LmnY3lyGsa1k7NTWnUBcje1unldSmpGpPWc5zJ0rjT2kfU4DFJT+zvZeLSG6SejeW/Poox+QKQxsiMZLGOLmt1usC7mefVWPUjUgOw2BgUU9oyOENAAFgBYfooqHKVOypNS1hbKSSSHEX1bHa9t7BTGpGpLURAqDKvLw0oXOLnQ3JJJ7zuZNyefiV10WSKSGOWOOKzJRaQXO4HIXvdTocjUqLse8QqQdpw4Rg0dNEIoW6WAkgXJ57ncrxlyxTuqW1JjHbNFg/f0uR1NuqlAUFyWo5zmVpGMYnPX4eyaN8bxdj26XDlcH0XlhGDxU0QiibpYCSBcnnuea7bqDzNmB9I1sghMkWq0rmndg+LTbcc/okCTsIHA3MnGlKq1h2bhU1Rip2GSJoBknvZoJFw1u3eKsepMgrzBW1cR4Qm6khelKjrpVX8VzpBBM2E63yu/JG0yOHm4DcKdbJcAoIIiDA8TMcYYDmSC/wsP0a6y09oWW5oJZmGmd0d2YH3af1WpNK03+FPpMvw/ib6xyChIVmmuR2Yv+EqP7l/8AKVkuVM2Chw+XTYzSSWjb4WYAXnyH6rWcxf8ACVH9y/8AkKyjI2To62jqCdpbhsbjybZody8DsD5Ld8Pp6Z18ZEwfE6uoNPODLXkXJTmu9sqjrqH95oO+m/Un4rfRSudc4ihYwNZrlkJDG8gLdTbfrYKtcP8AM0kEpoKq4cHERknkRvoueh5tXjxHeYcSpJ37xC3T4H3cPvf5JFC1uH9Ig4Wr5J2TY1jLGdu6GHQO8YwO8BbrY3CsuT82troC+wa9u0jfA8wR+yR+ilHYpF2Pa62dlp1ari1lm3DuldK+vfENMb2OYzpu4uLR8h+qjSrqcjGJeWRhg5zJOfPNVU1D4cPiY5rNjK+9tjYnnYAm9vRMjz3V0lQyKviYGPNu1YCBblcdCB16rm4SYiyLtqd9my67i+17d0jzII+69uMNUx0MMQIdKZbho3NtJb8rkhdAq9Tp6dvOc9TFNerfyk9n3NUlFTskiDHF79N3XItoLr7eig8QzdidJG2aaGB8brbtJ2vuAbcrheHEuBzMMpGv3c1zQ71ETrqKzfPWtggZVvZ7O8t3ibuLAGxv1Dbm3knXWpA+p/4RWWNqJzjYfSXjGs5FmGNrIWg6tNmu6ajpI26g3ChKTNOKugbO2ngljeNTQ2+q3pe698700UeCtbD/AGQMeg87i97+p5qYyNM1uF0xc4ACPckgW7xXPCrXkDO86ZZnwTjaNybnhlcHNLezmZ7zOh8XNPhe4svDCs4yy4pNSFjAyPVpcL3Om1r9OqqmUR2+OzTQ/wBi0yOJHKzhpHL4nbj0XVlo/wDuGq/7n+FU1SjV/jn6SBaxC/X3krivEU02JOgla0QCwLxcuGpoIJ3ta5U/mfMBp6J9RFpeQGlt72Nza+yo2IYUypx2pgk918XPqC1jS1w9FDYvJUUEU9DOC+KQXhd0uHA6h5eLeivoo2kDnA9Yjc66s8bzW8s4q6opIpngBz23IHLnbqqZmLiZNDUSthiY+GFzWvcdXvHmNtuYI+S7KDG/ZMCil/N2Wln7ziQPpz+Sp2DYgG0E0D6WokfOS4ytZcX5scDa+xUpSuWJG2cSrLiFAB7Zmx0Fc2WJkjDdr2hwPqLqiYtnqapnfTUMDZRYtc9+4PQm3IN6b80vCvGS+nkpX3D4b6eh0uv06aXfqovhZiUcM9TBLZkjnjTq23aSHM9bm6kUhCxxnEprSwUZxmTuVXYhDMIJKaCODdxdG3S0eNtJILifFecPErRiMtPOGMiDyxjxfYg2Bf0sfLkrsKxmsM1t1kXDbi5A5kDwWWUeX2VtfiULtjq1McBfS4PIBt1G+4Sr0WFi47R2akwFPeXbO2Zn0VMJYmseS8N717WIJvt6KPzbmqqp6aGeKOMse1vaEhxLS4Ajb4TuLrPscq6inp30FSCdL2vhdzGkXvY9WkcvBbDhtK2WiiY8Xa6FocD4FgTetagGO+/uJK2NaSBtt7Spz5lpaWj9sgiaJqncDqXcnXPPS3w67eKtmWqqaWmY+oDWyOGqzbiwPK9+p5rMslZcjfis0b7uZTF5Y124JEmkEj7rYrKLwq7DnmdPh9TbnjiZhxZh7OopKgXFjYkdNLw8fa602nkDmhw5EAj5i6pfFnDjJQ6xcmJ4efQjST8gVIcO8V7fD4t7uYOzd6t2H2sh/mpU+UE+W5h5y0oKQJSs01znq6USRvY69ntLTbwIsozLeVoqJjmRFxDnXOo35CymLqHxnN1LSm00rWutfSLud9AqGojSJzbSDqM5swZHp6x7XyBzXt/Ow6SfC/jbou2vy7FPAIZmmVrRYOd72219Q3B81E0vE2he7T2unzc1zR9VaI5g4Aggg7gjqqbqJjVtJXpvnEo7eENNf+0nLb+5rFvTkrfhmEx08YjiYGMbyA/W/U+a7QUt0msZuTKWpV4EqmO8Oaapf2hDo5DuXRnTf1HL5puC8Nqamk7SzpZB7rpDqt6DxVsui6Oo+MZi6KZziQmY8rR1sbY5dQa12oaTbpb+q9cWy7FUU/YSAlgAsQdxpFgQfHb7qVJUZjGZIKXR20gZrNmjck/Ib2QGbYDtxGyryZHDIsPsZpC6UxatQu7dvkD4XufmouLhHTA7vnc34S/b7BXaGYOaHDkRccxz9U+6Ytfzi6KHtI7CMBipmaIY2sHW3M+ZPMriosnQxVj6ppf2j76gTt3rX2+Snroup1tvvK6a8YkFHlGIVrqwa+1cLEX7vuhvL0AXRj+XYquIxyt2vcOGzmnxB6KWQjW2Qcx6F3GJV67IMEsEMDjII4fdAdz9fHr9VYYKYMa1rRZrQA0eAAsF6lyGvukXY8xBFB2kBT5MijrXVbC8SOJLhfum4sdvv6rwzBw+pqt2tzSyTq9hDSfUcj681aAhV1GznMXSUjGJUcD4b09NMJg6V8jfdL3XtcWPLnsVJYZlOKComnYX65b6gTcbnVsPUKcQgux5MBUg4EhMx5VhrWBsoOxu1w2cPEX8CpSmpgxjWN5NaGj0AsvdCksSMZ2lBADmQOFZRip6maoYX65r67m43dr2Hqp2yVCCS25gqhdhOSvo2yxPjd7r2lp9CLLNeGlUaWsqKOTYk92/xM2+7SD8lqRCzLijhT4Zoa6LYtIDyOhBuxx9dx81ooIOaz3/ADM/xA04sHb8TTWlPKict442rpmTN21DvDwcNnD6qUJWYgqcGaFIIyJG5kxI09JNKObGEj15N+5WecO8qMrBJV1X4rjIQA47Egd4nx3OwV8zhQmahqGDmYzb1G9vsqTwmzJG1jqV50v1lzL7Xva7d+oI5LXWCKiV5/iZLSOqA3EsWZOHtNPC4MjbHIAdDmADcDYEdR0UBwkxd5M1M8k9n3mA/l3LHi/heyvmMYxHTQulkcA1o+p6ADqSs74R0zn1FTUWs090ernl9r+WyaEtU2r0icBbV0es7/8A1CrJKiaGnpWSmJxBs43sHFoO6lMq59NTO6nmiMM4BNr3BtzG+4PkqbgFVUsxKuNLEyV+p+oPJbt2nS3M3Ulw+aKqvnqpXaahpP4QFrXGnVcne1iLea6WVKFO3A/M5pcxI37ywZr4hNpZOxiYZp9u6OTb9DbcnyHioqDOuJMewTUJLXuAbpBB3OwvcgfOyhsqztjxycT7OLpGxl3xEgt3Pi3kp/PeZK6icZIxD7OSGsJGp19JJuB0vdT0wCEA5HJ/iPqscsTweBL6121zt4+SyOkzVCcUMroQ5j5ezbM97nabbAtBGltzY+itWd8wuiwsOuBJMxrR098XeR8rj5rP6qrpf9lMgb2vbtf2p/DcAXEWcL+Gk8/JFFQwS3fb/cd9uSAO282yoqNEb32vpaXW8bNJ+9lVsmcRGVpLJGtjm5taCSHDyJ6jwSZWx01WFOcffjjfG/zLY9j82kFUXAcnuqcPbPAS2oie4C22oCxbY9HDeyhKVwwfz5lNc2VKeU0DNmcH0lRTRNjY4TGxLiRbvtbtbbk4q2hYbiOZ3Vk9D2jSJYpGsk8z2rO95cjcLcm/6+qi6vphZ1ot6haOSFF01zlnmgyrcRcd9moX2Nny/hs8tQ7zvk2/1Xjwuo3sw9jnl15HF7Q4k2byaBflsL/NVPGJzi+KMhZ/YQ3u4eAIL3/9RGkLWKeINaGtFgAAB5AWC02DpoFPJ3mWsl7C3bieoSpAlWaa4IQhEIIQhEIIQhEIFcuI0DJo3RyC7XgtI9QupNKM43ERGRgzI8DxJ+D1z6ac3p3kEO32v7r/AOh9FrUbwQCDcHkRv81AZwymythLSAJWi8T+oPgfFp6hU3JmcX0knsVb3dB0xvP5fBrj8J6FanAuXUOe8xoTS2k8dpqRCp2ZOGUFS8ysJhlO5c0bE+Jb4+YVwa+6csyuyHIml0VxgzOafhAC4GepklYN9Pu3+ZJV8w/DY4I2xxNDGN5Af63XWEWVtYz8mJKlTgSt4Hk1tNUzzh7nGa92kDa7tWy55chN9u9sjlfG8u1FoALT0cD5EK2WRZLqP5w6a+UquaMgw1jtZvHKOUjdr25ah1UGzhIXFonq5ZI2/l5fck22WjWRZMWuBgGI0ITkiVfF8kMqJYHPe/s4AA2LbSbWO/0Cn3UTCCNDd/IdfkumyLKdbGUK1HaVXAcjNpe3DJXlkwI0ECzb3sR52Nvku7KmWG0MBia9zxqLrmw5i3RTlkJtYzZyeYCpRxKjjHD2GeqjqATG5rg54aB3y0ggnwPieqtoSpHFSzkgZ7RqirnECqDxMzZ2Ufs0JvNJYOtuWtPT953IBSeeM6sooiGkGdw7jfD9t3gB08VX+H+UJHy+21YJe7vRh3O//wBhHpyC0VIF/Uf0me1y3yJ6ye4dZT9jp7yD8aTd/XSPys+XXzVuCRoTlwdy7FjNCIEXSIIQhTLghCEQghCEQghCEQgkKVCIRpCrOcckRVzPgmaO5J/hd4tVnSFUrFDkSHQOMNMpwDOM+HyClrmuMbe615vcDoQfzs+4Wn0dayVofG5rmnk5puFxY5gENXHolZcfldyLSeoPRZxUYBXYQ8y0zjLBe7h5fts8fNq0YS7jZvtM/wA9O3I+81wJVRsucUYJ7Nl/Ak/aPcPo/ofVXVkoIuCCDyIN/uuD1shwwndLVfcGeiEmpGpROkVCTUjUiGIqEl0XRCKkckLlA4/nSmpAe0kBf0jb3nfTp81SqWOAJDOq7kydc6yo+b+I7Ifwqa0s52uO81pO3T3neQVbqcz1+Ku7KmYYoj7xBI2/ak9OjVbsp8OoaMh7vxZvjI2b46W9PVaBWtW9m58pn6jW7JsPOQeUcgSSyCrr7ueTqEbtyT0L/To1aUGIAT1xssaw5M711qg2ghCFznSCEIRCCEIRCCEIRCCEIRCCEIRCCEIRCIQmuanoKISr4/w/paoElnZydHx2afmORVQdkXEqMl1JUa2j8oOk282Ou09eS1ayTSuy3uoxyP3md/h1Y5mWM4l1tN3aulvbrYx9bebVJ03GKlcRqjlaOps11vkDdXx8IcLOAI8CAQo2bKtI8kup4STzOgKupUfEvtF07V4aQ8HFChd/zHD1Y4L0k4m0IG0xd6Mcf6L1dw6oCb+zt+rh/VIeHNB/+dv8T/8ANP8AQ7Ayf1fMSLquL1G0d0SvPhp0/wAxUXV8X3POmmpi537Ruf4WA/qrlBkmiaLCmit5t1fqpSmw+OIWjYxg5d1oH6I1VDhfePRa3/qZh7BjGIe+TBGeh/CH8I7xUzgfCaFhD6lxnfzI3Dfn1d81fWtTg1Sb2xhdh+0ofDqDltzPCmo2xtDWNa1o5BoAH0C9wEtkLhO+IIQhEcEIQiEEIQiEEIQiEEIQiEEIQiE//9k="/>
          <p:cNvSpPr>
            <a:spLocks noChangeAspect="1" noChangeArrowheads="1"/>
          </p:cNvSpPr>
          <p:nvPr/>
        </p:nvSpPr>
        <p:spPr bwMode="auto">
          <a:xfrm>
            <a:off x="63500" y="-153988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k-SK"/>
          </a:p>
        </p:txBody>
      </p:sp>
      <p:grpSp>
        <p:nvGrpSpPr>
          <p:cNvPr id="2" name="Skupina 27"/>
          <p:cNvGrpSpPr/>
          <p:nvPr/>
        </p:nvGrpSpPr>
        <p:grpSpPr>
          <a:xfrm>
            <a:off x="899592" y="908720"/>
            <a:ext cx="7992888" cy="216024"/>
            <a:chOff x="899592" y="908720"/>
            <a:chExt cx="7992888" cy="216024"/>
          </a:xfrm>
        </p:grpSpPr>
        <p:sp>
          <p:nvSpPr>
            <p:cNvPr id="8" name="Obdĺžnik 7"/>
            <p:cNvSpPr/>
            <p:nvPr/>
          </p:nvSpPr>
          <p:spPr>
            <a:xfrm>
              <a:off x="1331640" y="908720"/>
              <a:ext cx="216024" cy="216024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9" name="Obdĺžnik 8"/>
            <p:cNvSpPr/>
            <p:nvPr/>
          </p:nvSpPr>
          <p:spPr>
            <a:xfrm>
              <a:off x="1763688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10" name="Obdĺžnik 9"/>
            <p:cNvSpPr/>
            <p:nvPr/>
          </p:nvSpPr>
          <p:spPr>
            <a:xfrm>
              <a:off x="2195736" y="908720"/>
              <a:ext cx="216024" cy="216024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11" name="Obdĺžnik 10"/>
            <p:cNvSpPr/>
            <p:nvPr/>
          </p:nvSpPr>
          <p:spPr>
            <a:xfrm>
              <a:off x="2627784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12" name="Obdĺžnik 11"/>
            <p:cNvSpPr/>
            <p:nvPr/>
          </p:nvSpPr>
          <p:spPr>
            <a:xfrm>
              <a:off x="3059832" y="908720"/>
              <a:ext cx="216024" cy="216024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13" name="Obdĺžnik 12"/>
            <p:cNvSpPr/>
            <p:nvPr/>
          </p:nvSpPr>
          <p:spPr>
            <a:xfrm>
              <a:off x="3491880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14" name="Obdĺžnik 13"/>
            <p:cNvSpPr/>
            <p:nvPr/>
          </p:nvSpPr>
          <p:spPr>
            <a:xfrm>
              <a:off x="3923928" y="908720"/>
              <a:ext cx="216024" cy="216024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15" name="Obdĺžnik 14"/>
            <p:cNvSpPr/>
            <p:nvPr/>
          </p:nvSpPr>
          <p:spPr>
            <a:xfrm>
              <a:off x="4355976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16" name="Obdĺžnik 15"/>
            <p:cNvSpPr/>
            <p:nvPr/>
          </p:nvSpPr>
          <p:spPr>
            <a:xfrm>
              <a:off x="4788024" y="908720"/>
              <a:ext cx="216024" cy="216024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17" name="Obdĺžnik 16"/>
            <p:cNvSpPr/>
            <p:nvPr/>
          </p:nvSpPr>
          <p:spPr>
            <a:xfrm>
              <a:off x="5220072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18" name="Obdĺžnik 17"/>
            <p:cNvSpPr/>
            <p:nvPr/>
          </p:nvSpPr>
          <p:spPr>
            <a:xfrm>
              <a:off x="5652120" y="908720"/>
              <a:ext cx="216024" cy="216024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19" name="Obdĺžnik 18"/>
            <p:cNvSpPr/>
            <p:nvPr/>
          </p:nvSpPr>
          <p:spPr>
            <a:xfrm>
              <a:off x="6084168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20" name="Obdĺžnik 19"/>
            <p:cNvSpPr/>
            <p:nvPr/>
          </p:nvSpPr>
          <p:spPr>
            <a:xfrm>
              <a:off x="6516216" y="908720"/>
              <a:ext cx="216024" cy="216024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21" name="Obdĺžnik 20"/>
            <p:cNvSpPr/>
            <p:nvPr/>
          </p:nvSpPr>
          <p:spPr>
            <a:xfrm>
              <a:off x="6948264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22" name="Obdĺžnik 21"/>
            <p:cNvSpPr/>
            <p:nvPr/>
          </p:nvSpPr>
          <p:spPr>
            <a:xfrm>
              <a:off x="7380312" y="908720"/>
              <a:ext cx="216024" cy="216024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23" name="Obdĺžnik 22"/>
            <p:cNvSpPr/>
            <p:nvPr/>
          </p:nvSpPr>
          <p:spPr>
            <a:xfrm>
              <a:off x="7812360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24" name="Obdĺžnik 23"/>
            <p:cNvSpPr/>
            <p:nvPr/>
          </p:nvSpPr>
          <p:spPr>
            <a:xfrm>
              <a:off x="8244408" y="908720"/>
              <a:ext cx="216024" cy="216024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25" name="Obdĺžnik 24"/>
            <p:cNvSpPr/>
            <p:nvPr/>
          </p:nvSpPr>
          <p:spPr>
            <a:xfrm>
              <a:off x="8676456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27" name="Obdĺžnik 26"/>
            <p:cNvSpPr/>
            <p:nvPr/>
          </p:nvSpPr>
          <p:spPr>
            <a:xfrm>
              <a:off x="899592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</p:grpSp>
      <p:sp>
        <p:nvSpPr>
          <p:cNvPr id="29" name="BlokTextu 28"/>
          <p:cNvSpPr txBox="1"/>
          <p:nvPr/>
        </p:nvSpPr>
        <p:spPr>
          <a:xfrm>
            <a:off x="827584" y="56818"/>
            <a:ext cx="75608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4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Ďalšie kroky pri príprave PD SR</a:t>
            </a:r>
            <a:endParaRPr lang="sk-SK" sz="40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" name="BlokTextu 30"/>
          <p:cNvSpPr txBox="1"/>
          <p:nvPr/>
        </p:nvSpPr>
        <p:spPr>
          <a:xfrm>
            <a:off x="827584" y="1772816"/>
            <a:ext cx="8064896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Blip>
                <a:blip r:embed="rId3"/>
              </a:buBlip>
            </a:pPr>
            <a:r>
              <a:rPr lang="sk-SK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SR bude s EK priebežne konzultovať jednotlivé časti PD SR, ktoré si vyžadujú ďalšie technické stretnutia (napr. k doplnkovosti, výkonnostnému rámcu, integrovaným územným prístupom, atď.). </a:t>
            </a:r>
          </a:p>
          <a:p>
            <a:pPr algn="just"/>
            <a:endParaRPr lang="sk-SK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buBlip>
                <a:blip r:embed="rId3"/>
              </a:buBlip>
            </a:pPr>
            <a:r>
              <a:rPr lang="sk-SK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Formálne predloženie PD SR sa očakáva po schválení legislatívy EÚ pre politiku súdržnosti a jej účinnosti (predpoklad december 2013), pričom sa už nepredpokladá predloženie a pripomienkovanie druhej neformálnej verzie PD SR.  </a:t>
            </a:r>
          </a:p>
          <a:p>
            <a:pPr algn="just"/>
            <a:endParaRPr lang="sk-SK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buBlip>
                <a:blip r:embed="rId3"/>
              </a:buBlip>
            </a:pPr>
            <a:r>
              <a:rPr lang="sk-SK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Po predložení formálneho návrhu PD SR uskutoční EK formálne pripomienkovanie v rámci EK a pripraví svoje stanovisko, ktoré bude základom pre jej rozhodnutie. Partnerská dohoda sa prijíma rozhodnutím EK (t. j. prostredníctvom kolégia komisárov</a:t>
            </a:r>
            <a:r>
              <a:rPr lang="sk-SK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). </a:t>
            </a:r>
            <a:endParaRPr lang="sk-SK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Blip>
                <a:blip r:embed="rId3"/>
              </a:buBlip>
            </a:pPr>
            <a:endParaRPr lang="en-US" sz="1600" b="1" dirty="0" smtClean="0">
              <a:solidFill>
                <a:srgbClr val="000099"/>
              </a:solidFill>
              <a:latin typeface="Times New Roman"/>
            </a:endParaRPr>
          </a:p>
        </p:txBody>
      </p:sp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112" y="6057006"/>
            <a:ext cx="818493" cy="612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3014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1"/>
          <p:cNvSpPr txBox="1">
            <a:spLocks/>
          </p:cNvSpPr>
          <p:nvPr/>
        </p:nvSpPr>
        <p:spPr bwMode="auto">
          <a:xfrm>
            <a:off x="0" y="0"/>
            <a:ext cx="683568" cy="6858000"/>
          </a:xfrm>
          <a:prstGeom prst="rect">
            <a:avLst/>
          </a:prstGeom>
          <a:gradFill flip="none" rotWithShape="1">
            <a:gsLst>
              <a:gs pos="9000">
                <a:srgbClr val="000099"/>
              </a:gs>
              <a:gs pos="25000">
                <a:srgbClr val="000099"/>
              </a:gs>
              <a:gs pos="58000">
                <a:srgbClr val="FF0000"/>
              </a:gs>
              <a:gs pos="82000">
                <a:schemeClr val="bg1"/>
              </a:gs>
            </a:gsLst>
            <a:lin ang="5400000" scaled="0"/>
            <a:tileRect/>
          </a:gra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B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sk-SK" sz="40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ook Antiqua" pitchFamily="18" charset="0"/>
              <a:ea typeface="+mj-ea"/>
              <a:cs typeface="+mj-cs"/>
            </a:endParaRPr>
          </a:p>
        </p:txBody>
      </p:sp>
      <p:sp>
        <p:nvSpPr>
          <p:cNvPr id="4098" name="AutoShape 2" descr="data:image/jpeg;base64,/9j/4AAQSkZJRgABAQAAAQABAAD/2wCEAAkGBhQSEBQUExQUFRQWFRsXFBYYFxcVHRwdFxUYFBcXGxgYHCYeGRojGhQUHy8iIycpLC0sFSAxNTAqNSYrLCkBCQoKDgwOGg8PGi8lHyQpKSwsLiwsLCwpKiwqKiwsLywsLCwsLCwsLCosLCwsLCwsLCksLCwsLCwsKSwsKSwsKf/AABEIAK0A8AMBIgACEQEDEQH/xAAbAAABBQEBAAAAAAAAAAAAAAAAAQIFBgcEA//EAEQQAAEDAgQDBQYDBQUHBQAAAAEAAgMEEQUGEiEHMUETIlFhcRQyUoGRoSNCsWJykrLBM3PC0fAVJDRDgoOzFyY1U1T/xAAYAQADAQEAAAAAAAAAAAAAAAAAAQIEA//EAC8RAAICAQMCBAUDBQEAAAAAAAECAAMREiExE0EyUYGRBCJxobEjYcEUM3Lh8EL/2gAMAwEAAhEDEQA/ANwQhCIQQhF0QgmlJrVRzVxGgpQWM/Fm+Fp2H7zhy9BuqVC5wokO6oMky2ueBzVdxXP1HT+9M17vhj7529NgqSymxLFraz2FOfIsB9B7z/mrJhHCikiN5NUzv27Bv8I/zXfponjO/kJm6jv/AGx7yGquLUsp00lKXG/N13fZmw+q8m41jkoIbDo8+zay3kC47rTKTD44xaNjWDwa0N/RdAYjrIPCvvvH0XPiaZczCMdeN5tPkXsB+zUowDHByqB/G0/q1ajZFkv6g+Q9o/6YdyfeZSKjHYQSWmQekb/oG2KGcR6+nt7VS3HjpdGf6haqWpr4gRYgEee/6p9ZTsVEXQYcMZTcH4p0k2zy6F3Kz9x/ENvqrZS1rJWB0b2vaeTmkEfUKBxnh9R1FyYgx3xx9w/O2xVRreH9XROMlBM5w56L2d9PdcjRU/hOD+8NVqeIZE1QFKs0wLiqWv7KujMbgbF7QRY8jqZ09RstFp6psjQ5jg5p3BBuD81xetk5nau1X4nuhNBTlE6wQhCIQQhCIQQhCIQQhCIQQhCIQQhIUQirwqqpsbS57g1rRck7AepSVdW2NjnvcGtaLuJ5ADqsmxXEqjGqnsae7adhFydhb43eJ8GrrVVr3OwHJnC63RsOe06cbzpPiEppaFpa0mzn8iR8V/yM+5Viypw1hprSS2mm5hxHdb6A8z5lT2XsvRUkQjjb+84jdx8SVLBW9oxpr2H3MhKSTqs3P4jWxp9kqFnmkDEQBKhCI4IQhEIJClQiEbpSOanoRCQuO5Ugq2ETMufyvGzh6O/zWbzUVbgsuth7WmJs7np9HD8jvMbLYivCeBrmlrgC0ixBFwR4Fdq7iux3HlM9lAbcbGROWc1Q1seqI2cPfYfeafPxHmpwFZLmbK0uGze2URPZg3c3npBPukdWH7K95TzbHXQ6md17bdpH1afLxaehTsrAGtOPxCq0k6G5lgQkBSrhNEEIQiEEIQiEEIQiEEIQiEEx6ddU7iRmn2Wm0sNpZbtb5D8zv6fNUilyFEh3CKSZWc5Y1LiFUKGlILAe+RycR7xd+y39Vf8ALmXo6OBscY35ud1cbbuKgeGeVxT03avH40wub8w292t8r8z6q62Xa5x/bXgfecaUJ+duT9oAJUmpU7MfE2CmeY2AzSg2LW8gfAu8fILiqsxwBOzOE5lzuhZvScXRraJqWSMONgRdx38Glov8lokUtwD4gHw578uib1sniiSxX4nohND0alE6RyE3UjUiEchN1I1pQjkJocjUnCOSFQGZM4xUYAdd8rvciZu4+O3QeqlcPrDJG17mOjLhfQ61xfobJ6TjMkMCcT1lhDgQQCCLEHwKzabJtVRYgyWhbeF5s5pIs0Xu5jr726gjkVpt0hVJYVz+8iysPg+UGhPTQUFyidBHITdSLohHISApURwQhCIQQhCIRjjssngb/tXGCTvTwdOhDDsP+p36K7Z8xf2egleD3nDs2er9r/qobhHhHZ0jpjzmdcfut7o+9ytNQ0VmzvwJktOtwnrL2wJxSBOKzTUJCZwxAwUM8g5iMhvq7u3+6p3CXL0ZidUvaHSF5a2++nTzIv1JPNXbMuHe0Uk0Q5vYQPXmPuFmvD/OLaLXTVQLBrJDiD3XcnB3W3I3WysZqYLzn7THaQLQW4mrTULH21ta6xuLgGxHIi/IqmZ+zHUwVNPFTuY3tdjqaHbl2kc+Q3UrVcRKGMA9u11yBZneO5tfbp5qpcUWtkq6MarNcPfBtYF43B9FFFZ14ce8d9gCZU+XEteAQYiJr1UsD4tJ2Y0A36cuirlfxIkpcTlils6na4NsBZzRYHVf83XZS+UsEpqWZxZWds57dIa6Rp5G+wB3KhqPCo6nFsRhlF2uaPUEabEHoQqQJqOrjH0kszaRp595aM3Y+6LDn1FO5pNmljrBws5wF/PYrlrn4jNDTSUr4W6og6XW0buIBFvALOceiqaCKWik70EveidfYaXA3B6ctwtjy2f9zp/7ln8oQ9YrUMN940c2MQdtpneF5lxWpqJKdksGuK+q7G27rtJspPNeP11FRQue+Pt3Sua8taCLWJFh0Oy4OH//AMxWekn/AJQu7jMf92g/vT/I5ddK9ZUwMTllukWzOSqxfFKamZVulhliLWuc0tsQHWty3tuOSvWXMaFVSxzBunWN287EGxF/C6yjMVLWR0lM6aZ0tK8MOhnd07AtaT425HxCumKZhgpsHa+m2a5miAdQXAg38xuT5qLawQMdz2jrsKk57CVfG84Tirnnhji7OB7Yy4xNLrXIsX899J9Nlq1BWNliZIw3a9ocD5EX/wBeiy3A45WYc+n9gqJO2Bc6UFu5cBpcL77d1THCfGiY5KSS4fE4loPwk2c31a6/1CVqArt2jpsIbc8zpyJmmoqauqjlc0sjJ0WaG8pC3cjnsFacxVroaSaRlg5kbnNuL7gX5LOOHVfHFX1pke1gJIBcQ3/mu8Vdcz4pHLQVXZyMfaI30uDrX5XspsrAsAA22nSqzNZyd95BZC4iGoIgqSBN+R/uh/l5O/VdeJZlnZjMNKHN7F7QXAtF+Tie98lWcLyaazCoJIiG1EZcAeWoB5NifiB5FcOA4jLNi1J24IlivFITsSWh1rjxttfqu3SQkle2dpwFzgAN3xvLLjubaqhxFrZiHUr/AHbNAIaTY7jm5p6eC9sczhNNXR0lCRe4Mslg8WIuefRoP12UxxAw5kmHzFwuY29ow9Q5trWP1UVwnwxjKPtgPxJHuDneTHWAHlsuQ0dPXjcbTsQ/U0Z2O8vULbAAm56nlfxOy9E1qcsk2wQhCIQQhCITM+MlTdlPCL6nPLvoNI+7lfMDw8Q08UQ20MaPtv8AdZznsiXGqSI8h2YPzfr/AMK1Rq02/LWi+syVfNYzekcAghCQrNNcQtULjGT6aqN5Yml1rah3XfxBStXViON73e6xpcfQC5UZl3NEVaxz4dVmmx1N07kXVDUPmEhtJODI2j4Z0MbtXZaz+24uH0OykMYyfTVRZ20erQNLRcgAeFgvDHs709JIyN5c57vyxjWR4EgePgp2CbU0OsRcXs4WIv0I6FUzWbMTIVa91AkBhvD6jglbLHDZ7N2nU42PLqVI02XoY6iSoay0sgs91zv8uXRSQcguUl2PJlhFHAnBi+BQ1UfZzMD289+YPiD0K6qalEbGsaLNaAAPIbBeupJrU5yMZlaRnOJFYdlaCCeSeNmmSS+t1yb3dqO3LmnY3lyGsa1k7NTWnUBcje1unldSmpGpPWc5zJ0rjT2kfU4DFJT+zvZeLSG6SejeW/Poox+QKQxsiMZLGOLmt1usC7mefVWPUjUgOw2BgUU9oyOENAAFgBYfooqHKVOypNS1hbKSSSHEX1bHa9t7BTGpGpLURAqDKvLw0oXOLnQ3JJJ7zuZNyefiV10WSKSGOWOOKzJRaQXO4HIXvdTocjUqLse8QqQdpw4Rg0dNEIoW6WAkgXJ57ncrxlyxTuqW1JjHbNFg/f0uR1NuqlAUFyWo5zmVpGMYnPX4eyaN8bxdj26XDlcH0XlhGDxU0QiibpYCSBcnnuea7bqDzNmB9I1sghMkWq0rmndg+LTbcc/okCTsIHA3MnGlKq1h2bhU1Rip2GSJoBknvZoJFw1u3eKsepMgrzBW1cR4Qm6khelKjrpVX8VzpBBM2E63yu/JG0yOHm4DcKdbJcAoIIiDA8TMcYYDmSC/wsP0a6y09oWW5oJZmGmd0d2YH3af1WpNK03+FPpMvw/ib6xyChIVmmuR2Yv+EqP7l/8AKVkuVM2Chw+XTYzSSWjb4WYAXnyH6rWcxf8ACVH9y/8AkKyjI2To62jqCdpbhsbjybZody8DsD5Ld8Pp6Z18ZEwfE6uoNPODLXkXJTmu9sqjrqH95oO+m/Un4rfRSudc4ihYwNZrlkJDG8gLdTbfrYKtcP8AM0kEpoKq4cHERknkRvoueh5tXjxHeYcSpJ37xC3T4H3cPvf5JFC1uH9Ig4Wr5J2TY1jLGdu6GHQO8YwO8BbrY3CsuT82troC+wa9u0jfA8wR+yR+ilHYpF2Pa62dlp1ari1lm3DuldK+vfENMb2OYzpu4uLR8h+qjSrqcjGJeWRhg5zJOfPNVU1D4cPiY5rNjK+9tjYnnYAm9vRMjz3V0lQyKviYGPNu1YCBblcdCB16rm4SYiyLtqd9my67i+17d0jzII+69uMNUx0MMQIdKZbho3NtJb8rkhdAq9Tp6dvOc9TFNerfyk9n3NUlFTskiDHF79N3XItoLr7eig8QzdidJG2aaGB8brbtJ2vuAbcrheHEuBzMMpGv3c1zQ71ETrqKzfPWtggZVvZ7O8t3ibuLAGxv1Dbm3knXWpA+p/4RWWNqJzjYfSXjGs5FmGNrIWg6tNmu6ajpI26g3ChKTNOKugbO2ngljeNTQ2+q3pe698700UeCtbD/AGQMeg87i97+p5qYyNM1uF0xc4ACPckgW7xXPCrXkDO86ZZnwTjaNybnhlcHNLezmZ7zOh8XNPhe4svDCs4yy4pNSFjAyPVpcL3Om1r9OqqmUR2+OzTQ/wBi0yOJHKzhpHL4nbj0XVlo/wDuGq/7n+FU1SjV/jn6SBaxC/X3krivEU02JOgla0QCwLxcuGpoIJ3ta5U/mfMBp6J9RFpeQGlt72Nza+yo2IYUypx2pgk918XPqC1jS1w9FDYvJUUEU9DOC+KQXhd0uHA6h5eLeivoo2kDnA9Yjc66s8bzW8s4q6opIpngBz23IHLnbqqZmLiZNDUSthiY+GFzWvcdXvHmNtuYI+S7KDG/ZMCil/N2Wln7ziQPpz+Sp2DYgG0E0D6WokfOS4ytZcX5scDa+xUpSuWJG2cSrLiFAB7Zmx0Fc2WJkjDdr2hwPqLqiYtnqapnfTUMDZRYtc9+4PQm3IN6b80vCvGS+nkpX3D4b6eh0uv06aXfqovhZiUcM9TBLZkjnjTq23aSHM9bm6kUhCxxnEprSwUZxmTuVXYhDMIJKaCODdxdG3S0eNtJILifFecPErRiMtPOGMiDyxjxfYg2Bf0sfLkrsKxmsM1t1kXDbi5A5kDwWWUeX2VtfiULtjq1McBfS4PIBt1G+4Sr0WFi47R2akwFPeXbO2Zn0VMJYmseS8N717WIJvt6KPzbmqqp6aGeKOMse1vaEhxLS4Ajb4TuLrPscq6inp30FSCdL2vhdzGkXvY9WkcvBbDhtK2WiiY8Xa6FocD4FgTetagGO+/uJK2NaSBtt7Spz5lpaWj9sgiaJqncDqXcnXPPS3w67eKtmWqqaWmY+oDWyOGqzbiwPK9+p5rMslZcjfis0b7uZTF5Y124JEmkEj7rYrKLwq7DnmdPh9TbnjiZhxZh7OopKgXFjYkdNLw8fa602nkDmhw5EAj5i6pfFnDjJQ6xcmJ4efQjST8gVIcO8V7fD4t7uYOzd6t2H2sh/mpU+UE+W5h5y0oKQJSs01znq6USRvY69ntLTbwIsozLeVoqJjmRFxDnXOo35CymLqHxnN1LSm00rWutfSLud9AqGojSJzbSDqM5swZHp6x7XyBzXt/Ow6SfC/jbou2vy7FPAIZmmVrRYOd72219Q3B81E0vE2he7T2unzc1zR9VaI5g4Aggg7gjqqbqJjVtJXpvnEo7eENNf+0nLb+5rFvTkrfhmEx08YjiYGMbyA/W/U+a7QUt0msZuTKWpV4EqmO8Oaapf2hDo5DuXRnTf1HL5puC8Nqamk7SzpZB7rpDqt6DxVsui6Oo+MZi6KZziQmY8rR1sbY5dQa12oaTbpb+q9cWy7FUU/YSAlgAsQdxpFgQfHb7qVJUZjGZIKXR20gZrNmjck/Ib2QGbYDtxGyryZHDIsPsZpC6UxatQu7dvkD4XufmouLhHTA7vnc34S/b7BXaGYOaHDkRccxz9U+6Ytfzi6KHtI7CMBipmaIY2sHW3M+ZPMriosnQxVj6ppf2j76gTt3rX2+Snroup1tvvK6a8YkFHlGIVrqwa+1cLEX7vuhvL0AXRj+XYquIxyt2vcOGzmnxB6KWQjW2Qcx6F3GJV67IMEsEMDjII4fdAdz9fHr9VYYKYMa1rRZrQA0eAAsF6lyGvukXY8xBFB2kBT5MijrXVbC8SOJLhfum4sdvv6rwzBw+pqt2tzSyTq9hDSfUcj681aAhV1GznMXSUjGJUcD4b09NMJg6V8jfdL3XtcWPLnsVJYZlOKComnYX65b6gTcbnVsPUKcQgux5MBUg4EhMx5VhrWBsoOxu1w2cPEX8CpSmpgxjWN5NaGj0AsvdCksSMZ2lBADmQOFZRip6maoYX65r67m43dr2Hqp2yVCCS25gqhdhOSvo2yxPjd7r2lp9CLLNeGlUaWsqKOTYk92/xM2+7SD8lqRCzLijhT4Zoa6LYtIDyOhBuxx9dx81ooIOaz3/ADM/xA04sHb8TTWlPKict442rpmTN21DvDwcNnD6qUJWYgqcGaFIIyJG5kxI09JNKObGEj15N+5WecO8qMrBJV1X4rjIQA47Egd4nx3OwV8zhQmahqGDmYzb1G9vsqTwmzJG1jqV50v1lzL7Xva7d+oI5LXWCKiV5/iZLSOqA3EsWZOHtNPC4MjbHIAdDmADcDYEdR0UBwkxd5M1M8k9n3mA/l3LHi/heyvmMYxHTQulkcA1o+p6ADqSs74R0zn1FTUWs090ernl9r+WyaEtU2r0icBbV0es7/8A1CrJKiaGnpWSmJxBs43sHFoO6lMq59NTO6nmiMM4BNr3BtzG+4PkqbgFVUsxKuNLEyV+p+oPJbt2nS3M3Ulw+aKqvnqpXaahpP4QFrXGnVcne1iLea6WVKFO3A/M5pcxI37ywZr4hNpZOxiYZp9u6OTb9DbcnyHioqDOuJMewTUJLXuAbpBB3OwvcgfOyhsqztjxycT7OLpGxl3xEgt3Pi3kp/PeZK6icZIxD7OSGsJGp19JJuB0vdT0wCEA5HJ/iPqscsTweBL6121zt4+SyOkzVCcUMroQ5j5ezbM97nabbAtBGltzY+itWd8wuiwsOuBJMxrR098XeR8rj5rP6qrpf9lMgb2vbtf2p/DcAXEWcL+Gk8/JFFQwS3fb/cd9uSAO282yoqNEb32vpaXW8bNJ+9lVsmcRGVpLJGtjm5taCSHDyJ6jwSZWx01WFOcffjjfG/zLY9j82kFUXAcnuqcPbPAS2oie4C22oCxbY9HDeyhKVwwfz5lNc2VKeU0DNmcH0lRTRNjY4TGxLiRbvtbtbbk4q2hYbiOZ3Vk9D2jSJYpGsk8z2rO95cjcLcm/6+qi6vphZ1ot6haOSFF01zlnmgyrcRcd9moX2Nny/hs8tQ7zvk2/1Xjwuo3sw9jnl15HF7Q4k2byaBflsL/NVPGJzi+KMhZ/YQ3u4eAIL3/9RGkLWKeINaGtFgAAB5AWC02DpoFPJ3mWsl7C3bieoSpAlWaa4IQhEIIQhEIIQhEIFcuI0DJo3RyC7XgtI9QupNKM43ERGRgzI8DxJ+D1z6ac3p3kEO32v7r/AOh9FrUbwQCDcHkRv81AZwymythLSAJWi8T+oPgfFp6hU3JmcX0knsVb3dB0xvP5fBrj8J6FanAuXUOe8xoTS2k8dpqRCp2ZOGUFS8ysJhlO5c0bE+Jb4+YVwa+6csyuyHIml0VxgzOafhAC4GepklYN9Pu3+ZJV8w/DY4I2xxNDGN5Af63XWEWVtYz8mJKlTgSt4Hk1tNUzzh7nGa92kDa7tWy55chN9u9sjlfG8u1FoALT0cD5EK2WRZLqP5w6a+UquaMgw1jtZvHKOUjdr25ah1UGzhIXFonq5ZI2/l5fck22WjWRZMWuBgGI0ITkiVfF8kMqJYHPe/s4AA2LbSbWO/0Cn3UTCCNDd/IdfkumyLKdbGUK1HaVXAcjNpe3DJXlkwI0ECzb3sR52Nvku7KmWG0MBia9zxqLrmw5i3RTlkJtYzZyeYCpRxKjjHD2GeqjqATG5rg54aB3y0ggnwPieqtoSpHFSzkgZ7RqirnECqDxMzZ2Ufs0JvNJYOtuWtPT953IBSeeM6sooiGkGdw7jfD9t3gB08VX+H+UJHy+21YJe7vRh3O//wBhHpyC0VIF/Uf0me1y3yJ6ye4dZT9jp7yD8aTd/XSPys+XXzVuCRoTlwdy7FjNCIEXSIIQhTLghCEQghCEQghCEQgkKVCIRpCrOcckRVzPgmaO5J/hd4tVnSFUrFDkSHQOMNMpwDOM+HyClrmuMbe615vcDoQfzs+4Wn0dayVofG5rmnk5puFxY5gENXHolZcfldyLSeoPRZxUYBXYQ8y0zjLBe7h5fts8fNq0YS7jZvtM/wA9O3I+81wJVRsucUYJ7Nl/Ak/aPcPo/ofVXVkoIuCCDyIN/uuD1shwwndLVfcGeiEmpGpROkVCTUjUiGIqEl0XRCKkckLlA4/nSmpAe0kBf0jb3nfTp81SqWOAJDOq7kydc6yo+b+I7Ifwqa0s52uO81pO3T3neQVbqcz1+Ku7KmYYoj7xBI2/ak9OjVbsp8OoaMh7vxZvjI2b46W9PVaBWtW9m58pn6jW7JsPOQeUcgSSyCrr7ueTqEbtyT0L/To1aUGIAT1xssaw5M711qg2ghCFznSCEIRCCEIRCCEIRCCEIRCCEIRCCEIRCIQmuanoKISr4/w/paoElnZydHx2afmORVQdkXEqMl1JUa2j8oOk282Ou09eS1ayTSuy3uoxyP3md/h1Y5mWM4l1tN3aulvbrYx9bebVJ03GKlcRqjlaOps11vkDdXx8IcLOAI8CAQo2bKtI8kup4STzOgKupUfEvtF07V4aQ8HFChd/zHD1Y4L0k4m0IG0xd6Mcf6L1dw6oCb+zt+rh/VIeHNB/+dv8T/8ANP8AQ7Ayf1fMSLquL1G0d0SvPhp0/wAxUXV8X3POmmpi537Ruf4WA/qrlBkmiaLCmit5t1fqpSmw+OIWjYxg5d1oH6I1VDhfePRa3/qZh7BjGIe+TBGeh/CH8I7xUzgfCaFhD6lxnfzI3Dfn1d81fWtTg1Sb2xhdh+0ofDqDltzPCmo2xtDWNa1o5BoAH0C9wEtkLhO+IIQhEcEIQiEEIQiEEIQiEEIQiEEIQiE//9k="/>
          <p:cNvSpPr>
            <a:spLocks noChangeAspect="1" noChangeArrowheads="1"/>
          </p:cNvSpPr>
          <p:nvPr/>
        </p:nvSpPr>
        <p:spPr bwMode="auto">
          <a:xfrm>
            <a:off x="63500" y="-153988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k-SK"/>
          </a:p>
        </p:txBody>
      </p:sp>
      <p:sp>
        <p:nvSpPr>
          <p:cNvPr id="4100" name="AutoShape 4" descr="data:image/jpeg;base64,/9j/4AAQSkZJRgABAQAAAQABAAD/2wCEAAkGBhQSEBQUExQUFRQWFRsXFBYYFxcVHRwdFxUYFBcXGxgYHCYeGRojGhQUHy8iIycpLC0sFSAxNTAqNSYrLCkBCQoKDgwOGg8PGi8lHyQpKSwsLiwsLCwpKiwqKiwsLywsLCwsLCwsLCosLCwsLCwsLCksLCwsLCwsKSwsKSwsKf/AABEIAK0A8AMBIgACEQEDEQH/xAAbAAABBQEBAAAAAAAAAAAAAAAAAQIFBgcEA//EAEQQAAEDAgQDBQYDBQUHBQAAAAEAAgMEEQUGEiEHMUETIlFhcRQyUoGRoSNCsWJykrLBM3PC0fAVJDRDgoOzFyY1U1T/xAAYAQADAQEAAAAAAAAAAAAAAAAAAQIEA//EAC8RAAICAQMCBAUDBQEAAAAAAAECAAMREiExE0EyUYGRBCJxobEjYcEUM3Lh8EL/2gAMAwEAAhEDEQA/ANwQhCIQQhF0QgmlJrVRzVxGgpQWM/Fm+Fp2H7zhy9BuqVC5wokO6oMky2ueBzVdxXP1HT+9M17vhj7529NgqSymxLFraz2FOfIsB9B7z/mrJhHCikiN5NUzv27Bv8I/zXfponjO/kJm6jv/AGx7yGquLUsp00lKXG/N13fZmw+q8m41jkoIbDo8+zay3kC47rTKTD44xaNjWDwa0N/RdAYjrIPCvvvH0XPiaZczCMdeN5tPkXsB+zUowDHByqB/G0/q1ajZFkv6g+Q9o/6YdyfeZSKjHYQSWmQekb/oG2KGcR6+nt7VS3HjpdGf6haqWpr4gRYgEee/6p9ZTsVEXQYcMZTcH4p0k2zy6F3Kz9x/ENvqrZS1rJWB0b2vaeTmkEfUKBxnh9R1FyYgx3xx9w/O2xVRreH9XROMlBM5w56L2d9PdcjRU/hOD+8NVqeIZE1QFKs0wLiqWv7KujMbgbF7QRY8jqZ09RstFp6psjQ5jg5p3BBuD81xetk5nau1X4nuhNBTlE6wQhCIQQhCIQQhCIQQhCIQQhCIQQhIUQirwqqpsbS57g1rRck7AepSVdW2NjnvcGtaLuJ5ADqsmxXEqjGqnsae7adhFydhb43eJ8GrrVVr3OwHJnC63RsOe06cbzpPiEppaFpa0mzn8iR8V/yM+5Viypw1hprSS2mm5hxHdb6A8z5lT2XsvRUkQjjb+84jdx8SVLBW9oxpr2H3MhKSTqs3P4jWxp9kqFnmkDEQBKhCI4IQhEIJClQiEbpSOanoRCQuO5Ugq2ETMufyvGzh6O/zWbzUVbgsuth7WmJs7np9HD8jvMbLYivCeBrmlrgC0ixBFwR4Fdq7iux3HlM9lAbcbGROWc1Q1seqI2cPfYfeafPxHmpwFZLmbK0uGze2URPZg3c3npBPukdWH7K95TzbHXQ6md17bdpH1afLxaehTsrAGtOPxCq0k6G5lgQkBSrhNEEIQiEEIQiEEIQiEEIQiEEx6ddU7iRmn2Wm0sNpZbtb5D8zv6fNUilyFEh3CKSZWc5Y1LiFUKGlILAe+RycR7xd+y39Vf8ALmXo6OBscY35ud1cbbuKgeGeVxT03avH40wub8w292t8r8z6q62Xa5x/bXgfecaUJ+duT9oAJUmpU7MfE2CmeY2AzSg2LW8gfAu8fILiqsxwBOzOE5lzuhZvScXRraJqWSMONgRdx38Glov8lokUtwD4gHw578uib1sniiSxX4nohND0alE6RyE3UjUiEchN1I1pQjkJocjUnCOSFQGZM4xUYAdd8rvciZu4+O3QeqlcPrDJG17mOjLhfQ61xfobJ6TjMkMCcT1lhDgQQCCLEHwKzabJtVRYgyWhbeF5s5pIs0Xu5jr726gjkVpt0hVJYVz+8iysPg+UGhPTQUFyidBHITdSLohHISApURwQhCIQQhCIRjjssngb/tXGCTvTwdOhDDsP+p36K7Z8xf2egleD3nDs2er9r/qobhHhHZ0jpjzmdcfut7o+9ytNQ0VmzvwJktOtwnrL2wJxSBOKzTUJCZwxAwUM8g5iMhvq7u3+6p3CXL0ZidUvaHSF5a2++nTzIv1JPNXbMuHe0Uk0Q5vYQPXmPuFmvD/OLaLXTVQLBrJDiD3XcnB3W3I3WysZqYLzn7THaQLQW4mrTULH21ta6xuLgGxHIi/IqmZ+zHUwVNPFTuY3tdjqaHbl2kc+Q3UrVcRKGMA9u11yBZneO5tfbp5qpcUWtkq6MarNcPfBtYF43B9FFFZ14ce8d9gCZU+XEteAQYiJr1UsD4tJ2Y0A36cuirlfxIkpcTlils6na4NsBZzRYHVf83XZS+UsEpqWZxZWds57dIa6Rp5G+wB3KhqPCo6nFsRhlF2uaPUEabEHoQqQJqOrjH0kszaRp595aM3Y+6LDn1FO5pNmljrBws5wF/PYrlrn4jNDTSUr4W6og6XW0buIBFvALOceiqaCKWik70EveidfYaXA3B6ctwtjy2f9zp/7ln8oQ9YrUMN940c2MQdtpneF5lxWpqJKdksGuK+q7G27rtJspPNeP11FRQue+Pt3Sua8taCLWJFh0Oy4OH//AMxWekn/AJQu7jMf92g/vT/I5ddK9ZUwMTllukWzOSqxfFKamZVulhliLWuc0tsQHWty3tuOSvWXMaFVSxzBunWN287EGxF/C6yjMVLWR0lM6aZ0tK8MOhnd07AtaT425HxCumKZhgpsHa+m2a5miAdQXAg38xuT5qLawQMdz2jrsKk57CVfG84Tirnnhji7OB7Yy4xNLrXIsX899J9Nlq1BWNliZIw3a9ocD5EX/wBeiy3A45WYc+n9gqJO2Bc6UFu5cBpcL77d1THCfGiY5KSS4fE4loPwk2c31a6/1CVqArt2jpsIbc8zpyJmmoqauqjlc0sjJ0WaG8pC3cjnsFacxVroaSaRlg5kbnNuL7gX5LOOHVfHFX1pke1gJIBcQ3/mu8Vdcz4pHLQVXZyMfaI30uDrX5XspsrAsAA22nSqzNZyd95BZC4iGoIgqSBN+R/uh/l5O/VdeJZlnZjMNKHN7F7QXAtF+Tie98lWcLyaazCoJIiG1EZcAeWoB5NifiB5FcOA4jLNi1J24IlivFITsSWh1rjxttfqu3SQkle2dpwFzgAN3xvLLjubaqhxFrZiHUr/AHbNAIaTY7jm5p6eC9sczhNNXR0lCRe4Mslg8WIuefRoP12UxxAw5kmHzFwuY29ow9Q5trWP1UVwnwxjKPtgPxJHuDneTHWAHlsuQ0dPXjcbTsQ/U0Z2O8vULbAAm56nlfxOy9E1qcsk2wQhCIQQhCITM+MlTdlPCL6nPLvoNI+7lfMDw8Q08UQ20MaPtv8AdZznsiXGqSI8h2YPzfr/AMK1Rq02/LWi+syVfNYzekcAghCQrNNcQtULjGT6aqN5Yml1rah3XfxBStXViON73e6xpcfQC5UZl3NEVaxz4dVmmx1N07kXVDUPmEhtJODI2j4Z0MbtXZaz+24uH0OykMYyfTVRZ20erQNLRcgAeFgvDHs709JIyN5c57vyxjWR4EgePgp2CbU0OsRcXs4WIv0I6FUzWbMTIVa91AkBhvD6jglbLHDZ7N2nU42PLqVI02XoY6iSoay0sgs91zv8uXRSQcguUl2PJlhFHAnBi+BQ1UfZzMD289+YPiD0K6qalEbGsaLNaAAPIbBeupJrU5yMZlaRnOJFYdlaCCeSeNmmSS+t1yb3dqO3LmnY3lyGsa1k7NTWnUBcje1unldSmpGpPWc5zJ0rjT2kfU4DFJT+zvZeLSG6SejeW/Poox+QKQxsiMZLGOLmt1usC7mefVWPUjUgOw2BgUU9oyOENAAFgBYfooqHKVOypNS1hbKSSSHEX1bHa9t7BTGpGpLURAqDKvLw0oXOLnQ3JJJ7zuZNyefiV10WSKSGOWOOKzJRaQXO4HIXvdTocjUqLse8QqQdpw4Rg0dNEIoW6WAkgXJ57ncrxlyxTuqW1JjHbNFg/f0uR1NuqlAUFyWo5zmVpGMYnPX4eyaN8bxdj26XDlcH0XlhGDxU0QiibpYCSBcnnuea7bqDzNmB9I1sghMkWq0rmndg+LTbcc/okCTsIHA3MnGlKq1h2bhU1Rip2GSJoBknvZoJFw1u3eKsepMgrzBW1cR4Qm6khelKjrpVX8VzpBBM2E63yu/JG0yOHm4DcKdbJcAoIIiDA8TMcYYDmSC/wsP0a6y09oWW5oJZmGmd0d2YH3af1WpNK03+FPpMvw/ib6xyChIVmmuR2Yv+EqP7l/8AKVkuVM2Chw+XTYzSSWjb4WYAXnyH6rWcxf8ACVH9y/8AkKyjI2To62jqCdpbhsbjybZody8DsD5Ld8Pp6Z18ZEwfE6uoNPODLXkXJTmu9sqjrqH95oO+m/Un4rfRSudc4ihYwNZrlkJDG8gLdTbfrYKtcP8AM0kEpoKq4cHERknkRvoueh5tXjxHeYcSpJ37xC3T4H3cPvf5JFC1uH9Ig4Wr5J2TY1jLGdu6GHQO8YwO8BbrY3CsuT82troC+wa9u0jfA8wR+yR+ilHYpF2Pa62dlp1ari1lm3DuldK+vfENMb2OYzpu4uLR8h+qjSrqcjGJeWRhg5zJOfPNVU1D4cPiY5rNjK+9tjYnnYAm9vRMjz3V0lQyKviYGPNu1YCBblcdCB16rm4SYiyLtqd9my67i+17d0jzII+69uMNUx0MMQIdKZbho3NtJb8rkhdAq9Tp6dvOc9TFNerfyk9n3NUlFTskiDHF79N3XItoLr7eig8QzdidJG2aaGB8brbtJ2vuAbcrheHEuBzMMpGv3c1zQ71ETrqKzfPWtggZVvZ7O8t3ibuLAGxv1Dbm3knXWpA+p/4RWWNqJzjYfSXjGs5FmGNrIWg6tNmu6ajpI26g3ChKTNOKugbO2ngljeNTQ2+q3pe698700UeCtbD/AGQMeg87i97+p5qYyNM1uF0xc4ACPckgW7xXPCrXkDO86ZZnwTjaNybnhlcHNLezmZ7zOh8XNPhe4svDCs4yy4pNSFjAyPVpcL3Om1r9OqqmUR2+OzTQ/wBi0yOJHKzhpHL4nbj0XVlo/wDuGq/7n+FU1SjV/jn6SBaxC/X3krivEU02JOgla0QCwLxcuGpoIJ3ta5U/mfMBp6J9RFpeQGlt72Nza+yo2IYUypx2pgk918XPqC1jS1w9FDYvJUUEU9DOC+KQXhd0uHA6h5eLeivoo2kDnA9Yjc66s8bzW8s4q6opIpngBz23IHLnbqqZmLiZNDUSthiY+GFzWvcdXvHmNtuYI+S7KDG/ZMCil/N2Wln7ziQPpz+Sp2DYgG0E0D6WokfOS4ytZcX5scDa+xUpSuWJG2cSrLiFAB7Zmx0Fc2WJkjDdr2hwPqLqiYtnqapnfTUMDZRYtc9+4PQm3IN6b80vCvGS+nkpX3D4b6eh0uv06aXfqovhZiUcM9TBLZkjnjTq23aSHM9bm6kUhCxxnEprSwUZxmTuVXYhDMIJKaCODdxdG3S0eNtJILifFecPErRiMtPOGMiDyxjxfYg2Bf0sfLkrsKxmsM1t1kXDbi5A5kDwWWUeX2VtfiULtjq1McBfS4PIBt1G+4Sr0WFi47R2akwFPeXbO2Zn0VMJYmseS8N717WIJvt6KPzbmqqp6aGeKOMse1vaEhxLS4Ajb4TuLrPscq6inp30FSCdL2vhdzGkXvY9WkcvBbDhtK2WiiY8Xa6FocD4FgTetagGO+/uJK2NaSBtt7Spz5lpaWj9sgiaJqncDqXcnXPPS3w67eKtmWqqaWmY+oDWyOGqzbiwPK9+p5rMslZcjfis0b7uZTF5Y124JEmkEj7rYrKLwq7DnmdPh9TbnjiZhxZh7OopKgXFjYkdNLw8fa602nkDmhw5EAj5i6pfFnDjJQ6xcmJ4efQjST8gVIcO8V7fD4t7uYOzd6t2H2sh/mpU+UE+W5h5y0oKQJSs01znq6USRvY69ntLTbwIsozLeVoqJjmRFxDnXOo35CymLqHxnN1LSm00rWutfSLud9AqGojSJzbSDqM5swZHp6x7XyBzXt/Ow6SfC/jbou2vy7FPAIZmmVrRYOd72219Q3B81E0vE2he7T2unzc1zR9VaI5g4Aggg7gjqqbqJjVtJXpvnEo7eENNf+0nLb+5rFvTkrfhmEx08YjiYGMbyA/W/U+a7QUt0msZuTKWpV4EqmO8Oaapf2hDo5DuXRnTf1HL5puC8Nqamk7SzpZB7rpDqt6DxVsui6Oo+MZi6KZziQmY8rR1sbY5dQa12oaTbpb+q9cWy7FUU/YSAlgAsQdxpFgQfHb7qVJUZjGZIKXR20gZrNmjck/Ib2QGbYDtxGyryZHDIsPsZpC6UxatQu7dvkD4XufmouLhHTA7vnc34S/b7BXaGYOaHDkRccxz9U+6Ytfzi6KHtI7CMBipmaIY2sHW3M+ZPMriosnQxVj6ppf2j76gTt3rX2+Snroup1tvvK6a8YkFHlGIVrqwa+1cLEX7vuhvL0AXRj+XYquIxyt2vcOGzmnxB6KWQjW2Qcx6F3GJV67IMEsEMDjII4fdAdz9fHr9VYYKYMa1rRZrQA0eAAsF6lyGvukXY8xBFB2kBT5MijrXVbC8SOJLhfum4sdvv6rwzBw+pqt2tzSyTq9hDSfUcj681aAhV1GznMXSUjGJUcD4b09NMJg6V8jfdL3XtcWPLnsVJYZlOKComnYX65b6gTcbnVsPUKcQgux5MBUg4EhMx5VhrWBsoOxu1w2cPEX8CpSmpgxjWN5NaGj0AsvdCksSMZ2lBADmQOFZRip6maoYX65r67m43dr2Hqp2yVCCS25gqhdhOSvo2yxPjd7r2lp9CLLNeGlUaWsqKOTYk92/xM2+7SD8lqRCzLijhT4Zoa6LYtIDyOhBuxx9dx81ooIOaz3/ADM/xA04sHb8TTWlPKict442rpmTN21DvDwcNnD6qUJWYgqcGaFIIyJG5kxI09JNKObGEj15N+5WecO8qMrBJV1X4rjIQA47Egd4nx3OwV8zhQmahqGDmYzb1G9vsqTwmzJG1jqV50v1lzL7Xva7d+oI5LXWCKiV5/iZLSOqA3EsWZOHtNPC4MjbHIAdDmADcDYEdR0UBwkxd5M1M8k9n3mA/l3LHi/heyvmMYxHTQulkcA1o+p6ADqSs74R0zn1FTUWs090ernl9r+WyaEtU2r0icBbV0es7/8A1CrJKiaGnpWSmJxBs43sHFoO6lMq59NTO6nmiMM4BNr3BtzG+4PkqbgFVUsxKuNLEyV+p+oPJbt2nS3M3Ulw+aKqvnqpXaahpP4QFrXGnVcne1iLea6WVKFO3A/M5pcxI37ywZr4hNpZOxiYZp9u6OTb9DbcnyHioqDOuJMewTUJLXuAbpBB3OwvcgfOyhsqztjxycT7OLpGxl3xEgt3Pi3kp/PeZK6icZIxD7OSGsJGp19JJuB0vdT0wCEA5HJ/iPqscsTweBL6121zt4+SyOkzVCcUMroQ5j5ezbM97nabbAtBGltzY+itWd8wuiwsOuBJMxrR098XeR8rj5rP6qrpf9lMgb2vbtf2p/DcAXEWcL+Gk8/JFFQwS3fb/cd9uSAO282yoqNEb32vpaXW8bNJ+9lVsmcRGVpLJGtjm5taCSHDyJ6jwSZWx01WFOcffjjfG/zLY9j82kFUXAcnuqcPbPAS2oie4C22oCxbY9HDeyhKVwwfz5lNc2VKeU0DNmcH0lRTRNjY4TGxLiRbvtbtbbk4q2hYbiOZ3Vk9D2jSJYpGsk8z2rO95cjcLcm/6+qi6vphZ1ot6haOSFF01zlnmgyrcRcd9moX2Nny/hs8tQ7zvk2/1Xjwuo3sw9jnl15HF7Q4k2byaBflsL/NVPGJzi+KMhZ/YQ3u4eAIL3/9RGkLWKeINaGtFgAAB5AWC02DpoFPJ3mWsl7C3bieoSpAlWaa4IQhEIIQhEIIQhEIFcuI0DJo3RyC7XgtI9QupNKM43ERGRgzI8DxJ+D1z6ac3p3kEO32v7r/AOh9FrUbwQCDcHkRv81AZwymythLSAJWi8T+oPgfFp6hU3JmcX0knsVb3dB0xvP5fBrj8J6FanAuXUOe8xoTS2k8dpqRCp2ZOGUFS8ysJhlO5c0bE+Jb4+YVwa+6csyuyHIml0VxgzOafhAC4GepklYN9Pu3+ZJV8w/DY4I2xxNDGN5Af63XWEWVtYz8mJKlTgSt4Hk1tNUzzh7nGa92kDa7tWy55chN9u9sjlfG8u1FoALT0cD5EK2WRZLqP5w6a+UquaMgw1jtZvHKOUjdr25ah1UGzhIXFonq5ZI2/l5fck22WjWRZMWuBgGI0ITkiVfF8kMqJYHPe/s4AA2LbSbWO/0Cn3UTCCNDd/IdfkumyLKdbGUK1HaVXAcjNpe3DJXlkwI0ECzb3sR52Nvku7KmWG0MBia9zxqLrmw5i3RTlkJtYzZyeYCpRxKjjHD2GeqjqATG5rg54aB3y0ggnwPieqtoSpHFSzkgZ7RqirnECqDxMzZ2Ufs0JvNJYOtuWtPT953IBSeeM6sooiGkGdw7jfD9t3gB08VX+H+UJHy+21YJe7vRh3O//wBhHpyC0VIF/Uf0me1y3yJ6ye4dZT9jp7yD8aTd/XSPys+XXzVuCRoTlwdy7FjNCIEXSIIQhTLghCEQghCEQghCEQgkKVCIRpCrOcckRVzPgmaO5J/hd4tVnSFUrFDkSHQOMNMpwDOM+HyClrmuMbe615vcDoQfzs+4Wn0dayVofG5rmnk5puFxY5gENXHolZcfldyLSeoPRZxUYBXYQ8y0zjLBe7h5fts8fNq0YS7jZvtM/wA9O3I+81wJVRsucUYJ7Nl/Ak/aPcPo/ofVXVkoIuCCDyIN/uuD1shwwndLVfcGeiEmpGpROkVCTUjUiGIqEl0XRCKkckLlA4/nSmpAe0kBf0jb3nfTp81SqWOAJDOq7kydc6yo+b+I7Ifwqa0s52uO81pO3T3neQVbqcz1+Ku7KmYYoj7xBI2/ak9OjVbsp8OoaMh7vxZvjI2b46W9PVaBWtW9m58pn6jW7JsPOQeUcgSSyCrr7ueTqEbtyT0L/To1aUGIAT1xssaw5M711qg2ghCFznSCEIRCCEIRCCEIRCCEIRCCEIRCCEIRCIQmuanoKISr4/w/paoElnZydHx2afmORVQdkXEqMl1JUa2j8oOk282Ou09eS1ayTSuy3uoxyP3md/h1Y5mWM4l1tN3aulvbrYx9bebVJ03GKlcRqjlaOps11vkDdXx8IcLOAI8CAQo2bKtI8kup4STzOgKupUfEvtF07V4aQ8HFChd/zHD1Y4L0k4m0IG0xd6Mcf6L1dw6oCb+zt+rh/VIeHNB/+dv8T/8ANP8AQ7Ayf1fMSLquL1G0d0SvPhp0/wAxUXV8X3POmmpi537Ruf4WA/qrlBkmiaLCmit5t1fqpSmw+OIWjYxg5d1oH6I1VDhfePRa3/qZh7BjGIe+TBGeh/CH8I7xUzgfCaFhD6lxnfzI3Dfn1d81fWtTg1Sb2xhdh+0ofDqDltzPCmo2xtDWNa1o5BoAH0C9wEtkLhO+IIQhEcEIQiEEIQiEEIQiEEIQiEEIQiE//9k="/>
          <p:cNvSpPr>
            <a:spLocks noChangeAspect="1" noChangeArrowheads="1"/>
          </p:cNvSpPr>
          <p:nvPr/>
        </p:nvSpPr>
        <p:spPr bwMode="auto">
          <a:xfrm>
            <a:off x="63500" y="-153988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k-SK"/>
          </a:p>
        </p:txBody>
      </p:sp>
      <p:grpSp>
        <p:nvGrpSpPr>
          <p:cNvPr id="2" name="Skupina 27"/>
          <p:cNvGrpSpPr/>
          <p:nvPr/>
        </p:nvGrpSpPr>
        <p:grpSpPr>
          <a:xfrm>
            <a:off x="899592" y="764704"/>
            <a:ext cx="7992888" cy="216024"/>
            <a:chOff x="899592" y="908720"/>
            <a:chExt cx="7992888" cy="216024"/>
          </a:xfrm>
        </p:grpSpPr>
        <p:sp>
          <p:nvSpPr>
            <p:cNvPr id="8" name="Obdĺžnik 7"/>
            <p:cNvSpPr/>
            <p:nvPr/>
          </p:nvSpPr>
          <p:spPr>
            <a:xfrm>
              <a:off x="1331640" y="908720"/>
              <a:ext cx="216024" cy="216024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9" name="Obdĺžnik 8"/>
            <p:cNvSpPr/>
            <p:nvPr/>
          </p:nvSpPr>
          <p:spPr>
            <a:xfrm>
              <a:off x="1763688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10" name="Obdĺžnik 9"/>
            <p:cNvSpPr/>
            <p:nvPr/>
          </p:nvSpPr>
          <p:spPr>
            <a:xfrm>
              <a:off x="2195736" y="908720"/>
              <a:ext cx="216024" cy="216024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11" name="Obdĺžnik 10"/>
            <p:cNvSpPr/>
            <p:nvPr/>
          </p:nvSpPr>
          <p:spPr>
            <a:xfrm>
              <a:off x="2627784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12" name="Obdĺžnik 11"/>
            <p:cNvSpPr/>
            <p:nvPr/>
          </p:nvSpPr>
          <p:spPr>
            <a:xfrm>
              <a:off x="3059832" y="908720"/>
              <a:ext cx="216024" cy="216024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13" name="Obdĺžnik 12"/>
            <p:cNvSpPr/>
            <p:nvPr/>
          </p:nvSpPr>
          <p:spPr>
            <a:xfrm>
              <a:off x="3491880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14" name="Obdĺžnik 13"/>
            <p:cNvSpPr/>
            <p:nvPr/>
          </p:nvSpPr>
          <p:spPr>
            <a:xfrm>
              <a:off x="3923928" y="908720"/>
              <a:ext cx="216024" cy="216024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15" name="Obdĺžnik 14"/>
            <p:cNvSpPr/>
            <p:nvPr/>
          </p:nvSpPr>
          <p:spPr>
            <a:xfrm>
              <a:off x="4355976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16" name="Obdĺžnik 15"/>
            <p:cNvSpPr/>
            <p:nvPr/>
          </p:nvSpPr>
          <p:spPr>
            <a:xfrm>
              <a:off x="4788024" y="908720"/>
              <a:ext cx="216024" cy="216024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17" name="Obdĺžnik 16"/>
            <p:cNvSpPr/>
            <p:nvPr/>
          </p:nvSpPr>
          <p:spPr>
            <a:xfrm>
              <a:off x="5220072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18" name="Obdĺžnik 17"/>
            <p:cNvSpPr/>
            <p:nvPr/>
          </p:nvSpPr>
          <p:spPr>
            <a:xfrm>
              <a:off x="5652120" y="908720"/>
              <a:ext cx="216024" cy="216024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19" name="Obdĺžnik 18"/>
            <p:cNvSpPr/>
            <p:nvPr/>
          </p:nvSpPr>
          <p:spPr>
            <a:xfrm>
              <a:off x="6084168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20" name="Obdĺžnik 19"/>
            <p:cNvSpPr/>
            <p:nvPr/>
          </p:nvSpPr>
          <p:spPr>
            <a:xfrm>
              <a:off x="6516216" y="908720"/>
              <a:ext cx="216024" cy="216024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21" name="Obdĺžnik 20"/>
            <p:cNvSpPr/>
            <p:nvPr/>
          </p:nvSpPr>
          <p:spPr>
            <a:xfrm>
              <a:off x="6948264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22" name="Obdĺžnik 21"/>
            <p:cNvSpPr/>
            <p:nvPr/>
          </p:nvSpPr>
          <p:spPr>
            <a:xfrm>
              <a:off x="7380312" y="908720"/>
              <a:ext cx="216024" cy="216024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23" name="Obdĺžnik 22"/>
            <p:cNvSpPr/>
            <p:nvPr/>
          </p:nvSpPr>
          <p:spPr>
            <a:xfrm>
              <a:off x="7812360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24" name="Obdĺžnik 23"/>
            <p:cNvSpPr/>
            <p:nvPr/>
          </p:nvSpPr>
          <p:spPr>
            <a:xfrm>
              <a:off x="8244408" y="908720"/>
              <a:ext cx="216024" cy="216024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25" name="Obdĺžnik 24"/>
            <p:cNvSpPr/>
            <p:nvPr/>
          </p:nvSpPr>
          <p:spPr>
            <a:xfrm>
              <a:off x="8676456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27" name="Obdĺžnik 26"/>
            <p:cNvSpPr/>
            <p:nvPr/>
          </p:nvSpPr>
          <p:spPr>
            <a:xfrm>
              <a:off x="899592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</p:grpSp>
      <p:sp>
        <p:nvSpPr>
          <p:cNvPr id="31" name="BlokTextu 30"/>
          <p:cNvSpPr txBox="1"/>
          <p:nvPr/>
        </p:nvSpPr>
        <p:spPr>
          <a:xfrm>
            <a:off x="709340" y="1378438"/>
            <a:ext cx="8208912" cy="46705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0215" lvl="0" indent="-450215" algn="just">
              <a:spcAft>
                <a:spcPts val="0"/>
              </a:spcAft>
            </a:pPr>
            <a:endParaRPr lang="sk-SK" sz="1350" b="1" dirty="0" smtClean="0">
              <a:solidFill>
                <a:srgbClr val="000099"/>
              </a:solidFill>
              <a:latin typeface="Times New Roman"/>
              <a:ea typeface="Times New Roman"/>
              <a:cs typeface="Times New Roman"/>
            </a:endParaRPr>
          </a:p>
          <a:p>
            <a:pPr marL="450215" lvl="0" indent="-450215" algn="just">
              <a:spcAft>
                <a:spcPts val="0"/>
              </a:spcAft>
            </a:pPr>
            <a:endParaRPr lang="sk-SK" sz="1350" b="1" dirty="0">
              <a:solidFill>
                <a:srgbClr val="000099"/>
              </a:solidFill>
              <a:latin typeface="Times New Roman"/>
              <a:ea typeface="Times New Roman"/>
              <a:cs typeface="Times New Roman"/>
            </a:endParaRPr>
          </a:p>
          <a:p>
            <a:pPr marL="450215" lvl="0" indent="-450215" algn="just">
              <a:spcAft>
                <a:spcPts val="0"/>
              </a:spcAft>
            </a:pPr>
            <a:endParaRPr lang="sk-SK" sz="1350" b="1" dirty="0" smtClean="0">
              <a:solidFill>
                <a:srgbClr val="000099"/>
              </a:solidFill>
              <a:latin typeface="Times New Roman"/>
              <a:ea typeface="Times New Roman"/>
              <a:cs typeface="Times New Roman"/>
            </a:endParaRPr>
          </a:p>
          <a:p>
            <a:pPr marL="450215" lvl="0" indent="-450215" algn="ctr">
              <a:spcBef>
                <a:spcPts val="600"/>
              </a:spcBef>
              <a:spcAft>
                <a:spcPts val="0"/>
              </a:spcAft>
            </a:pPr>
            <a:r>
              <a:rPr lang="sk-SK" sz="4400" b="1" dirty="0" smtClean="0">
                <a:solidFill>
                  <a:srgbClr val="000099"/>
                </a:solidFill>
                <a:latin typeface="Times New Roman"/>
                <a:ea typeface="Times New Roman"/>
                <a:cs typeface="Times New Roman"/>
              </a:rPr>
              <a:t>Ďakujem za pozornosť</a:t>
            </a:r>
          </a:p>
          <a:p>
            <a:pPr marL="450215" lvl="0" indent="-450215" algn="ctr">
              <a:spcBef>
                <a:spcPts val="600"/>
              </a:spcBef>
              <a:spcAft>
                <a:spcPts val="0"/>
              </a:spcAft>
            </a:pPr>
            <a:endParaRPr lang="sk-SK" sz="3200" b="1" dirty="0" smtClean="0">
              <a:solidFill>
                <a:srgbClr val="000099"/>
              </a:solidFill>
              <a:latin typeface="Times New Roman"/>
              <a:ea typeface="Times New Roman"/>
              <a:cs typeface="Times New Roman"/>
            </a:endParaRPr>
          </a:p>
          <a:p>
            <a:pPr marL="450215" lvl="0" indent="-450215" algn="ctr">
              <a:spcBef>
                <a:spcPts val="600"/>
              </a:spcBef>
              <a:spcAft>
                <a:spcPts val="0"/>
              </a:spcAft>
            </a:pPr>
            <a:r>
              <a:rPr lang="sk-SK" sz="2400" b="1" dirty="0" smtClean="0">
                <a:solidFill>
                  <a:srgbClr val="000099"/>
                </a:solidFill>
                <a:latin typeface="Times New Roman"/>
                <a:ea typeface="Times New Roman"/>
                <a:cs typeface="Times New Roman"/>
              </a:rPr>
              <a:t>Roman Žatko</a:t>
            </a:r>
          </a:p>
          <a:p>
            <a:pPr marL="450215" lvl="0" indent="-450215" algn="ctr">
              <a:spcBef>
                <a:spcPts val="0"/>
              </a:spcBef>
              <a:spcAft>
                <a:spcPts val="0"/>
              </a:spcAft>
            </a:pPr>
            <a:endParaRPr lang="sk-SK" sz="2000" b="1" dirty="0" smtClean="0">
              <a:solidFill>
                <a:srgbClr val="000099"/>
              </a:solidFill>
              <a:latin typeface="Times New Roman"/>
              <a:ea typeface="Times New Roman"/>
              <a:cs typeface="Times New Roman"/>
            </a:endParaRPr>
          </a:p>
          <a:p>
            <a:pPr marL="450215" lvl="0" indent="-450215" algn="ctr">
              <a:spcBef>
                <a:spcPts val="0"/>
              </a:spcBef>
              <a:spcAft>
                <a:spcPts val="0"/>
              </a:spcAft>
            </a:pPr>
            <a:r>
              <a:rPr lang="sk-SK" sz="2000" b="1" dirty="0" smtClean="0">
                <a:solidFill>
                  <a:srgbClr val="000099"/>
                </a:solidFill>
                <a:latin typeface="Times New Roman"/>
                <a:ea typeface="Times New Roman"/>
                <a:cs typeface="Times New Roman"/>
              </a:rPr>
              <a:t>Úrad vlády SR</a:t>
            </a:r>
          </a:p>
          <a:p>
            <a:pPr marL="450215" lvl="0" indent="-450215" algn="ctr">
              <a:spcBef>
                <a:spcPts val="0"/>
              </a:spcBef>
              <a:spcAft>
                <a:spcPts val="0"/>
              </a:spcAft>
            </a:pPr>
            <a:r>
              <a:rPr lang="sk-SK" sz="2000" b="1" dirty="0" smtClean="0">
                <a:solidFill>
                  <a:srgbClr val="000099"/>
                </a:solidFill>
                <a:latin typeface="Times New Roman"/>
                <a:ea typeface="Times New Roman"/>
                <a:cs typeface="Times New Roman"/>
              </a:rPr>
              <a:t>sekcia koordinácie fondov EÚ</a:t>
            </a:r>
          </a:p>
          <a:p>
            <a:pPr marL="450215" lvl="0" indent="-450215" algn="ctr">
              <a:spcBef>
                <a:spcPts val="0"/>
              </a:spcBef>
              <a:spcAft>
                <a:spcPts val="0"/>
              </a:spcAft>
            </a:pPr>
            <a:r>
              <a:rPr lang="sk-SK" sz="2000" b="1" dirty="0">
                <a:solidFill>
                  <a:srgbClr val="000099"/>
                </a:solidFill>
                <a:latin typeface="Times New Roman"/>
                <a:ea typeface="Times New Roman"/>
                <a:cs typeface="Times New Roman"/>
              </a:rPr>
              <a:t>o</a:t>
            </a:r>
            <a:r>
              <a:rPr lang="sk-SK" sz="2000" b="1" dirty="0" smtClean="0">
                <a:solidFill>
                  <a:srgbClr val="000099"/>
                </a:solidFill>
                <a:latin typeface="Times New Roman"/>
                <a:ea typeface="Times New Roman"/>
                <a:cs typeface="Times New Roman"/>
              </a:rPr>
              <a:t>dbor politiky súdržnosti</a:t>
            </a:r>
          </a:p>
          <a:p>
            <a:pPr marL="450215" lvl="0" indent="-450215" algn="ctr">
              <a:spcBef>
                <a:spcPts val="0"/>
              </a:spcBef>
              <a:spcAft>
                <a:spcPts val="0"/>
              </a:spcAft>
            </a:pPr>
            <a:r>
              <a:rPr lang="sk-SK" sz="2000" b="1" dirty="0" err="1" smtClean="0">
                <a:solidFill>
                  <a:srgbClr val="000099"/>
                </a:solidFill>
                <a:latin typeface="Times New Roman"/>
                <a:ea typeface="Times New Roman"/>
                <a:cs typeface="Times New Roman"/>
                <a:hlinkClick r:id="rId3"/>
              </a:rPr>
              <a:t>www.nsrr.sk</a:t>
            </a:r>
            <a:r>
              <a:rPr lang="sk-SK" sz="2000" b="1" dirty="0" smtClean="0">
                <a:solidFill>
                  <a:srgbClr val="000099"/>
                </a:solidFill>
                <a:latin typeface="Times New Roman"/>
                <a:ea typeface="Times New Roman"/>
                <a:cs typeface="Times New Roman"/>
              </a:rPr>
              <a:t> </a:t>
            </a:r>
            <a:endParaRPr lang="sk-SK" sz="2000" b="1" dirty="0">
              <a:solidFill>
                <a:srgbClr val="000099"/>
              </a:solidFill>
              <a:latin typeface="Times New Roman"/>
              <a:ea typeface="Times New Roman"/>
              <a:cs typeface="Times New Roman"/>
            </a:endParaRPr>
          </a:p>
          <a:p>
            <a:pPr marL="450215" lvl="0" indent="-450215" algn="ctr">
              <a:spcBef>
                <a:spcPts val="0"/>
              </a:spcBef>
              <a:spcAft>
                <a:spcPts val="0"/>
              </a:spcAft>
            </a:pPr>
            <a:r>
              <a:rPr lang="sk-SK" sz="2400" b="1" dirty="0">
                <a:solidFill>
                  <a:srgbClr val="000099"/>
                </a:solidFill>
                <a:latin typeface="Times New Roman"/>
                <a:ea typeface="Times New Roman"/>
                <a:cs typeface="Times New Roman"/>
              </a:rPr>
              <a:t>	</a:t>
            </a:r>
            <a:endParaRPr lang="en-US" sz="2400" dirty="0" smtClean="0">
              <a:solidFill>
                <a:srgbClr val="000099"/>
              </a:solidFill>
              <a:latin typeface="Times New Roman"/>
            </a:endParaRPr>
          </a:p>
          <a:p>
            <a:pPr algn="just"/>
            <a:endParaRPr lang="en-US" dirty="0" smtClean="0">
              <a:solidFill>
                <a:srgbClr val="000099"/>
              </a:solidFill>
              <a:latin typeface="Times New Roman"/>
            </a:endParaRPr>
          </a:p>
        </p:txBody>
      </p:sp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112" y="6057006"/>
            <a:ext cx="818493" cy="612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6717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sk-SK" sz="3200" kern="12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n-ea"/>
                <a:cs typeface="+mn-cs"/>
              </a:rPr>
              <a:t>Hlavné princípy PO 2014 </a:t>
            </a:r>
            <a:r>
              <a:rPr lang="sk-SK" sz="3200" kern="12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n-ea"/>
                <a:cs typeface="+mn-cs"/>
              </a:rPr>
              <a:t>– 2020</a:t>
            </a:r>
            <a:br>
              <a:rPr lang="sk-SK" sz="3200" kern="12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n-ea"/>
                <a:cs typeface="+mn-cs"/>
              </a:rPr>
            </a:br>
            <a:endParaRPr lang="sk-SK" sz="3200" kern="12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899592" y="1268760"/>
            <a:ext cx="7787208" cy="4857403"/>
          </a:xfrm>
        </p:spPr>
        <p:txBody>
          <a:bodyPr/>
          <a:lstStyle/>
          <a:p>
            <a:pPr marL="285750" lvl="1" algn="just">
              <a:lnSpc>
                <a:spcPct val="150000"/>
              </a:lnSpc>
              <a:buBlip>
                <a:blip r:embed="rId3"/>
              </a:buBlip>
              <a:defRPr/>
            </a:pPr>
            <a:r>
              <a:rPr lang="sk-SK" sz="2400" dirty="0">
                <a:solidFill>
                  <a:srgbClr val="000099"/>
                </a:solidFill>
                <a:latin typeface="Times New Roman"/>
                <a:ea typeface="+mn-ea"/>
                <a:cs typeface="+mn-cs"/>
              </a:rPr>
              <a:t>Strategické programovanie</a:t>
            </a:r>
          </a:p>
          <a:p>
            <a:pPr marL="285750" lvl="1" algn="just">
              <a:lnSpc>
                <a:spcPct val="150000"/>
              </a:lnSpc>
              <a:buBlip>
                <a:blip r:embed="rId3"/>
              </a:buBlip>
              <a:defRPr/>
            </a:pPr>
            <a:r>
              <a:rPr lang="sk-SK" sz="2400" dirty="0">
                <a:solidFill>
                  <a:srgbClr val="000099"/>
                </a:solidFill>
                <a:latin typeface="Times New Roman"/>
                <a:ea typeface="+mn-ea"/>
                <a:cs typeface="+mn-cs"/>
              </a:rPr>
              <a:t>Princíp partnerstva</a:t>
            </a:r>
          </a:p>
          <a:p>
            <a:pPr marL="285750" lvl="1" algn="just">
              <a:lnSpc>
                <a:spcPct val="150000"/>
              </a:lnSpc>
              <a:buBlip>
                <a:blip r:embed="rId3"/>
              </a:buBlip>
              <a:defRPr/>
            </a:pPr>
            <a:r>
              <a:rPr lang="sk-SK" sz="2400" dirty="0">
                <a:solidFill>
                  <a:srgbClr val="000099"/>
                </a:solidFill>
                <a:latin typeface="Times New Roman"/>
                <a:ea typeface="+mn-ea"/>
                <a:cs typeface="+mn-cs"/>
              </a:rPr>
              <a:t>Mechanizmus tematickej koncentrácie</a:t>
            </a:r>
          </a:p>
          <a:p>
            <a:pPr marL="285750" lvl="1" algn="just">
              <a:lnSpc>
                <a:spcPct val="150000"/>
              </a:lnSpc>
              <a:buBlip>
                <a:blip r:embed="rId3"/>
              </a:buBlip>
              <a:defRPr/>
            </a:pPr>
            <a:r>
              <a:rPr lang="sk-SK" sz="2400" dirty="0" err="1">
                <a:solidFill>
                  <a:srgbClr val="000099"/>
                </a:solidFill>
                <a:latin typeface="Times New Roman"/>
                <a:ea typeface="+mn-ea"/>
                <a:cs typeface="+mn-cs"/>
              </a:rPr>
              <a:t>Viacfondový</a:t>
            </a:r>
            <a:r>
              <a:rPr lang="sk-SK" sz="2400" dirty="0">
                <a:solidFill>
                  <a:srgbClr val="000099"/>
                </a:solidFill>
                <a:latin typeface="Times New Roman"/>
                <a:ea typeface="+mn-ea"/>
                <a:cs typeface="+mn-cs"/>
              </a:rPr>
              <a:t> prístup</a:t>
            </a:r>
          </a:p>
          <a:p>
            <a:pPr marL="285750" lvl="1" algn="just">
              <a:lnSpc>
                <a:spcPct val="150000"/>
              </a:lnSpc>
              <a:buBlip>
                <a:blip r:embed="rId3"/>
              </a:buBlip>
              <a:defRPr/>
            </a:pPr>
            <a:r>
              <a:rPr lang="sk-SK" sz="2400" dirty="0">
                <a:solidFill>
                  <a:srgbClr val="000099"/>
                </a:solidFill>
                <a:latin typeface="Times New Roman"/>
                <a:ea typeface="+mn-ea"/>
                <a:cs typeface="+mn-cs"/>
              </a:rPr>
              <a:t>Integrovaný prístup k stratégii územného rozvoja</a:t>
            </a:r>
          </a:p>
          <a:p>
            <a:pPr marL="285750" lvl="1" algn="just">
              <a:lnSpc>
                <a:spcPct val="150000"/>
              </a:lnSpc>
              <a:buBlip>
                <a:blip r:embed="rId3"/>
              </a:buBlip>
              <a:defRPr/>
            </a:pPr>
            <a:r>
              <a:rPr lang="sk-SK" sz="2400" dirty="0">
                <a:solidFill>
                  <a:srgbClr val="000099"/>
                </a:solidFill>
                <a:latin typeface="Times New Roman"/>
                <a:ea typeface="+mn-ea"/>
                <a:cs typeface="+mn-cs"/>
              </a:rPr>
              <a:t>Plnenie tzv. </a:t>
            </a:r>
            <a:r>
              <a:rPr lang="sk-SK" sz="2400" dirty="0" err="1">
                <a:solidFill>
                  <a:srgbClr val="000099"/>
                </a:solidFill>
                <a:latin typeface="Times New Roman"/>
                <a:ea typeface="+mn-ea"/>
                <a:cs typeface="+mn-cs"/>
              </a:rPr>
              <a:t>kondicionalít</a:t>
            </a:r>
            <a:r>
              <a:rPr lang="sk-SK" sz="2400" dirty="0">
                <a:solidFill>
                  <a:srgbClr val="000099"/>
                </a:solidFill>
                <a:latin typeface="Times New Roman"/>
                <a:ea typeface="+mn-ea"/>
                <a:cs typeface="+mn-cs"/>
              </a:rPr>
              <a:t> (podmieneností)</a:t>
            </a:r>
          </a:p>
          <a:p>
            <a:pPr marL="285750" lvl="1" algn="just">
              <a:lnSpc>
                <a:spcPct val="150000"/>
              </a:lnSpc>
              <a:buBlip>
                <a:blip r:embed="rId3"/>
              </a:buBlip>
              <a:defRPr/>
            </a:pPr>
            <a:r>
              <a:rPr lang="sk-SK" sz="2400" dirty="0">
                <a:solidFill>
                  <a:srgbClr val="000099"/>
                </a:solidFill>
                <a:latin typeface="Times New Roman"/>
                <a:ea typeface="+mn-ea"/>
                <a:cs typeface="+mn-cs"/>
              </a:rPr>
              <a:t>Princíp doplnkovosti </a:t>
            </a:r>
          </a:p>
          <a:p>
            <a:pPr marL="285750" lvl="1" algn="just">
              <a:lnSpc>
                <a:spcPct val="150000"/>
              </a:lnSpc>
              <a:buBlip>
                <a:blip r:embed="rId3"/>
              </a:buBlip>
              <a:defRPr/>
            </a:pPr>
            <a:r>
              <a:rPr lang="sk-SK" sz="2400" dirty="0">
                <a:solidFill>
                  <a:srgbClr val="000099"/>
                </a:solidFill>
                <a:latin typeface="Times New Roman"/>
                <a:ea typeface="+mn-ea"/>
                <a:cs typeface="+mn-cs"/>
              </a:rPr>
              <a:t>Výsledkovo orientovaný </a:t>
            </a:r>
            <a:r>
              <a:rPr lang="sk-SK" sz="2400" dirty="0" smtClean="0">
                <a:solidFill>
                  <a:srgbClr val="000099"/>
                </a:solidFill>
                <a:latin typeface="Times New Roman"/>
                <a:ea typeface="+mn-ea"/>
                <a:cs typeface="+mn-cs"/>
              </a:rPr>
              <a:t>prístup</a:t>
            </a:r>
            <a:endParaRPr lang="sk-SK" sz="2400" dirty="0">
              <a:solidFill>
                <a:srgbClr val="000099"/>
              </a:solidFill>
              <a:latin typeface="Times New Roman"/>
              <a:ea typeface="+mn-ea"/>
              <a:cs typeface="+mn-cs"/>
            </a:endParaRPr>
          </a:p>
        </p:txBody>
      </p:sp>
      <p:sp>
        <p:nvSpPr>
          <p:cNvPr id="4" name="Nadpis 1"/>
          <p:cNvSpPr txBox="1">
            <a:spLocks/>
          </p:cNvSpPr>
          <p:nvPr/>
        </p:nvSpPr>
        <p:spPr bwMode="auto">
          <a:xfrm>
            <a:off x="0" y="0"/>
            <a:ext cx="683568" cy="6858000"/>
          </a:xfrm>
          <a:prstGeom prst="rect">
            <a:avLst/>
          </a:prstGeom>
          <a:gradFill flip="none" rotWithShape="1">
            <a:gsLst>
              <a:gs pos="9000">
                <a:srgbClr val="000099"/>
              </a:gs>
              <a:gs pos="25000">
                <a:srgbClr val="000099"/>
              </a:gs>
              <a:gs pos="58000">
                <a:srgbClr val="FF0000"/>
              </a:gs>
              <a:gs pos="82000">
                <a:schemeClr val="bg1"/>
              </a:gs>
            </a:gsLst>
            <a:lin ang="5400000" scaled="0"/>
            <a:tileRect/>
          </a:gra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B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sk-SK" sz="40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ook Antiqua" pitchFamily="18" charset="0"/>
              <a:ea typeface="+mj-ea"/>
              <a:cs typeface="+mj-cs"/>
            </a:endParaRPr>
          </a:p>
        </p:txBody>
      </p:sp>
      <p:grpSp>
        <p:nvGrpSpPr>
          <p:cNvPr id="25" name="Skupina 24"/>
          <p:cNvGrpSpPr/>
          <p:nvPr/>
        </p:nvGrpSpPr>
        <p:grpSpPr>
          <a:xfrm>
            <a:off x="899592" y="908720"/>
            <a:ext cx="7992888" cy="216024"/>
            <a:chOff x="899592" y="908720"/>
            <a:chExt cx="7992888" cy="216024"/>
          </a:xfrm>
        </p:grpSpPr>
        <p:sp>
          <p:nvSpPr>
            <p:cNvPr id="26" name="Obdĺžnik 25"/>
            <p:cNvSpPr/>
            <p:nvPr/>
          </p:nvSpPr>
          <p:spPr>
            <a:xfrm>
              <a:off x="1331640" y="908720"/>
              <a:ext cx="216024" cy="216024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/>
            </a:p>
          </p:txBody>
        </p:sp>
        <p:sp>
          <p:nvSpPr>
            <p:cNvPr id="27" name="Obdĺžnik 26"/>
            <p:cNvSpPr/>
            <p:nvPr/>
          </p:nvSpPr>
          <p:spPr>
            <a:xfrm>
              <a:off x="1763688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/>
            </a:p>
          </p:txBody>
        </p:sp>
        <p:sp>
          <p:nvSpPr>
            <p:cNvPr id="28" name="Obdĺžnik 27"/>
            <p:cNvSpPr/>
            <p:nvPr/>
          </p:nvSpPr>
          <p:spPr>
            <a:xfrm>
              <a:off x="2195736" y="908720"/>
              <a:ext cx="216024" cy="216024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/>
            </a:p>
          </p:txBody>
        </p:sp>
        <p:sp>
          <p:nvSpPr>
            <p:cNvPr id="29" name="Obdĺžnik 28"/>
            <p:cNvSpPr/>
            <p:nvPr/>
          </p:nvSpPr>
          <p:spPr>
            <a:xfrm>
              <a:off x="2627784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/>
            </a:p>
          </p:txBody>
        </p:sp>
        <p:sp>
          <p:nvSpPr>
            <p:cNvPr id="30" name="Obdĺžnik 29"/>
            <p:cNvSpPr/>
            <p:nvPr/>
          </p:nvSpPr>
          <p:spPr>
            <a:xfrm>
              <a:off x="3059832" y="908720"/>
              <a:ext cx="216024" cy="216024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/>
            </a:p>
          </p:txBody>
        </p:sp>
        <p:sp>
          <p:nvSpPr>
            <p:cNvPr id="31" name="Obdĺžnik 30"/>
            <p:cNvSpPr/>
            <p:nvPr/>
          </p:nvSpPr>
          <p:spPr>
            <a:xfrm>
              <a:off x="3491880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/>
            </a:p>
          </p:txBody>
        </p:sp>
        <p:sp>
          <p:nvSpPr>
            <p:cNvPr id="32" name="Obdĺžnik 31"/>
            <p:cNvSpPr/>
            <p:nvPr/>
          </p:nvSpPr>
          <p:spPr>
            <a:xfrm>
              <a:off x="3923928" y="908720"/>
              <a:ext cx="216024" cy="216024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/>
            </a:p>
          </p:txBody>
        </p:sp>
        <p:sp>
          <p:nvSpPr>
            <p:cNvPr id="33" name="Obdĺžnik 32"/>
            <p:cNvSpPr/>
            <p:nvPr/>
          </p:nvSpPr>
          <p:spPr>
            <a:xfrm>
              <a:off x="4355976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/>
            </a:p>
          </p:txBody>
        </p:sp>
        <p:sp>
          <p:nvSpPr>
            <p:cNvPr id="34" name="Obdĺžnik 33"/>
            <p:cNvSpPr/>
            <p:nvPr/>
          </p:nvSpPr>
          <p:spPr>
            <a:xfrm>
              <a:off x="4788024" y="908720"/>
              <a:ext cx="216024" cy="216024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/>
            </a:p>
          </p:txBody>
        </p:sp>
        <p:sp>
          <p:nvSpPr>
            <p:cNvPr id="35" name="Obdĺžnik 34"/>
            <p:cNvSpPr/>
            <p:nvPr/>
          </p:nvSpPr>
          <p:spPr>
            <a:xfrm>
              <a:off x="5220072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/>
            </a:p>
          </p:txBody>
        </p:sp>
        <p:sp>
          <p:nvSpPr>
            <p:cNvPr id="36" name="Obdĺžnik 35"/>
            <p:cNvSpPr/>
            <p:nvPr/>
          </p:nvSpPr>
          <p:spPr>
            <a:xfrm>
              <a:off x="5652120" y="908720"/>
              <a:ext cx="216024" cy="216024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/>
            </a:p>
          </p:txBody>
        </p:sp>
        <p:sp>
          <p:nvSpPr>
            <p:cNvPr id="37" name="Obdĺžnik 36"/>
            <p:cNvSpPr/>
            <p:nvPr/>
          </p:nvSpPr>
          <p:spPr>
            <a:xfrm>
              <a:off x="6084168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/>
            </a:p>
          </p:txBody>
        </p:sp>
        <p:sp>
          <p:nvSpPr>
            <p:cNvPr id="38" name="Obdĺžnik 37"/>
            <p:cNvSpPr/>
            <p:nvPr/>
          </p:nvSpPr>
          <p:spPr>
            <a:xfrm>
              <a:off x="6516216" y="908720"/>
              <a:ext cx="216024" cy="216024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/>
            </a:p>
          </p:txBody>
        </p:sp>
        <p:sp>
          <p:nvSpPr>
            <p:cNvPr id="39" name="Obdĺžnik 38"/>
            <p:cNvSpPr/>
            <p:nvPr/>
          </p:nvSpPr>
          <p:spPr>
            <a:xfrm>
              <a:off x="6948264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/>
            </a:p>
          </p:txBody>
        </p:sp>
        <p:sp>
          <p:nvSpPr>
            <p:cNvPr id="40" name="Obdĺžnik 39"/>
            <p:cNvSpPr/>
            <p:nvPr/>
          </p:nvSpPr>
          <p:spPr>
            <a:xfrm>
              <a:off x="7380312" y="908720"/>
              <a:ext cx="216024" cy="216024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/>
            </a:p>
          </p:txBody>
        </p:sp>
        <p:sp>
          <p:nvSpPr>
            <p:cNvPr id="41" name="Obdĺžnik 40"/>
            <p:cNvSpPr/>
            <p:nvPr/>
          </p:nvSpPr>
          <p:spPr>
            <a:xfrm>
              <a:off x="7812360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/>
            </a:p>
          </p:txBody>
        </p:sp>
        <p:sp>
          <p:nvSpPr>
            <p:cNvPr id="42" name="Obdĺžnik 41"/>
            <p:cNvSpPr/>
            <p:nvPr/>
          </p:nvSpPr>
          <p:spPr>
            <a:xfrm>
              <a:off x="8244408" y="908720"/>
              <a:ext cx="216024" cy="216024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/>
            </a:p>
          </p:txBody>
        </p:sp>
        <p:sp>
          <p:nvSpPr>
            <p:cNvPr id="43" name="Obdĺžnik 42"/>
            <p:cNvSpPr/>
            <p:nvPr/>
          </p:nvSpPr>
          <p:spPr>
            <a:xfrm>
              <a:off x="8676456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/>
            </a:p>
          </p:txBody>
        </p:sp>
        <p:sp>
          <p:nvSpPr>
            <p:cNvPr id="44" name="Obdĺžnik 43"/>
            <p:cNvSpPr/>
            <p:nvPr/>
          </p:nvSpPr>
          <p:spPr>
            <a:xfrm>
              <a:off x="899592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/>
            </a:p>
          </p:txBody>
        </p:sp>
      </p:grpSp>
      <p:pic>
        <p:nvPicPr>
          <p:cNvPr id="4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112" y="6057006"/>
            <a:ext cx="818493" cy="612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95071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1"/>
          <p:cNvSpPr txBox="1">
            <a:spLocks/>
          </p:cNvSpPr>
          <p:nvPr/>
        </p:nvSpPr>
        <p:spPr bwMode="auto">
          <a:xfrm>
            <a:off x="0" y="0"/>
            <a:ext cx="683568" cy="6858000"/>
          </a:xfrm>
          <a:prstGeom prst="rect">
            <a:avLst/>
          </a:prstGeom>
          <a:gradFill flip="none" rotWithShape="1">
            <a:gsLst>
              <a:gs pos="9000">
                <a:srgbClr val="000099"/>
              </a:gs>
              <a:gs pos="25000">
                <a:srgbClr val="000099"/>
              </a:gs>
              <a:gs pos="58000">
                <a:srgbClr val="FF0000"/>
              </a:gs>
              <a:gs pos="82000">
                <a:schemeClr val="bg1"/>
              </a:gs>
            </a:gsLst>
            <a:lin ang="5400000" scaled="0"/>
            <a:tileRect/>
          </a:gra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B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sk-SK" sz="40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ook Antiqua" pitchFamily="18" charset="0"/>
              <a:ea typeface="+mj-ea"/>
              <a:cs typeface="+mj-cs"/>
            </a:endParaRPr>
          </a:p>
        </p:txBody>
      </p:sp>
      <p:sp>
        <p:nvSpPr>
          <p:cNvPr id="4098" name="AutoShape 2" descr="data:image/jpeg;base64,/9j/4AAQSkZJRgABAQAAAQABAAD/2wCEAAkGBhQSEBQUExQUFRQWFRsXFBYYFxcVHRwdFxUYFBcXGxgYHCYeGRojGhQUHy8iIycpLC0sFSAxNTAqNSYrLCkBCQoKDgwOGg8PGi8lHyQpKSwsLiwsLCwpKiwqKiwsLywsLCwsLCwsLCosLCwsLCwsLCksLCwsLCwsKSwsKSwsKf/AABEIAK0A8AMBIgACEQEDEQH/xAAbAAABBQEBAAAAAAAAAAAAAAAAAQIFBgcEA//EAEQQAAEDAgQDBQYDBQUHBQAAAAEAAgMEEQUGEiEHMUETIlFhcRQyUoGRoSNCsWJykrLBM3PC0fAVJDRDgoOzFyY1U1T/xAAYAQADAQEAAAAAAAAAAAAAAAAAAQIEA//EAC8RAAICAQMCBAUDBQEAAAAAAAECAAMREiExE0EyUYGRBCJxobEjYcEUM3Lh8EL/2gAMAwEAAhEDEQA/ANwQhCIQQhF0QgmlJrVRzVxGgpQWM/Fm+Fp2H7zhy9BuqVC5wokO6oMky2ueBzVdxXP1HT+9M17vhj7529NgqSymxLFraz2FOfIsB9B7z/mrJhHCikiN5NUzv27Bv8I/zXfponjO/kJm6jv/AGx7yGquLUsp00lKXG/N13fZmw+q8m41jkoIbDo8+zay3kC47rTKTD44xaNjWDwa0N/RdAYjrIPCvvvH0XPiaZczCMdeN5tPkXsB+zUowDHByqB/G0/q1ajZFkv6g+Q9o/6YdyfeZSKjHYQSWmQekb/oG2KGcR6+nt7VS3HjpdGf6haqWpr4gRYgEee/6p9ZTsVEXQYcMZTcH4p0k2zy6F3Kz9x/ENvqrZS1rJWB0b2vaeTmkEfUKBxnh9R1FyYgx3xx9w/O2xVRreH9XROMlBM5w56L2d9PdcjRU/hOD+8NVqeIZE1QFKs0wLiqWv7KujMbgbF7QRY8jqZ09RstFp6psjQ5jg5p3BBuD81xetk5nau1X4nuhNBTlE6wQhCIQQhCIQQhCIQQhCIQQhCIQQhIUQirwqqpsbS57g1rRck7AepSVdW2NjnvcGtaLuJ5ADqsmxXEqjGqnsae7adhFydhb43eJ8GrrVVr3OwHJnC63RsOe06cbzpPiEppaFpa0mzn8iR8V/yM+5Viypw1hprSS2mm5hxHdb6A8z5lT2XsvRUkQjjb+84jdx8SVLBW9oxpr2H3MhKSTqs3P4jWxp9kqFnmkDEQBKhCI4IQhEIJClQiEbpSOanoRCQuO5Ugq2ETMufyvGzh6O/zWbzUVbgsuth7WmJs7np9HD8jvMbLYivCeBrmlrgC0ixBFwR4Fdq7iux3HlM9lAbcbGROWc1Q1seqI2cPfYfeafPxHmpwFZLmbK0uGze2URPZg3c3npBPukdWH7K95TzbHXQ6md17bdpH1afLxaehTsrAGtOPxCq0k6G5lgQkBSrhNEEIQiEEIQiEEIQiEEIQiEEx6ddU7iRmn2Wm0sNpZbtb5D8zv6fNUilyFEh3CKSZWc5Y1LiFUKGlILAe+RycR7xd+y39Vf8ALmXo6OBscY35ud1cbbuKgeGeVxT03avH40wub8w292t8r8z6q62Xa5x/bXgfecaUJ+duT9oAJUmpU7MfE2CmeY2AzSg2LW8gfAu8fILiqsxwBOzOE5lzuhZvScXRraJqWSMONgRdx38Glov8lokUtwD4gHw578uib1sniiSxX4nohND0alE6RyE3UjUiEchN1I1pQjkJocjUnCOSFQGZM4xUYAdd8rvciZu4+O3QeqlcPrDJG17mOjLhfQ61xfobJ6TjMkMCcT1lhDgQQCCLEHwKzabJtVRYgyWhbeF5s5pIs0Xu5jr726gjkVpt0hVJYVz+8iysPg+UGhPTQUFyidBHITdSLohHISApURwQhCIQQhCIRjjssngb/tXGCTvTwdOhDDsP+p36K7Z8xf2egleD3nDs2er9r/qobhHhHZ0jpjzmdcfut7o+9ytNQ0VmzvwJktOtwnrL2wJxSBOKzTUJCZwxAwUM8g5iMhvq7u3+6p3CXL0ZidUvaHSF5a2++nTzIv1JPNXbMuHe0Uk0Q5vYQPXmPuFmvD/OLaLXTVQLBrJDiD3XcnB3W3I3WysZqYLzn7THaQLQW4mrTULH21ta6xuLgGxHIi/IqmZ+zHUwVNPFTuY3tdjqaHbl2kc+Q3UrVcRKGMA9u11yBZneO5tfbp5qpcUWtkq6MarNcPfBtYF43B9FFFZ14ce8d9gCZU+XEteAQYiJr1UsD4tJ2Y0A36cuirlfxIkpcTlils6na4NsBZzRYHVf83XZS+UsEpqWZxZWds57dIa6Rp5G+wB3KhqPCo6nFsRhlF2uaPUEabEHoQqQJqOrjH0kszaRp595aM3Y+6LDn1FO5pNmljrBws5wF/PYrlrn4jNDTSUr4W6og6XW0buIBFvALOceiqaCKWik70EveidfYaXA3B6ctwtjy2f9zp/7ln8oQ9YrUMN940c2MQdtpneF5lxWpqJKdksGuK+q7G27rtJspPNeP11FRQue+Pt3Sua8taCLWJFh0Oy4OH//AMxWekn/AJQu7jMf92g/vT/I5ddK9ZUwMTllukWzOSqxfFKamZVulhliLWuc0tsQHWty3tuOSvWXMaFVSxzBunWN287EGxF/C6yjMVLWR0lM6aZ0tK8MOhnd07AtaT425HxCumKZhgpsHa+m2a5miAdQXAg38xuT5qLawQMdz2jrsKk57CVfG84Tirnnhji7OB7Yy4xNLrXIsX899J9Nlq1BWNliZIw3a9ocD5EX/wBeiy3A45WYc+n9gqJO2Bc6UFu5cBpcL77d1THCfGiY5KSS4fE4loPwk2c31a6/1CVqArt2jpsIbc8zpyJmmoqauqjlc0sjJ0WaG8pC3cjnsFacxVroaSaRlg5kbnNuL7gX5LOOHVfHFX1pke1gJIBcQ3/mu8Vdcz4pHLQVXZyMfaI30uDrX5XspsrAsAA22nSqzNZyd95BZC4iGoIgqSBN+R/uh/l5O/VdeJZlnZjMNKHN7F7QXAtF+Tie98lWcLyaazCoJIiG1EZcAeWoB5NifiB5FcOA4jLNi1J24IlivFITsSWh1rjxttfqu3SQkle2dpwFzgAN3xvLLjubaqhxFrZiHUr/AHbNAIaTY7jm5p6eC9sczhNNXR0lCRe4Mslg8WIuefRoP12UxxAw5kmHzFwuY29ow9Q5trWP1UVwnwxjKPtgPxJHuDneTHWAHlsuQ0dPXjcbTsQ/U0Z2O8vULbAAm56nlfxOy9E1qcsk2wQhCIQQhCITM+MlTdlPCL6nPLvoNI+7lfMDw8Q08UQ20MaPtv8AdZznsiXGqSI8h2YPzfr/AMK1Rq02/LWi+syVfNYzekcAghCQrNNcQtULjGT6aqN5Yml1rah3XfxBStXViON73e6xpcfQC5UZl3NEVaxz4dVmmx1N07kXVDUPmEhtJODI2j4Z0MbtXZaz+24uH0OykMYyfTVRZ20erQNLRcgAeFgvDHs709JIyN5c57vyxjWR4EgePgp2CbU0OsRcXs4WIv0I6FUzWbMTIVa91AkBhvD6jglbLHDZ7N2nU42PLqVI02XoY6iSoay0sgs91zv8uXRSQcguUl2PJlhFHAnBi+BQ1UfZzMD289+YPiD0K6qalEbGsaLNaAAPIbBeupJrU5yMZlaRnOJFYdlaCCeSeNmmSS+t1yb3dqO3LmnY3lyGsa1k7NTWnUBcje1unldSmpGpPWc5zJ0rjT2kfU4DFJT+zvZeLSG6SejeW/Poox+QKQxsiMZLGOLmt1usC7mefVWPUjUgOw2BgUU9oyOENAAFgBYfooqHKVOypNS1hbKSSSHEX1bHa9t7BTGpGpLURAqDKvLw0oXOLnQ3JJJ7zuZNyefiV10WSKSGOWOOKzJRaQXO4HIXvdTocjUqLse8QqQdpw4Rg0dNEIoW6WAkgXJ57ncrxlyxTuqW1JjHbNFg/f0uR1NuqlAUFyWo5zmVpGMYnPX4eyaN8bxdj26XDlcH0XlhGDxU0QiibpYCSBcnnuea7bqDzNmB9I1sghMkWq0rmndg+LTbcc/okCTsIHA3MnGlKq1h2bhU1Rip2GSJoBknvZoJFw1u3eKsepMgrzBW1cR4Qm6khelKjrpVX8VzpBBM2E63yu/JG0yOHm4DcKdbJcAoIIiDA8TMcYYDmSC/wsP0a6y09oWW5oJZmGmd0d2YH3af1WpNK03+FPpMvw/ib6xyChIVmmuR2Yv+EqP7l/8AKVkuVM2Chw+XTYzSSWjb4WYAXnyH6rWcxf8ACVH9y/8AkKyjI2To62jqCdpbhsbjybZody8DsD5Ld8Pp6Z18ZEwfE6uoNPODLXkXJTmu9sqjrqH95oO+m/Un4rfRSudc4ihYwNZrlkJDG8gLdTbfrYKtcP8AM0kEpoKq4cHERknkRvoueh5tXjxHeYcSpJ37xC3T4H3cPvf5JFC1uH9Ig4Wr5J2TY1jLGdu6GHQO8YwO8BbrY3CsuT82troC+wa9u0jfA8wR+yR+ilHYpF2Pa62dlp1ari1lm3DuldK+vfENMb2OYzpu4uLR8h+qjSrqcjGJeWRhg5zJOfPNVU1D4cPiY5rNjK+9tjYnnYAm9vRMjz3V0lQyKviYGPNu1YCBblcdCB16rm4SYiyLtqd9my67i+17d0jzII+69uMNUx0MMQIdKZbho3NtJb8rkhdAq9Tp6dvOc9TFNerfyk9n3NUlFTskiDHF79N3XItoLr7eig8QzdidJG2aaGB8brbtJ2vuAbcrheHEuBzMMpGv3c1zQ71ETrqKzfPWtggZVvZ7O8t3ibuLAGxv1Dbm3knXWpA+p/4RWWNqJzjYfSXjGs5FmGNrIWg6tNmu6ajpI26g3ChKTNOKugbO2ngljeNTQ2+q3pe698700UeCtbD/AGQMeg87i97+p5qYyNM1uF0xc4ACPckgW7xXPCrXkDO86ZZnwTjaNybnhlcHNLezmZ7zOh8XNPhe4svDCs4yy4pNSFjAyPVpcL3Om1r9OqqmUR2+OzTQ/wBi0yOJHKzhpHL4nbj0XVlo/wDuGq/7n+FU1SjV/jn6SBaxC/X3krivEU02JOgla0QCwLxcuGpoIJ3ta5U/mfMBp6J9RFpeQGlt72Nza+yo2IYUypx2pgk918XPqC1jS1w9FDYvJUUEU9DOC+KQXhd0uHA6h5eLeivoo2kDnA9Yjc66s8bzW8s4q6opIpngBz23IHLnbqqZmLiZNDUSthiY+GFzWvcdXvHmNtuYI+S7KDG/ZMCil/N2Wln7ziQPpz+Sp2DYgG0E0D6WokfOS4ytZcX5scDa+xUpSuWJG2cSrLiFAB7Zmx0Fc2WJkjDdr2hwPqLqiYtnqapnfTUMDZRYtc9+4PQm3IN6b80vCvGS+nkpX3D4b6eh0uv06aXfqovhZiUcM9TBLZkjnjTq23aSHM9bm6kUhCxxnEprSwUZxmTuVXYhDMIJKaCODdxdG3S0eNtJILifFecPErRiMtPOGMiDyxjxfYg2Bf0sfLkrsKxmsM1t1kXDbi5A5kDwWWUeX2VtfiULtjq1McBfS4PIBt1G+4Sr0WFi47R2akwFPeXbO2Zn0VMJYmseS8N717WIJvt6KPzbmqqp6aGeKOMse1vaEhxLS4Ajb4TuLrPscq6inp30FSCdL2vhdzGkXvY9WkcvBbDhtK2WiiY8Xa6FocD4FgTetagGO+/uJK2NaSBtt7Spz5lpaWj9sgiaJqncDqXcnXPPS3w67eKtmWqqaWmY+oDWyOGqzbiwPK9+p5rMslZcjfis0b7uZTF5Y124JEmkEj7rYrKLwq7DnmdPh9TbnjiZhxZh7OopKgXFjYkdNLw8fa602nkDmhw5EAj5i6pfFnDjJQ6xcmJ4efQjST8gVIcO8V7fD4t7uYOzd6t2H2sh/mpU+UE+W5h5y0oKQJSs01znq6USRvY69ntLTbwIsozLeVoqJjmRFxDnXOo35CymLqHxnN1LSm00rWutfSLud9AqGojSJzbSDqM5swZHp6x7XyBzXt/Ow6SfC/jbou2vy7FPAIZmmVrRYOd72219Q3B81E0vE2he7T2unzc1zR9VaI5g4Aggg7gjqqbqJjVtJXpvnEo7eENNf+0nLb+5rFvTkrfhmEx08YjiYGMbyA/W/U+a7QUt0msZuTKWpV4EqmO8Oaapf2hDo5DuXRnTf1HL5puC8Nqamk7SzpZB7rpDqt6DxVsui6Oo+MZi6KZziQmY8rR1sbY5dQa12oaTbpb+q9cWy7FUU/YSAlgAsQdxpFgQfHb7qVJUZjGZIKXR20gZrNmjck/Ib2QGbYDtxGyryZHDIsPsZpC6UxatQu7dvkD4XufmouLhHTA7vnc34S/b7BXaGYOaHDkRccxz9U+6Ytfzi6KHtI7CMBipmaIY2sHW3M+ZPMriosnQxVj6ppf2j76gTt3rX2+Snroup1tvvK6a8YkFHlGIVrqwa+1cLEX7vuhvL0AXRj+XYquIxyt2vcOGzmnxB6KWQjW2Qcx6F3GJV67IMEsEMDjII4fdAdz9fHr9VYYKYMa1rRZrQA0eAAsF6lyGvukXY8xBFB2kBT5MijrXVbC8SOJLhfum4sdvv6rwzBw+pqt2tzSyTq9hDSfUcj681aAhV1GznMXSUjGJUcD4b09NMJg6V8jfdL3XtcWPLnsVJYZlOKComnYX65b6gTcbnVsPUKcQgux5MBUg4EhMx5VhrWBsoOxu1w2cPEX8CpSmpgxjWN5NaGj0AsvdCksSMZ2lBADmQOFZRip6maoYX65r67m43dr2Hqp2yVCCS25gqhdhOSvo2yxPjd7r2lp9CLLNeGlUaWsqKOTYk92/xM2+7SD8lqRCzLijhT4Zoa6LYtIDyOhBuxx9dx81ooIOaz3/ADM/xA04sHb8TTWlPKict442rpmTN21DvDwcNnD6qUJWYgqcGaFIIyJG5kxI09JNKObGEj15N+5WecO8qMrBJV1X4rjIQA47Egd4nx3OwV8zhQmahqGDmYzb1G9vsqTwmzJG1jqV50v1lzL7Xva7d+oI5LXWCKiV5/iZLSOqA3EsWZOHtNPC4MjbHIAdDmADcDYEdR0UBwkxd5M1M8k9n3mA/l3LHi/heyvmMYxHTQulkcA1o+p6ADqSs74R0zn1FTUWs090ernl9r+WyaEtU2r0icBbV0es7/8A1CrJKiaGnpWSmJxBs43sHFoO6lMq59NTO6nmiMM4BNr3BtzG+4PkqbgFVUsxKuNLEyV+p+oPJbt2nS3M3Ulw+aKqvnqpXaahpP4QFrXGnVcne1iLea6WVKFO3A/M5pcxI37ywZr4hNpZOxiYZp9u6OTb9DbcnyHioqDOuJMewTUJLXuAbpBB3OwvcgfOyhsqztjxycT7OLpGxl3xEgt3Pi3kp/PeZK6icZIxD7OSGsJGp19JJuB0vdT0wCEA5HJ/iPqscsTweBL6121zt4+SyOkzVCcUMroQ5j5ezbM97nabbAtBGltzY+itWd8wuiwsOuBJMxrR098XeR8rj5rP6qrpf9lMgb2vbtf2p/DcAXEWcL+Gk8/JFFQwS3fb/cd9uSAO282yoqNEb32vpaXW8bNJ+9lVsmcRGVpLJGtjm5taCSHDyJ6jwSZWx01WFOcffjjfG/zLY9j82kFUXAcnuqcPbPAS2oie4C22oCxbY9HDeyhKVwwfz5lNc2VKeU0DNmcH0lRTRNjY4TGxLiRbvtbtbbk4q2hYbiOZ3Vk9D2jSJYpGsk8z2rO95cjcLcm/6+qi6vphZ1ot6haOSFF01zlnmgyrcRcd9moX2Nny/hs8tQ7zvk2/1Xjwuo3sw9jnl15HF7Q4k2byaBflsL/NVPGJzi+KMhZ/YQ3u4eAIL3/9RGkLWKeINaGtFgAAB5AWC02DpoFPJ3mWsl7C3bieoSpAlWaa4IQhEIIQhEIIQhEIFcuI0DJo3RyC7XgtI9QupNKM43ERGRgzI8DxJ+D1z6ac3p3kEO32v7r/AOh9FrUbwQCDcHkRv81AZwymythLSAJWi8T+oPgfFp6hU3JmcX0knsVb3dB0xvP5fBrj8J6FanAuXUOe8xoTS2k8dpqRCp2ZOGUFS8ysJhlO5c0bE+Jb4+YVwa+6csyuyHIml0VxgzOafhAC4GepklYN9Pu3+ZJV8w/DY4I2xxNDGN5Af63XWEWVtYz8mJKlTgSt4Hk1tNUzzh7nGa92kDa7tWy55chN9u9sjlfG8u1FoALT0cD5EK2WRZLqP5w6a+UquaMgw1jtZvHKOUjdr25ah1UGzhIXFonq5ZI2/l5fck22WjWRZMWuBgGI0ITkiVfF8kMqJYHPe/s4AA2LbSbWO/0Cn3UTCCNDd/IdfkumyLKdbGUK1HaVXAcjNpe3DJXlkwI0ECzb3sR52Nvku7KmWG0MBia9zxqLrmw5i3RTlkJtYzZyeYCpRxKjjHD2GeqjqATG5rg54aB3y0ggnwPieqtoSpHFSzkgZ7RqirnECqDxMzZ2Ufs0JvNJYOtuWtPT953IBSeeM6sooiGkGdw7jfD9t3gB08VX+H+UJHy+21YJe7vRh3O//wBhHpyC0VIF/Uf0me1y3yJ6ye4dZT9jp7yD8aTd/XSPys+XXzVuCRoTlwdy7FjNCIEXSIIQhTLghCEQghCEQghCEQgkKVCIRpCrOcckRVzPgmaO5J/hd4tVnSFUrFDkSHQOMNMpwDOM+HyClrmuMbe615vcDoQfzs+4Wn0dayVofG5rmnk5puFxY5gENXHolZcfldyLSeoPRZxUYBXYQ8y0zjLBe7h5fts8fNq0YS7jZvtM/wA9O3I+81wJVRsucUYJ7Nl/Ak/aPcPo/ofVXVkoIuCCDyIN/uuD1shwwndLVfcGeiEmpGpROkVCTUjUiGIqEl0XRCKkckLlA4/nSmpAe0kBf0jb3nfTp81SqWOAJDOq7kydc6yo+b+I7Ifwqa0s52uO81pO3T3neQVbqcz1+Ku7KmYYoj7xBI2/ak9OjVbsp8OoaMh7vxZvjI2b46W9PVaBWtW9m58pn6jW7JsPOQeUcgSSyCrr7ueTqEbtyT0L/To1aUGIAT1xssaw5M711qg2ghCFznSCEIRCCEIRCCEIRCCEIRCCEIRCCEIRCIQmuanoKISr4/w/paoElnZydHx2afmORVQdkXEqMl1JUa2j8oOk282Ou09eS1ayTSuy3uoxyP3md/h1Y5mWM4l1tN3aulvbrYx9bebVJ03GKlcRqjlaOps11vkDdXx8IcLOAI8CAQo2bKtI8kup4STzOgKupUfEvtF07V4aQ8HFChd/zHD1Y4L0k4m0IG0xd6Mcf6L1dw6oCb+zt+rh/VIeHNB/+dv8T/8ANP8AQ7Ayf1fMSLquL1G0d0SvPhp0/wAxUXV8X3POmmpi537Ruf4WA/qrlBkmiaLCmit5t1fqpSmw+OIWjYxg5d1oH6I1VDhfePRa3/qZh7BjGIe+TBGeh/CH8I7xUzgfCaFhD6lxnfzI3Dfn1d81fWtTg1Sb2xhdh+0ofDqDltzPCmo2xtDWNa1o5BoAH0C9wEtkLhO+IIQhEcEIQiEEIQiEEIQiEEIQiEEIQiE//9k="/>
          <p:cNvSpPr>
            <a:spLocks noChangeAspect="1" noChangeArrowheads="1"/>
          </p:cNvSpPr>
          <p:nvPr/>
        </p:nvSpPr>
        <p:spPr bwMode="auto">
          <a:xfrm>
            <a:off x="63500" y="-153988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k-SK" dirty="0"/>
          </a:p>
        </p:txBody>
      </p:sp>
      <p:sp>
        <p:nvSpPr>
          <p:cNvPr id="4100" name="AutoShape 4" descr="data:image/jpeg;base64,/9j/4AAQSkZJRgABAQAAAQABAAD/2wCEAAkGBhQSEBQUExQUFRQWFRsXFBYYFxcVHRwdFxUYFBcXGxgYHCYeGRojGhQUHy8iIycpLC0sFSAxNTAqNSYrLCkBCQoKDgwOGg8PGi8lHyQpKSwsLiwsLCwpKiwqKiwsLywsLCwsLCwsLCosLCwsLCwsLCksLCwsLCwsKSwsKSwsKf/AABEIAK0A8AMBIgACEQEDEQH/xAAbAAABBQEBAAAAAAAAAAAAAAAAAQIFBgcEA//EAEQQAAEDAgQDBQYDBQUHBQAAAAEAAgMEEQUGEiEHMUETIlFhcRQyUoGRoSNCsWJykrLBM3PC0fAVJDRDgoOzFyY1U1T/xAAYAQADAQEAAAAAAAAAAAAAAAAAAQIEA//EAC8RAAICAQMCBAUDBQEAAAAAAAECAAMREiExE0EyUYGRBCJxobEjYcEUM3Lh8EL/2gAMAwEAAhEDEQA/ANwQhCIQQhF0QgmlJrVRzVxGgpQWM/Fm+Fp2H7zhy9BuqVC5wokO6oMky2ueBzVdxXP1HT+9M17vhj7529NgqSymxLFraz2FOfIsB9B7z/mrJhHCikiN5NUzv27Bv8I/zXfponjO/kJm6jv/AGx7yGquLUsp00lKXG/N13fZmw+q8m41jkoIbDo8+zay3kC47rTKTD44xaNjWDwa0N/RdAYjrIPCvvvH0XPiaZczCMdeN5tPkXsB+zUowDHByqB/G0/q1ajZFkv6g+Q9o/6YdyfeZSKjHYQSWmQekb/oG2KGcR6+nt7VS3HjpdGf6haqWpr4gRYgEee/6p9ZTsVEXQYcMZTcH4p0k2zy6F3Kz9x/ENvqrZS1rJWB0b2vaeTmkEfUKBxnh9R1FyYgx3xx9w/O2xVRreH9XROMlBM5w56L2d9PdcjRU/hOD+8NVqeIZE1QFKs0wLiqWv7KujMbgbF7QRY8jqZ09RstFp6psjQ5jg5p3BBuD81xetk5nau1X4nuhNBTlE6wQhCIQQhCIQQhCIQQhCIQQhCIQQhIUQirwqqpsbS57g1rRck7AepSVdW2NjnvcGtaLuJ5ADqsmxXEqjGqnsae7adhFydhb43eJ8GrrVVr3OwHJnC63RsOe06cbzpPiEppaFpa0mzn8iR8V/yM+5Viypw1hprSS2mm5hxHdb6A8z5lT2XsvRUkQjjb+84jdx8SVLBW9oxpr2H3MhKSTqs3P4jWxp9kqFnmkDEQBKhCI4IQhEIJClQiEbpSOanoRCQuO5Ugq2ETMufyvGzh6O/zWbzUVbgsuth7WmJs7np9HD8jvMbLYivCeBrmlrgC0ixBFwR4Fdq7iux3HlM9lAbcbGROWc1Q1seqI2cPfYfeafPxHmpwFZLmbK0uGze2URPZg3c3npBPukdWH7K95TzbHXQ6md17bdpH1afLxaehTsrAGtOPxCq0k6G5lgQkBSrhNEEIQiEEIQiEEIQiEEIQiEEx6ddU7iRmn2Wm0sNpZbtb5D8zv6fNUilyFEh3CKSZWc5Y1LiFUKGlILAe+RycR7xd+y39Vf8ALmXo6OBscY35ud1cbbuKgeGeVxT03avH40wub8w292t8r8z6q62Xa5x/bXgfecaUJ+duT9oAJUmpU7MfE2CmeY2AzSg2LW8gfAu8fILiqsxwBOzOE5lzuhZvScXRraJqWSMONgRdx38Glov8lokUtwD4gHw578uib1sniiSxX4nohND0alE6RyE3UjUiEchN1I1pQjkJocjUnCOSFQGZM4xUYAdd8rvciZu4+O3QeqlcPrDJG17mOjLhfQ61xfobJ6TjMkMCcT1lhDgQQCCLEHwKzabJtVRYgyWhbeF5s5pIs0Xu5jr726gjkVpt0hVJYVz+8iysPg+UGhPTQUFyidBHITdSLohHISApURwQhCIQQhCIRjjssngb/tXGCTvTwdOhDDsP+p36K7Z8xf2egleD3nDs2er9r/qobhHhHZ0jpjzmdcfut7o+9ytNQ0VmzvwJktOtwnrL2wJxSBOKzTUJCZwxAwUM8g5iMhvq7u3+6p3CXL0ZidUvaHSF5a2++nTzIv1JPNXbMuHe0Uk0Q5vYQPXmPuFmvD/OLaLXTVQLBrJDiD3XcnB3W3I3WysZqYLzn7THaQLQW4mrTULH21ta6xuLgGxHIi/IqmZ+zHUwVNPFTuY3tdjqaHbl2kc+Q3UrVcRKGMA9u11yBZneO5tfbp5qpcUWtkq6MarNcPfBtYF43B9FFFZ14ce8d9gCZU+XEteAQYiJr1UsD4tJ2Y0A36cuirlfxIkpcTlils6na4NsBZzRYHVf83XZS+UsEpqWZxZWds57dIa6Rp5G+wB3KhqPCo6nFsRhlF2uaPUEabEHoQqQJqOrjH0kszaRp595aM3Y+6LDn1FO5pNmljrBws5wF/PYrlrn4jNDTSUr4W6og6XW0buIBFvALOceiqaCKWik70EveidfYaXA3B6ctwtjy2f9zp/7ln8oQ9YrUMN940c2MQdtpneF5lxWpqJKdksGuK+q7G27rtJspPNeP11FRQue+Pt3Sua8taCLWJFh0Oy4OH//AMxWekn/AJQu7jMf92g/vT/I5ddK9ZUwMTllukWzOSqxfFKamZVulhliLWuc0tsQHWty3tuOSvWXMaFVSxzBunWN287EGxF/C6yjMVLWR0lM6aZ0tK8MOhnd07AtaT425HxCumKZhgpsHa+m2a5miAdQXAg38xuT5qLawQMdz2jrsKk57CVfG84Tirnnhji7OB7Yy4xNLrXIsX899J9Nlq1BWNliZIw3a9ocD5EX/wBeiy3A45WYc+n9gqJO2Bc6UFu5cBpcL77d1THCfGiY5KSS4fE4loPwk2c31a6/1CVqArt2jpsIbc8zpyJmmoqauqjlc0sjJ0WaG8pC3cjnsFacxVroaSaRlg5kbnNuL7gX5LOOHVfHFX1pke1gJIBcQ3/mu8Vdcz4pHLQVXZyMfaI30uDrX5XspsrAsAA22nSqzNZyd95BZC4iGoIgqSBN+R/uh/l5O/VdeJZlnZjMNKHN7F7QXAtF+Tie98lWcLyaazCoJIiG1EZcAeWoB5NifiB5FcOA4jLNi1J24IlivFITsSWh1rjxttfqu3SQkle2dpwFzgAN3xvLLjubaqhxFrZiHUr/AHbNAIaTY7jm5p6eC9sczhNNXR0lCRe4Mslg8WIuefRoP12UxxAw5kmHzFwuY29ow9Q5trWP1UVwnwxjKPtgPxJHuDneTHWAHlsuQ0dPXjcbTsQ/U0Z2O8vULbAAm56nlfxOy9E1qcsk2wQhCIQQhCITM+MlTdlPCL6nPLvoNI+7lfMDw8Q08UQ20MaPtv8AdZznsiXGqSI8h2YPzfr/AMK1Rq02/LWi+syVfNYzekcAghCQrNNcQtULjGT6aqN5Yml1rah3XfxBStXViON73e6xpcfQC5UZl3NEVaxz4dVmmx1N07kXVDUPmEhtJODI2j4Z0MbtXZaz+24uH0OykMYyfTVRZ20erQNLRcgAeFgvDHs709JIyN5c57vyxjWR4EgePgp2CbU0OsRcXs4WIv0I6FUzWbMTIVa91AkBhvD6jglbLHDZ7N2nU42PLqVI02XoY6iSoay0sgs91zv8uXRSQcguUl2PJlhFHAnBi+BQ1UfZzMD289+YPiD0K6qalEbGsaLNaAAPIbBeupJrU5yMZlaRnOJFYdlaCCeSeNmmSS+t1yb3dqO3LmnY3lyGsa1k7NTWnUBcje1unldSmpGpPWc5zJ0rjT2kfU4DFJT+zvZeLSG6SejeW/Poox+QKQxsiMZLGOLmt1usC7mefVWPUjUgOw2BgUU9oyOENAAFgBYfooqHKVOypNS1hbKSSSHEX1bHa9t7BTGpGpLURAqDKvLw0oXOLnQ3JJJ7zuZNyefiV10WSKSGOWOOKzJRaQXO4HIXvdTocjUqLse8QqQdpw4Rg0dNEIoW6WAkgXJ57ncrxlyxTuqW1JjHbNFg/f0uR1NuqlAUFyWo5zmVpGMYnPX4eyaN8bxdj26XDlcH0XlhGDxU0QiibpYCSBcnnuea7bqDzNmB9I1sghMkWq0rmndg+LTbcc/okCTsIHA3MnGlKq1h2bhU1Rip2GSJoBknvZoJFw1u3eKsepMgrzBW1cR4Qm6khelKjrpVX8VzpBBM2E63yu/JG0yOHm4DcKdbJcAoIIiDA8TMcYYDmSC/wsP0a6y09oWW5oJZmGmd0d2YH3af1WpNK03+FPpMvw/ib6xyChIVmmuR2Yv+EqP7l/8AKVkuVM2Chw+XTYzSSWjb4WYAXnyH6rWcxf8ACVH9y/8AkKyjI2To62jqCdpbhsbjybZody8DsD5Ld8Pp6Z18ZEwfE6uoNPODLXkXJTmu9sqjrqH95oO+m/Un4rfRSudc4ihYwNZrlkJDG8gLdTbfrYKtcP8AM0kEpoKq4cHERknkRvoueh5tXjxHeYcSpJ37xC3T4H3cPvf5JFC1uH9Ig4Wr5J2TY1jLGdu6GHQO8YwO8BbrY3CsuT82troC+wa9u0jfA8wR+yR+ilHYpF2Pa62dlp1ari1lm3DuldK+vfENMb2OYzpu4uLR8h+qjSrqcjGJeWRhg5zJOfPNVU1D4cPiY5rNjK+9tjYnnYAm9vRMjz3V0lQyKviYGPNu1YCBblcdCB16rm4SYiyLtqd9my67i+17d0jzII+69uMNUx0MMQIdKZbho3NtJb8rkhdAq9Tp6dvOc9TFNerfyk9n3NUlFTskiDHF79N3XItoLr7eig8QzdidJG2aaGB8brbtJ2vuAbcrheHEuBzMMpGv3c1zQ71ETrqKzfPWtggZVvZ7O8t3ibuLAGxv1Dbm3knXWpA+p/4RWWNqJzjYfSXjGs5FmGNrIWg6tNmu6ajpI26g3ChKTNOKugbO2ngljeNTQ2+q3pe698700UeCtbD/AGQMeg87i97+p5qYyNM1uF0xc4ACPckgW7xXPCrXkDO86ZZnwTjaNybnhlcHNLezmZ7zOh8XNPhe4svDCs4yy4pNSFjAyPVpcL3Om1r9OqqmUR2+OzTQ/wBi0yOJHKzhpHL4nbj0XVlo/wDuGq/7n+FU1SjV/jn6SBaxC/X3krivEU02JOgla0QCwLxcuGpoIJ3ta5U/mfMBp6J9RFpeQGlt72Nza+yo2IYUypx2pgk918XPqC1jS1w9FDYvJUUEU9DOC+KQXhd0uHA6h5eLeivoo2kDnA9Yjc66s8bzW8s4q6opIpngBz23IHLnbqqZmLiZNDUSthiY+GFzWvcdXvHmNtuYI+S7KDG/ZMCil/N2Wln7ziQPpz+Sp2DYgG0E0D6WokfOS4ytZcX5scDa+xUpSuWJG2cSrLiFAB7Zmx0Fc2WJkjDdr2hwPqLqiYtnqapnfTUMDZRYtc9+4PQm3IN6b80vCvGS+nkpX3D4b6eh0uv06aXfqovhZiUcM9TBLZkjnjTq23aSHM9bm6kUhCxxnEprSwUZxmTuVXYhDMIJKaCODdxdG3S0eNtJILifFecPErRiMtPOGMiDyxjxfYg2Bf0sfLkrsKxmsM1t1kXDbi5A5kDwWWUeX2VtfiULtjq1McBfS4PIBt1G+4Sr0WFi47R2akwFPeXbO2Zn0VMJYmseS8N717WIJvt6KPzbmqqp6aGeKOMse1vaEhxLS4Ajb4TuLrPscq6inp30FSCdL2vhdzGkXvY9WkcvBbDhtK2WiiY8Xa6FocD4FgTetagGO+/uJK2NaSBtt7Spz5lpaWj9sgiaJqncDqXcnXPPS3w67eKtmWqqaWmY+oDWyOGqzbiwPK9+p5rMslZcjfis0b7uZTF5Y124JEmkEj7rYrKLwq7DnmdPh9TbnjiZhxZh7OopKgXFjYkdNLw8fa602nkDmhw5EAj5i6pfFnDjJQ6xcmJ4efQjST8gVIcO8V7fD4t7uYOzd6t2H2sh/mpU+UE+W5h5y0oKQJSs01znq6USRvY69ntLTbwIsozLeVoqJjmRFxDnXOo35CymLqHxnN1LSm00rWutfSLud9AqGojSJzbSDqM5swZHp6x7XyBzXt/Ow6SfC/jbou2vy7FPAIZmmVrRYOd72219Q3B81E0vE2he7T2unzc1zR9VaI5g4Aggg7gjqqbqJjVtJXpvnEo7eENNf+0nLb+5rFvTkrfhmEx08YjiYGMbyA/W/U+a7QUt0msZuTKWpV4EqmO8Oaapf2hDo5DuXRnTf1HL5puC8Nqamk7SzpZB7rpDqt6DxVsui6Oo+MZi6KZziQmY8rR1sbY5dQa12oaTbpb+q9cWy7FUU/YSAlgAsQdxpFgQfHb7qVJUZjGZIKXR20gZrNmjck/Ib2QGbYDtxGyryZHDIsPsZpC6UxatQu7dvkD4XufmouLhHTA7vnc34S/b7BXaGYOaHDkRccxz9U+6Ytfzi6KHtI7CMBipmaIY2sHW3M+ZPMriosnQxVj6ppf2j76gTt3rX2+Snroup1tvvK6a8YkFHlGIVrqwa+1cLEX7vuhvL0AXRj+XYquIxyt2vcOGzmnxB6KWQjW2Qcx6F3GJV67IMEsEMDjII4fdAdz9fHr9VYYKYMa1rRZrQA0eAAsF6lyGvukXY8xBFB2kBT5MijrXVbC8SOJLhfum4sdvv6rwzBw+pqt2tzSyTq9hDSfUcj681aAhV1GznMXSUjGJUcD4b09NMJg6V8jfdL3XtcWPLnsVJYZlOKComnYX65b6gTcbnVsPUKcQgux5MBUg4EhMx5VhrWBsoOxu1w2cPEX8CpSmpgxjWN5NaGj0AsvdCksSMZ2lBADmQOFZRip6maoYX65r67m43dr2Hqp2yVCCS25gqhdhOSvo2yxPjd7r2lp9CLLNeGlUaWsqKOTYk92/xM2+7SD8lqRCzLijhT4Zoa6LYtIDyOhBuxx9dx81ooIOaz3/ADM/xA04sHb8TTWlPKict442rpmTN21DvDwcNnD6qUJWYgqcGaFIIyJG5kxI09JNKObGEj15N+5WecO8qMrBJV1X4rjIQA47Egd4nx3OwV8zhQmahqGDmYzb1G9vsqTwmzJG1jqV50v1lzL7Xva7d+oI5LXWCKiV5/iZLSOqA3EsWZOHtNPC4MjbHIAdDmADcDYEdR0UBwkxd5M1M8k9n3mA/l3LHi/heyvmMYxHTQulkcA1o+p6ADqSs74R0zn1FTUWs090ernl9r+WyaEtU2r0icBbV0es7/8A1CrJKiaGnpWSmJxBs43sHFoO6lMq59NTO6nmiMM4BNr3BtzG+4PkqbgFVUsxKuNLEyV+p+oPJbt2nS3M3Ulw+aKqvnqpXaahpP4QFrXGnVcne1iLea6WVKFO3A/M5pcxI37ywZr4hNpZOxiYZp9u6OTb9DbcnyHioqDOuJMewTUJLXuAbpBB3OwvcgfOyhsqztjxycT7OLpGxl3xEgt3Pi3kp/PeZK6icZIxD7OSGsJGp19JJuB0vdT0wCEA5HJ/iPqscsTweBL6121zt4+SyOkzVCcUMroQ5j5ezbM97nabbAtBGltzY+itWd8wuiwsOuBJMxrR098XeR8rj5rP6qrpf9lMgb2vbtf2p/DcAXEWcL+Gk8/JFFQwS3fb/cd9uSAO282yoqNEb32vpaXW8bNJ+9lVsmcRGVpLJGtjm5taCSHDyJ6jwSZWx01WFOcffjjfG/zLY9j82kFUXAcnuqcPbPAS2oie4C22oCxbY9HDeyhKVwwfz5lNc2VKeU0DNmcH0lRTRNjY4TGxLiRbvtbtbbk4q2hYbiOZ3Vk9D2jSJYpGsk8z2rO95cjcLcm/6+qi6vphZ1ot6haOSFF01zlnmgyrcRcd9moX2Nny/hs8tQ7zvk2/1Xjwuo3sw9jnl15HF7Q4k2byaBflsL/NVPGJzi+KMhZ/YQ3u4eAIL3/9RGkLWKeINaGtFgAAB5AWC02DpoFPJ3mWsl7C3bieoSpAlWaa4IQhEIIQhEIIQhEIFcuI0DJo3RyC7XgtI9QupNKM43ERGRgzI8DxJ+D1z6ac3p3kEO32v7r/AOh9FrUbwQCDcHkRv81AZwymythLSAJWi8T+oPgfFp6hU3JmcX0knsVb3dB0xvP5fBrj8J6FanAuXUOe8xoTS2k8dpqRCp2ZOGUFS8ysJhlO5c0bE+Jb4+YVwa+6csyuyHIml0VxgzOafhAC4GepklYN9Pu3+ZJV8w/DY4I2xxNDGN5Af63XWEWVtYz8mJKlTgSt4Hk1tNUzzh7nGa92kDa7tWy55chN9u9sjlfG8u1FoALT0cD5EK2WRZLqP5w6a+UquaMgw1jtZvHKOUjdr25ah1UGzhIXFonq5ZI2/l5fck22WjWRZMWuBgGI0ITkiVfF8kMqJYHPe/s4AA2LbSbWO/0Cn3UTCCNDd/IdfkumyLKdbGUK1HaVXAcjNpe3DJXlkwI0ECzb3sR52Nvku7KmWG0MBia9zxqLrmw5i3RTlkJtYzZyeYCpRxKjjHD2GeqjqATG5rg54aB3y0ggnwPieqtoSpHFSzkgZ7RqirnECqDxMzZ2Ufs0JvNJYOtuWtPT953IBSeeM6sooiGkGdw7jfD9t3gB08VX+H+UJHy+21YJe7vRh3O//wBhHpyC0VIF/Uf0me1y3yJ6ye4dZT9jp7yD8aTd/XSPys+XXzVuCRoTlwdy7FjNCIEXSIIQhTLghCEQghCEQghCEQgkKVCIRpCrOcckRVzPgmaO5J/hd4tVnSFUrFDkSHQOMNMpwDOM+HyClrmuMbe615vcDoQfzs+4Wn0dayVofG5rmnk5puFxY5gENXHolZcfldyLSeoPRZxUYBXYQ8y0zjLBe7h5fts8fNq0YS7jZvtM/wA9O3I+81wJVRsucUYJ7Nl/Ak/aPcPo/ofVXVkoIuCCDyIN/uuD1shwwndLVfcGeiEmpGpROkVCTUjUiGIqEl0XRCKkckLlA4/nSmpAe0kBf0jb3nfTp81SqWOAJDOq7kydc6yo+b+I7Ifwqa0s52uO81pO3T3neQVbqcz1+Ku7KmYYoj7xBI2/ak9OjVbsp8OoaMh7vxZvjI2b46W9PVaBWtW9m58pn6jW7JsPOQeUcgSSyCrr7ueTqEbtyT0L/To1aUGIAT1xssaw5M711qg2ghCFznSCEIRCCEIRCCEIRCCEIRCCEIRCCEIRCIQmuanoKISr4/w/paoElnZydHx2afmORVQdkXEqMl1JUa2j8oOk282Ou09eS1ayTSuy3uoxyP3md/h1Y5mWM4l1tN3aulvbrYx9bebVJ03GKlcRqjlaOps11vkDdXx8IcLOAI8CAQo2bKtI8kup4STzOgKupUfEvtF07V4aQ8HFChd/zHD1Y4L0k4m0IG0xd6Mcf6L1dw6oCb+zt+rh/VIeHNB/+dv8T/8ANP8AQ7Ayf1fMSLquL1G0d0SvPhp0/wAxUXV8X3POmmpi537Ruf4WA/qrlBkmiaLCmit5t1fqpSmw+OIWjYxg5d1oH6I1VDhfePRa3/qZh7BjGIe+TBGeh/CH8I7xUzgfCaFhD6lxnfzI3Dfn1d81fWtTg1Sb2xhdh+0ofDqDltzPCmo2xtDWNa1o5BoAH0C9wEtkLhO+IIQhEcEIQiEEIQiEEIQiEEIQiEEIQiE//9k="/>
          <p:cNvSpPr>
            <a:spLocks noChangeAspect="1" noChangeArrowheads="1"/>
          </p:cNvSpPr>
          <p:nvPr/>
        </p:nvSpPr>
        <p:spPr bwMode="auto">
          <a:xfrm>
            <a:off x="63500" y="-153988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k-SK" dirty="0"/>
          </a:p>
        </p:txBody>
      </p:sp>
      <p:grpSp>
        <p:nvGrpSpPr>
          <p:cNvPr id="28" name="Skupina 27"/>
          <p:cNvGrpSpPr/>
          <p:nvPr/>
        </p:nvGrpSpPr>
        <p:grpSpPr>
          <a:xfrm>
            <a:off x="899592" y="908720"/>
            <a:ext cx="7992888" cy="216024"/>
            <a:chOff x="899592" y="908720"/>
            <a:chExt cx="7992888" cy="216024"/>
          </a:xfrm>
        </p:grpSpPr>
        <p:sp>
          <p:nvSpPr>
            <p:cNvPr id="8" name="Obdĺžnik 7"/>
            <p:cNvSpPr/>
            <p:nvPr/>
          </p:nvSpPr>
          <p:spPr>
            <a:xfrm>
              <a:off x="1331640" y="908720"/>
              <a:ext cx="216024" cy="216024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/>
            </a:p>
          </p:txBody>
        </p:sp>
        <p:sp>
          <p:nvSpPr>
            <p:cNvPr id="9" name="Obdĺžnik 8"/>
            <p:cNvSpPr/>
            <p:nvPr/>
          </p:nvSpPr>
          <p:spPr>
            <a:xfrm>
              <a:off x="1763688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/>
            </a:p>
          </p:txBody>
        </p:sp>
        <p:sp>
          <p:nvSpPr>
            <p:cNvPr id="10" name="Obdĺžnik 9"/>
            <p:cNvSpPr/>
            <p:nvPr/>
          </p:nvSpPr>
          <p:spPr>
            <a:xfrm>
              <a:off x="2195736" y="908720"/>
              <a:ext cx="216024" cy="216024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/>
            </a:p>
          </p:txBody>
        </p:sp>
        <p:sp>
          <p:nvSpPr>
            <p:cNvPr id="11" name="Obdĺžnik 10"/>
            <p:cNvSpPr/>
            <p:nvPr/>
          </p:nvSpPr>
          <p:spPr>
            <a:xfrm>
              <a:off x="2627784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/>
            </a:p>
          </p:txBody>
        </p:sp>
        <p:sp>
          <p:nvSpPr>
            <p:cNvPr id="12" name="Obdĺžnik 11"/>
            <p:cNvSpPr/>
            <p:nvPr/>
          </p:nvSpPr>
          <p:spPr>
            <a:xfrm>
              <a:off x="3059832" y="908720"/>
              <a:ext cx="216024" cy="216024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/>
            </a:p>
          </p:txBody>
        </p:sp>
        <p:sp>
          <p:nvSpPr>
            <p:cNvPr id="13" name="Obdĺžnik 12"/>
            <p:cNvSpPr/>
            <p:nvPr/>
          </p:nvSpPr>
          <p:spPr>
            <a:xfrm>
              <a:off x="3491880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/>
            </a:p>
          </p:txBody>
        </p:sp>
        <p:sp>
          <p:nvSpPr>
            <p:cNvPr id="14" name="Obdĺžnik 13"/>
            <p:cNvSpPr/>
            <p:nvPr/>
          </p:nvSpPr>
          <p:spPr>
            <a:xfrm>
              <a:off x="3923928" y="908720"/>
              <a:ext cx="216024" cy="216024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/>
            </a:p>
          </p:txBody>
        </p:sp>
        <p:sp>
          <p:nvSpPr>
            <p:cNvPr id="15" name="Obdĺžnik 14"/>
            <p:cNvSpPr/>
            <p:nvPr/>
          </p:nvSpPr>
          <p:spPr>
            <a:xfrm>
              <a:off x="4355976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/>
            </a:p>
          </p:txBody>
        </p:sp>
        <p:sp>
          <p:nvSpPr>
            <p:cNvPr id="16" name="Obdĺžnik 15"/>
            <p:cNvSpPr/>
            <p:nvPr/>
          </p:nvSpPr>
          <p:spPr>
            <a:xfrm>
              <a:off x="4788024" y="908720"/>
              <a:ext cx="216024" cy="216024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/>
            </a:p>
          </p:txBody>
        </p:sp>
        <p:sp>
          <p:nvSpPr>
            <p:cNvPr id="17" name="Obdĺžnik 16"/>
            <p:cNvSpPr/>
            <p:nvPr/>
          </p:nvSpPr>
          <p:spPr>
            <a:xfrm>
              <a:off x="5220072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/>
            </a:p>
          </p:txBody>
        </p:sp>
        <p:sp>
          <p:nvSpPr>
            <p:cNvPr id="18" name="Obdĺžnik 17"/>
            <p:cNvSpPr/>
            <p:nvPr/>
          </p:nvSpPr>
          <p:spPr>
            <a:xfrm>
              <a:off x="5652120" y="908720"/>
              <a:ext cx="216024" cy="216024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/>
            </a:p>
          </p:txBody>
        </p:sp>
        <p:sp>
          <p:nvSpPr>
            <p:cNvPr id="19" name="Obdĺžnik 18"/>
            <p:cNvSpPr/>
            <p:nvPr/>
          </p:nvSpPr>
          <p:spPr>
            <a:xfrm>
              <a:off x="6084168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/>
            </a:p>
          </p:txBody>
        </p:sp>
        <p:sp>
          <p:nvSpPr>
            <p:cNvPr id="20" name="Obdĺžnik 19"/>
            <p:cNvSpPr/>
            <p:nvPr/>
          </p:nvSpPr>
          <p:spPr>
            <a:xfrm>
              <a:off x="6516216" y="908720"/>
              <a:ext cx="216024" cy="216024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/>
            </a:p>
          </p:txBody>
        </p:sp>
        <p:sp>
          <p:nvSpPr>
            <p:cNvPr id="21" name="Obdĺžnik 20"/>
            <p:cNvSpPr/>
            <p:nvPr/>
          </p:nvSpPr>
          <p:spPr>
            <a:xfrm>
              <a:off x="6948264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/>
            </a:p>
          </p:txBody>
        </p:sp>
        <p:sp>
          <p:nvSpPr>
            <p:cNvPr id="22" name="Obdĺžnik 21"/>
            <p:cNvSpPr/>
            <p:nvPr/>
          </p:nvSpPr>
          <p:spPr>
            <a:xfrm>
              <a:off x="7380312" y="908720"/>
              <a:ext cx="216024" cy="216024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/>
            </a:p>
          </p:txBody>
        </p:sp>
        <p:sp>
          <p:nvSpPr>
            <p:cNvPr id="23" name="Obdĺžnik 22"/>
            <p:cNvSpPr/>
            <p:nvPr/>
          </p:nvSpPr>
          <p:spPr>
            <a:xfrm>
              <a:off x="7812360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/>
            </a:p>
          </p:txBody>
        </p:sp>
        <p:sp>
          <p:nvSpPr>
            <p:cNvPr id="24" name="Obdĺžnik 23"/>
            <p:cNvSpPr/>
            <p:nvPr/>
          </p:nvSpPr>
          <p:spPr>
            <a:xfrm>
              <a:off x="8244408" y="908720"/>
              <a:ext cx="216024" cy="216024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/>
            </a:p>
          </p:txBody>
        </p:sp>
        <p:sp>
          <p:nvSpPr>
            <p:cNvPr id="25" name="Obdĺžnik 24"/>
            <p:cNvSpPr/>
            <p:nvPr/>
          </p:nvSpPr>
          <p:spPr>
            <a:xfrm>
              <a:off x="8676456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/>
            </a:p>
          </p:txBody>
        </p:sp>
        <p:sp>
          <p:nvSpPr>
            <p:cNvPr id="27" name="Obdĺžnik 26"/>
            <p:cNvSpPr/>
            <p:nvPr/>
          </p:nvSpPr>
          <p:spPr>
            <a:xfrm>
              <a:off x="899592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/>
            </a:p>
          </p:txBody>
        </p:sp>
      </p:grpSp>
      <p:sp>
        <p:nvSpPr>
          <p:cNvPr id="29" name="BlokTextu 28"/>
          <p:cNvSpPr txBox="1"/>
          <p:nvPr/>
        </p:nvSpPr>
        <p:spPr>
          <a:xfrm>
            <a:off x="827584" y="56818"/>
            <a:ext cx="75608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32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Návrh Partnerskej dohody SR 2014 - 2020</a:t>
            </a:r>
            <a:endParaRPr lang="sk-SK" sz="32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" name="BlokTextu 30"/>
          <p:cNvSpPr txBox="1"/>
          <p:nvPr/>
        </p:nvSpPr>
        <p:spPr>
          <a:xfrm>
            <a:off x="827584" y="1563757"/>
            <a:ext cx="806489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Blip>
                <a:blip r:embed="rId3"/>
              </a:buBlip>
            </a:pPr>
            <a:r>
              <a:rPr lang="sk-SK" dirty="0" smtClean="0">
                <a:solidFill>
                  <a:srgbClr val="000099"/>
                </a:solidFill>
                <a:latin typeface="Times New Roman"/>
              </a:rPr>
              <a:t> Hlavný strategický dokument na národnej úrovni na využívanie Európskych štrukturálnych a investičných fondov EÚ (EŠIF), t. j. Európskeho fondu regionálneho rozvoja, Európskeho sociálneho fondu, Kohézneho fondu, Európskeho poľnohospodárskeho fondu pre rozvoj vidieka a Európskeho fondu pre námorné a rybné hospodárstvo v programovom období 2014 – 2020.</a:t>
            </a:r>
            <a:endParaRPr lang="en-US" b="1" dirty="0" smtClean="0">
              <a:solidFill>
                <a:srgbClr val="000099"/>
              </a:solidFill>
              <a:latin typeface="Times New Roman"/>
            </a:endParaRPr>
          </a:p>
          <a:p>
            <a:endParaRPr lang="en-US" dirty="0" smtClean="0">
              <a:solidFill>
                <a:srgbClr val="000099"/>
              </a:solidFill>
              <a:latin typeface="Times New Roman"/>
            </a:endParaRPr>
          </a:p>
          <a:p>
            <a:pPr algn="just">
              <a:buBlip>
                <a:blip r:embed="rId3"/>
              </a:buBlip>
            </a:pPr>
            <a:r>
              <a:rPr lang="en-US" dirty="0" smtClean="0">
                <a:solidFill>
                  <a:srgbClr val="000099"/>
                </a:solidFill>
                <a:latin typeface="Times New Roman"/>
              </a:rPr>
              <a:t> </a:t>
            </a:r>
            <a:r>
              <a:rPr lang="sk-SK" dirty="0">
                <a:solidFill>
                  <a:srgbClr val="000099"/>
                </a:solidFill>
                <a:latin typeface="Times New Roman"/>
              </a:rPr>
              <a:t>S</a:t>
            </a:r>
            <a:r>
              <a:rPr lang="sk-SK" dirty="0" smtClean="0">
                <a:solidFill>
                  <a:srgbClr val="000099"/>
                </a:solidFill>
                <a:latin typeface="Times New Roman"/>
              </a:rPr>
              <a:t>účasťou dokumentu je aj cieľ Európska územná spolupráca podporovaná z prostriedkov Európskeho fondu regionálneho rozvoja.</a:t>
            </a:r>
            <a:endParaRPr lang="en-US" dirty="0">
              <a:solidFill>
                <a:srgbClr val="000099"/>
              </a:solidFill>
            </a:endParaRPr>
          </a:p>
        </p:txBody>
      </p:sp>
      <p:pic>
        <p:nvPicPr>
          <p:cNvPr id="21506" name="Picture 2" descr="http://3.bp.blogspot.com/_tAdJUVMR_IM/TVAC4IERAoI/AAAAAAAABpc/OEgocjUYv00/s1600/639px-Slovakia_EU.svg.pn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35697" y="4083521"/>
            <a:ext cx="5328591" cy="2576736"/>
          </a:xfrm>
          <a:prstGeom prst="rect">
            <a:avLst/>
          </a:prstGeom>
          <a:noFill/>
        </p:spPr>
      </p:pic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112" y="6057006"/>
            <a:ext cx="818493" cy="612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8342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1"/>
          <p:cNvSpPr txBox="1">
            <a:spLocks/>
          </p:cNvSpPr>
          <p:nvPr/>
        </p:nvSpPr>
        <p:spPr bwMode="auto">
          <a:xfrm>
            <a:off x="0" y="0"/>
            <a:ext cx="683568" cy="6858000"/>
          </a:xfrm>
          <a:prstGeom prst="rect">
            <a:avLst/>
          </a:prstGeom>
          <a:gradFill flip="none" rotWithShape="1">
            <a:gsLst>
              <a:gs pos="9000">
                <a:srgbClr val="000099"/>
              </a:gs>
              <a:gs pos="25000">
                <a:srgbClr val="000099"/>
              </a:gs>
              <a:gs pos="58000">
                <a:srgbClr val="FF0000"/>
              </a:gs>
              <a:gs pos="82000">
                <a:schemeClr val="bg1"/>
              </a:gs>
            </a:gsLst>
            <a:lin ang="5400000" scaled="0"/>
            <a:tileRect/>
          </a:gra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B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sk-SK" sz="40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ook Antiqua" pitchFamily="18" charset="0"/>
              <a:ea typeface="+mj-ea"/>
              <a:cs typeface="+mj-cs"/>
            </a:endParaRPr>
          </a:p>
        </p:txBody>
      </p:sp>
      <p:sp>
        <p:nvSpPr>
          <p:cNvPr id="4098" name="AutoShape 2" descr="data:image/jpeg;base64,/9j/4AAQSkZJRgABAQAAAQABAAD/2wCEAAkGBhQSEBQUExQUFRQWFRsXFBYYFxcVHRwdFxUYFBcXGxgYHCYeGRojGhQUHy8iIycpLC0sFSAxNTAqNSYrLCkBCQoKDgwOGg8PGi8lHyQpKSwsLiwsLCwpKiwqKiwsLywsLCwsLCwsLCosLCwsLCwsLCksLCwsLCwsKSwsKSwsKf/AABEIAK0A8AMBIgACEQEDEQH/xAAbAAABBQEBAAAAAAAAAAAAAAAAAQIFBgcEA//EAEQQAAEDAgQDBQYDBQUHBQAAAAEAAgMEEQUGEiEHMUETIlFhcRQyUoGRoSNCsWJykrLBM3PC0fAVJDRDgoOzFyY1U1T/xAAYAQADAQEAAAAAAAAAAAAAAAAAAQIEA//EAC8RAAICAQMCBAUDBQEAAAAAAAECAAMREiExE0EyUYGRBCJxobEjYcEUM3Lh8EL/2gAMAwEAAhEDEQA/ANwQhCIQQhF0QgmlJrVRzVxGgpQWM/Fm+Fp2H7zhy9BuqVC5wokO6oMky2ueBzVdxXP1HT+9M17vhj7529NgqSymxLFraz2FOfIsB9B7z/mrJhHCikiN5NUzv27Bv8I/zXfponjO/kJm6jv/AGx7yGquLUsp00lKXG/N13fZmw+q8m41jkoIbDo8+zay3kC47rTKTD44xaNjWDwa0N/RdAYjrIPCvvvH0XPiaZczCMdeN5tPkXsB+zUowDHByqB/G0/q1ajZFkv6g+Q9o/6YdyfeZSKjHYQSWmQekb/oG2KGcR6+nt7VS3HjpdGf6haqWpr4gRYgEee/6p9ZTsVEXQYcMZTcH4p0k2zy6F3Kz9x/ENvqrZS1rJWB0b2vaeTmkEfUKBxnh9R1FyYgx3xx9w/O2xVRreH9XROMlBM5w56L2d9PdcjRU/hOD+8NVqeIZE1QFKs0wLiqWv7KujMbgbF7QRY8jqZ09RstFp6psjQ5jg5p3BBuD81xetk5nau1X4nuhNBTlE6wQhCIQQhCIQQhCIQQhCIQQhCIQQhIUQirwqqpsbS57g1rRck7AepSVdW2NjnvcGtaLuJ5ADqsmxXEqjGqnsae7adhFydhb43eJ8GrrVVr3OwHJnC63RsOe06cbzpPiEppaFpa0mzn8iR8V/yM+5Viypw1hprSS2mm5hxHdb6A8z5lT2XsvRUkQjjb+84jdx8SVLBW9oxpr2H3MhKSTqs3P4jWxp9kqFnmkDEQBKhCI4IQhEIJClQiEbpSOanoRCQuO5Ugq2ETMufyvGzh6O/zWbzUVbgsuth7WmJs7np9HD8jvMbLYivCeBrmlrgC0ixBFwR4Fdq7iux3HlM9lAbcbGROWc1Q1seqI2cPfYfeafPxHmpwFZLmbK0uGze2URPZg3c3npBPukdWH7K95TzbHXQ6md17bdpH1afLxaehTsrAGtOPxCq0k6G5lgQkBSrhNEEIQiEEIQiEEIQiEEIQiEEx6ddU7iRmn2Wm0sNpZbtb5D8zv6fNUilyFEh3CKSZWc5Y1LiFUKGlILAe+RycR7xd+y39Vf8ALmXo6OBscY35ud1cbbuKgeGeVxT03avH40wub8w292t8r8z6q62Xa5x/bXgfecaUJ+duT9oAJUmpU7MfE2CmeY2AzSg2LW8gfAu8fILiqsxwBOzOE5lzuhZvScXRraJqWSMONgRdx38Glov8lokUtwD4gHw578uib1sniiSxX4nohND0alE6RyE3UjUiEchN1I1pQjkJocjUnCOSFQGZM4xUYAdd8rvciZu4+O3QeqlcPrDJG17mOjLhfQ61xfobJ6TjMkMCcT1lhDgQQCCLEHwKzabJtVRYgyWhbeF5s5pIs0Xu5jr726gjkVpt0hVJYVz+8iysPg+UGhPTQUFyidBHITdSLohHISApURwQhCIQQhCIRjjssngb/tXGCTvTwdOhDDsP+p36K7Z8xf2egleD3nDs2er9r/qobhHhHZ0jpjzmdcfut7o+9ytNQ0VmzvwJktOtwnrL2wJxSBOKzTUJCZwxAwUM8g5iMhvq7u3+6p3CXL0ZidUvaHSF5a2++nTzIv1JPNXbMuHe0Uk0Q5vYQPXmPuFmvD/OLaLXTVQLBrJDiD3XcnB3W3I3WysZqYLzn7THaQLQW4mrTULH21ta6xuLgGxHIi/IqmZ+zHUwVNPFTuY3tdjqaHbl2kc+Q3UrVcRKGMA9u11yBZneO5tfbp5qpcUWtkq6MarNcPfBtYF43B9FFFZ14ce8d9gCZU+XEteAQYiJr1UsD4tJ2Y0A36cuirlfxIkpcTlils6na4NsBZzRYHVf83XZS+UsEpqWZxZWds57dIa6Rp5G+wB3KhqPCo6nFsRhlF2uaPUEabEHoQqQJqOrjH0kszaRp595aM3Y+6LDn1FO5pNmljrBws5wF/PYrlrn4jNDTSUr4W6og6XW0buIBFvALOceiqaCKWik70EveidfYaXA3B6ctwtjy2f9zp/7ln8oQ9YrUMN940c2MQdtpneF5lxWpqJKdksGuK+q7G27rtJspPNeP11FRQue+Pt3Sua8taCLWJFh0Oy4OH//AMxWekn/AJQu7jMf92g/vT/I5ddK9ZUwMTllukWzOSqxfFKamZVulhliLWuc0tsQHWty3tuOSvWXMaFVSxzBunWN287EGxF/C6yjMVLWR0lM6aZ0tK8MOhnd07AtaT425HxCumKZhgpsHa+m2a5miAdQXAg38xuT5qLawQMdz2jrsKk57CVfG84Tirnnhji7OB7Yy4xNLrXIsX899J9Nlq1BWNliZIw3a9ocD5EX/wBeiy3A45WYc+n9gqJO2Bc6UFu5cBpcL77d1THCfGiY5KSS4fE4loPwk2c31a6/1CVqArt2jpsIbc8zpyJmmoqauqjlc0sjJ0WaG8pC3cjnsFacxVroaSaRlg5kbnNuL7gX5LOOHVfHFX1pke1gJIBcQ3/mu8Vdcz4pHLQVXZyMfaI30uDrX5XspsrAsAA22nSqzNZyd95BZC4iGoIgqSBN+R/uh/l5O/VdeJZlnZjMNKHN7F7QXAtF+Tie98lWcLyaazCoJIiG1EZcAeWoB5NifiB5FcOA4jLNi1J24IlivFITsSWh1rjxttfqu3SQkle2dpwFzgAN3xvLLjubaqhxFrZiHUr/AHbNAIaTY7jm5p6eC9sczhNNXR0lCRe4Mslg8WIuefRoP12UxxAw5kmHzFwuY29ow9Q5trWP1UVwnwxjKPtgPxJHuDneTHWAHlsuQ0dPXjcbTsQ/U0Z2O8vULbAAm56nlfxOy9E1qcsk2wQhCIQQhCITM+MlTdlPCL6nPLvoNI+7lfMDw8Q08UQ20MaPtv8AdZznsiXGqSI8h2YPzfr/AMK1Rq02/LWi+syVfNYzekcAghCQrNNcQtULjGT6aqN5Yml1rah3XfxBStXViON73e6xpcfQC5UZl3NEVaxz4dVmmx1N07kXVDUPmEhtJODI2j4Z0MbtXZaz+24uH0OykMYyfTVRZ20erQNLRcgAeFgvDHs709JIyN5c57vyxjWR4EgePgp2CbU0OsRcXs4WIv0I6FUzWbMTIVa91AkBhvD6jglbLHDZ7N2nU42PLqVI02XoY6iSoay0sgs91zv8uXRSQcguUl2PJlhFHAnBi+BQ1UfZzMD289+YPiD0K6qalEbGsaLNaAAPIbBeupJrU5yMZlaRnOJFYdlaCCeSeNmmSS+t1yb3dqO3LmnY3lyGsa1k7NTWnUBcje1unldSmpGpPWc5zJ0rjT2kfU4DFJT+zvZeLSG6SejeW/Poox+QKQxsiMZLGOLmt1usC7mefVWPUjUgOw2BgUU9oyOENAAFgBYfooqHKVOypNS1hbKSSSHEX1bHa9t7BTGpGpLURAqDKvLw0oXOLnQ3JJJ7zuZNyefiV10WSKSGOWOOKzJRaQXO4HIXvdTocjUqLse8QqQdpw4Rg0dNEIoW6WAkgXJ57ncrxlyxTuqW1JjHbNFg/f0uR1NuqlAUFyWo5zmVpGMYnPX4eyaN8bxdj26XDlcH0XlhGDxU0QiibpYCSBcnnuea7bqDzNmB9I1sghMkWq0rmndg+LTbcc/okCTsIHA3MnGlKq1h2bhU1Rip2GSJoBknvZoJFw1u3eKsepMgrzBW1cR4Qm6khelKjrpVX8VzpBBM2E63yu/JG0yOHm4DcKdbJcAoIIiDA8TMcYYDmSC/wsP0a6y09oWW5oJZmGmd0d2YH3af1WpNK03+FPpMvw/ib6xyChIVmmuR2Yv+EqP7l/8AKVkuVM2Chw+XTYzSSWjb4WYAXnyH6rWcxf8ACVH9y/8AkKyjI2To62jqCdpbhsbjybZody8DsD5Ld8Pp6Z18ZEwfE6uoNPODLXkXJTmu9sqjrqH95oO+m/Un4rfRSudc4ihYwNZrlkJDG8gLdTbfrYKtcP8AM0kEpoKq4cHERknkRvoueh5tXjxHeYcSpJ37xC3T4H3cPvf5JFC1uH9Ig4Wr5J2TY1jLGdu6GHQO8YwO8BbrY3CsuT82troC+wa9u0jfA8wR+yR+ilHYpF2Pa62dlp1ari1lm3DuldK+vfENMb2OYzpu4uLR8h+qjSrqcjGJeWRhg5zJOfPNVU1D4cPiY5rNjK+9tjYnnYAm9vRMjz3V0lQyKviYGPNu1YCBblcdCB16rm4SYiyLtqd9my67i+17d0jzII+69uMNUx0MMQIdKZbho3NtJb8rkhdAq9Tp6dvOc9TFNerfyk9n3NUlFTskiDHF79N3XItoLr7eig8QzdidJG2aaGB8brbtJ2vuAbcrheHEuBzMMpGv3c1zQ71ETrqKzfPWtggZVvZ7O8t3ibuLAGxv1Dbm3knXWpA+p/4RWWNqJzjYfSXjGs5FmGNrIWg6tNmu6ajpI26g3ChKTNOKugbO2ngljeNTQ2+q3pe698700UeCtbD/AGQMeg87i97+p5qYyNM1uF0xc4ACPckgW7xXPCrXkDO86ZZnwTjaNybnhlcHNLezmZ7zOh8XNPhe4svDCs4yy4pNSFjAyPVpcL3Om1r9OqqmUR2+OzTQ/wBi0yOJHKzhpHL4nbj0XVlo/wDuGq/7n+FU1SjV/jn6SBaxC/X3krivEU02JOgla0QCwLxcuGpoIJ3ta5U/mfMBp6J9RFpeQGlt72Nza+yo2IYUypx2pgk918XPqC1jS1w9FDYvJUUEU9DOC+KQXhd0uHA6h5eLeivoo2kDnA9Yjc66s8bzW8s4q6opIpngBz23IHLnbqqZmLiZNDUSthiY+GFzWvcdXvHmNtuYI+S7KDG/ZMCil/N2Wln7ziQPpz+Sp2DYgG0E0D6WokfOS4ytZcX5scDa+xUpSuWJG2cSrLiFAB7Zmx0Fc2WJkjDdr2hwPqLqiYtnqapnfTUMDZRYtc9+4PQm3IN6b80vCvGS+nkpX3D4b6eh0uv06aXfqovhZiUcM9TBLZkjnjTq23aSHM9bm6kUhCxxnEprSwUZxmTuVXYhDMIJKaCODdxdG3S0eNtJILifFecPErRiMtPOGMiDyxjxfYg2Bf0sfLkrsKxmsM1t1kXDbi5A5kDwWWUeX2VtfiULtjq1McBfS4PIBt1G+4Sr0WFi47R2akwFPeXbO2Zn0VMJYmseS8N717WIJvt6KPzbmqqp6aGeKOMse1vaEhxLS4Ajb4TuLrPscq6inp30FSCdL2vhdzGkXvY9WkcvBbDhtK2WiiY8Xa6FocD4FgTetagGO+/uJK2NaSBtt7Spz5lpaWj9sgiaJqncDqXcnXPPS3w67eKtmWqqaWmY+oDWyOGqzbiwPK9+p5rMslZcjfis0b7uZTF5Y124JEmkEj7rYrKLwq7DnmdPh9TbnjiZhxZh7OopKgXFjYkdNLw8fa602nkDmhw5EAj5i6pfFnDjJQ6xcmJ4efQjST8gVIcO8V7fD4t7uYOzd6t2H2sh/mpU+UE+W5h5y0oKQJSs01znq6USRvY69ntLTbwIsozLeVoqJjmRFxDnXOo35CymLqHxnN1LSm00rWutfSLud9AqGojSJzbSDqM5swZHp6x7XyBzXt/Ow6SfC/jbou2vy7FPAIZmmVrRYOd72219Q3B81E0vE2he7T2unzc1zR9VaI5g4Aggg7gjqqbqJjVtJXpvnEo7eENNf+0nLb+5rFvTkrfhmEx08YjiYGMbyA/W/U+a7QUt0msZuTKWpV4EqmO8Oaapf2hDo5DuXRnTf1HL5puC8Nqamk7SzpZB7rpDqt6DxVsui6Oo+MZi6KZziQmY8rR1sbY5dQa12oaTbpb+q9cWy7FUU/YSAlgAsQdxpFgQfHb7qVJUZjGZIKXR20gZrNmjck/Ib2QGbYDtxGyryZHDIsPsZpC6UxatQu7dvkD4XufmouLhHTA7vnc34S/b7BXaGYOaHDkRccxz9U+6Ytfzi6KHtI7CMBipmaIY2sHW3M+ZPMriosnQxVj6ppf2j76gTt3rX2+Snroup1tvvK6a8YkFHlGIVrqwa+1cLEX7vuhvL0AXRj+XYquIxyt2vcOGzmnxB6KWQjW2Qcx6F3GJV67IMEsEMDjII4fdAdz9fHr9VYYKYMa1rRZrQA0eAAsF6lyGvukXY8xBFB2kBT5MijrXVbC8SOJLhfum4sdvv6rwzBw+pqt2tzSyTq9hDSfUcj681aAhV1GznMXSUjGJUcD4b09NMJg6V8jfdL3XtcWPLnsVJYZlOKComnYX65b6gTcbnVsPUKcQgux5MBUg4EhMx5VhrWBsoOxu1w2cPEX8CpSmpgxjWN5NaGj0AsvdCksSMZ2lBADmQOFZRip6maoYX65r67m43dr2Hqp2yVCCS25gqhdhOSvo2yxPjd7r2lp9CLLNeGlUaWsqKOTYk92/xM2+7SD8lqRCzLijhT4Zoa6LYtIDyOhBuxx9dx81ooIOaz3/ADM/xA04sHb8TTWlPKict442rpmTN21DvDwcNnD6qUJWYgqcGaFIIyJG5kxI09JNKObGEj15N+5WecO8qMrBJV1X4rjIQA47Egd4nx3OwV8zhQmahqGDmYzb1G9vsqTwmzJG1jqV50v1lzL7Xva7d+oI5LXWCKiV5/iZLSOqA3EsWZOHtNPC4MjbHIAdDmADcDYEdR0UBwkxd5M1M8k9n3mA/l3LHi/heyvmMYxHTQulkcA1o+p6ADqSs74R0zn1FTUWs090ernl9r+WyaEtU2r0icBbV0es7/8A1CrJKiaGnpWSmJxBs43sHFoO6lMq59NTO6nmiMM4BNr3BtzG+4PkqbgFVUsxKuNLEyV+p+oPJbt2nS3M3Ulw+aKqvnqpXaahpP4QFrXGnVcne1iLea6WVKFO3A/M5pcxI37ywZr4hNpZOxiYZp9u6OTb9DbcnyHioqDOuJMewTUJLXuAbpBB3OwvcgfOyhsqztjxycT7OLpGxl3xEgt3Pi3kp/PeZK6icZIxD7OSGsJGp19JJuB0vdT0wCEA5HJ/iPqscsTweBL6121zt4+SyOkzVCcUMroQ5j5ezbM97nabbAtBGltzY+itWd8wuiwsOuBJMxrR098XeR8rj5rP6qrpf9lMgb2vbtf2p/DcAXEWcL+Gk8/JFFQwS3fb/cd9uSAO282yoqNEb32vpaXW8bNJ+9lVsmcRGVpLJGtjm5taCSHDyJ6jwSZWx01WFOcffjjfG/zLY9j82kFUXAcnuqcPbPAS2oie4C22oCxbY9HDeyhKVwwfz5lNc2VKeU0DNmcH0lRTRNjY4TGxLiRbvtbtbbk4q2hYbiOZ3Vk9D2jSJYpGsk8z2rO95cjcLcm/6+qi6vphZ1ot6haOSFF01zlnmgyrcRcd9moX2Nny/hs8tQ7zvk2/1Xjwuo3sw9jnl15HF7Q4k2byaBflsL/NVPGJzi+KMhZ/YQ3u4eAIL3/9RGkLWKeINaGtFgAAB5AWC02DpoFPJ3mWsl7C3bieoSpAlWaa4IQhEIIQhEIIQhEIFcuI0DJo3RyC7XgtI9QupNKM43ERGRgzI8DxJ+D1z6ac3p3kEO32v7r/AOh9FrUbwQCDcHkRv81AZwymythLSAJWi8T+oPgfFp6hU3JmcX0knsVb3dB0xvP5fBrj8J6FanAuXUOe8xoTS2k8dpqRCp2ZOGUFS8ysJhlO5c0bE+Jb4+YVwa+6csyuyHIml0VxgzOafhAC4GepklYN9Pu3+ZJV8w/DY4I2xxNDGN5Af63XWEWVtYz8mJKlTgSt4Hk1tNUzzh7nGa92kDa7tWy55chN9u9sjlfG8u1FoALT0cD5EK2WRZLqP5w6a+UquaMgw1jtZvHKOUjdr25ah1UGzhIXFonq5ZI2/l5fck22WjWRZMWuBgGI0ITkiVfF8kMqJYHPe/s4AA2LbSbWO/0Cn3UTCCNDd/IdfkumyLKdbGUK1HaVXAcjNpe3DJXlkwI0ECzb3sR52Nvku7KmWG0MBia9zxqLrmw5i3RTlkJtYzZyeYCpRxKjjHD2GeqjqATG5rg54aB3y0ggnwPieqtoSpHFSzkgZ7RqirnECqDxMzZ2Ufs0JvNJYOtuWtPT953IBSeeM6sooiGkGdw7jfD9t3gB08VX+H+UJHy+21YJe7vRh3O//wBhHpyC0VIF/Uf0me1y3yJ6ye4dZT9jp7yD8aTd/XSPys+XXzVuCRoTlwdy7FjNCIEXSIIQhTLghCEQghCEQghCEQgkKVCIRpCrOcckRVzPgmaO5J/hd4tVnSFUrFDkSHQOMNMpwDOM+HyClrmuMbe615vcDoQfzs+4Wn0dayVofG5rmnk5puFxY5gENXHolZcfldyLSeoPRZxUYBXYQ8y0zjLBe7h5fts8fNq0YS7jZvtM/wA9O3I+81wJVRsucUYJ7Nl/Ak/aPcPo/ofVXVkoIuCCDyIN/uuD1shwwndLVfcGeiEmpGpROkVCTUjUiGIqEl0XRCKkckLlA4/nSmpAe0kBf0jb3nfTp81SqWOAJDOq7kydc6yo+b+I7Ifwqa0s52uO81pO3T3neQVbqcz1+Ku7KmYYoj7xBI2/ak9OjVbsp8OoaMh7vxZvjI2b46W9PVaBWtW9m58pn6jW7JsPOQeUcgSSyCrr7ueTqEbtyT0L/To1aUGIAT1xssaw5M711qg2ghCFznSCEIRCCEIRCCEIRCCEIRCCEIRCCEIRCIQmuanoKISr4/w/paoElnZydHx2afmORVQdkXEqMl1JUa2j8oOk282Ou09eS1ayTSuy3uoxyP3md/h1Y5mWM4l1tN3aulvbrYx9bebVJ03GKlcRqjlaOps11vkDdXx8IcLOAI8CAQo2bKtI8kup4STzOgKupUfEvtF07V4aQ8HFChd/zHD1Y4L0k4m0IG0xd6Mcf6L1dw6oCb+zt+rh/VIeHNB/+dv8T/8ANP8AQ7Ayf1fMSLquL1G0d0SvPhp0/wAxUXV8X3POmmpi537Ruf4WA/qrlBkmiaLCmit5t1fqpSmw+OIWjYxg5d1oH6I1VDhfePRa3/qZh7BjGIe+TBGeh/CH8I7xUzgfCaFhD6lxnfzI3Dfn1d81fWtTg1Sb2xhdh+0ofDqDltzPCmo2xtDWNa1o5BoAH0C9wEtkLhO+IIQhEcEIQiEEIQiEEIQiEEIQiEEIQiE//9k="/>
          <p:cNvSpPr>
            <a:spLocks noChangeAspect="1" noChangeArrowheads="1"/>
          </p:cNvSpPr>
          <p:nvPr/>
        </p:nvSpPr>
        <p:spPr bwMode="auto">
          <a:xfrm>
            <a:off x="63500" y="-153988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k-SK" dirty="0"/>
          </a:p>
        </p:txBody>
      </p:sp>
      <p:sp>
        <p:nvSpPr>
          <p:cNvPr id="4100" name="AutoShape 4" descr="data:image/jpeg;base64,/9j/4AAQSkZJRgABAQAAAQABAAD/2wCEAAkGBhQSEBQUExQUFRQWFRsXFBYYFxcVHRwdFxUYFBcXGxgYHCYeGRojGhQUHy8iIycpLC0sFSAxNTAqNSYrLCkBCQoKDgwOGg8PGi8lHyQpKSwsLiwsLCwpKiwqKiwsLywsLCwsLCwsLCosLCwsLCwsLCksLCwsLCwsKSwsKSwsKf/AABEIAK0A8AMBIgACEQEDEQH/xAAbAAABBQEBAAAAAAAAAAAAAAAAAQIFBgcEA//EAEQQAAEDAgQDBQYDBQUHBQAAAAEAAgMEEQUGEiEHMUETIlFhcRQyUoGRoSNCsWJykrLBM3PC0fAVJDRDgoOzFyY1U1T/xAAYAQADAQEAAAAAAAAAAAAAAAAAAQIEA//EAC8RAAICAQMCBAUDBQEAAAAAAAECAAMREiExE0EyUYGRBCJxobEjYcEUM3Lh8EL/2gAMAwEAAhEDEQA/ANwQhCIQQhF0QgmlJrVRzVxGgpQWM/Fm+Fp2H7zhy9BuqVC5wokO6oMky2ueBzVdxXP1HT+9M17vhj7529NgqSymxLFraz2FOfIsB9B7z/mrJhHCikiN5NUzv27Bv8I/zXfponjO/kJm6jv/AGx7yGquLUsp00lKXG/N13fZmw+q8m41jkoIbDo8+zay3kC47rTKTD44xaNjWDwa0N/RdAYjrIPCvvvH0XPiaZczCMdeN5tPkXsB+zUowDHByqB/G0/q1ajZFkv6g+Q9o/6YdyfeZSKjHYQSWmQekb/oG2KGcR6+nt7VS3HjpdGf6haqWpr4gRYgEee/6p9ZTsVEXQYcMZTcH4p0k2zy6F3Kz9x/ENvqrZS1rJWB0b2vaeTmkEfUKBxnh9R1FyYgx3xx9w/O2xVRreH9XROMlBM5w56L2d9PdcjRU/hOD+8NVqeIZE1QFKs0wLiqWv7KujMbgbF7QRY8jqZ09RstFp6psjQ5jg5p3BBuD81xetk5nau1X4nuhNBTlE6wQhCIQQhCIQQhCIQQhCIQQhCIQQhIUQirwqqpsbS57g1rRck7AepSVdW2NjnvcGtaLuJ5ADqsmxXEqjGqnsae7adhFydhb43eJ8GrrVVr3OwHJnC63RsOe06cbzpPiEppaFpa0mzn8iR8V/yM+5Viypw1hprSS2mm5hxHdb6A8z5lT2XsvRUkQjjb+84jdx8SVLBW9oxpr2H3MhKSTqs3P4jWxp9kqFnmkDEQBKhCI4IQhEIJClQiEbpSOanoRCQuO5Ugq2ETMufyvGzh6O/zWbzUVbgsuth7WmJs7np9HD8jvMbLYivCeBrmlrgC0ixBFwR4Fdq7iux3HlM9lAbcbGROWc1Q1seqI2cPfYfeafPxHmpwFZLmbK0uGze2URPZg3c3npBPukdWH7K95TzbHXQ6md17bdpH1afLxaehTsrAGtOPxCq0k6G5lgQkBSrhNEEIQiEEIQiEEIQiEEIQiEEx6ddU7iRmn2Wm0sNpZbtb5D8zv6fNUilyFEh3CKSZWc5Y1LiFUKGlILAe+RycR7xd+y39Vf8ALmXo6OBscY35ud1cbbuKgeGeVxT03avH40wub8w292t8r8z6q62Xa5x/bXgfecaUJ+duT9oAJUmpU7MfE2CmeY2AzSg2LW8gfAu8fILiqsxwBOzOE5lzuhZvScXRraJqWSMONgRdx38Glov8lokUtwD4gHw578uib1sniiSxX4nohND0alE6RyE3UjUiEchN1I1pQjkJocjUnCOSFQGZM4xUYAdd8rvciZu4+O3QeqlcPrDJG17mOjLhfQ61xfobJ6TjMkMCcT1lhDgQQCCLEHwKzabJtVRYgyWhbeF5s5pIs0Xu5jr726gjkVpt0hVJYVz+8iysPg+UGhPTQUFyidBHITdSLohHISApURwQhCIQQhCIRjjssngb/tXGCTvTwdOhDDsP+p36K7Z8xf2egleD3nDs2er9r/qobhHhHZ0jpjzmdcfut7o+9ytNQ0VmzvwJktOtwnrL2wJxSBOKzTUJCZwxAwUM8g5iMhvq7u3+6p3CXL0ZidUvaHSF5a2++nTzIv1JPNXbMuHe0Uk0Q5vYQPXmPuFmvD/OLaLXTVQLBrJDiD3XcnB3W3I3WysZqYLzn7THaQLQW4mrTULH21ta6xuLgGxHIi/IqmZ+zHUwVNPFTuY3tdjqaHbl2kc+Q3UrVcRKGMA9u11yBZneO5tfbp5qpcUWtkq6MarNcPfBtYF43B9FFFZ14ce8d9gCZU+XEteAQYiJr1UsD4tJ2Y0A36cuirlfxIkpcTlils6na4NsBZzRYHVf83XZS+UsEpqWZxZWds57dIa6Rp5G+wB3KhqPCo6nFsRhlF2uaPUEabEHoQqQJqOrjH0kszaRp595aM3Y+6LDn1FO5pNmljrBws5wF/PYrlrn4jNDTSUr4W6og6XW0buIBFvALOceiqaCKWik70EveidfYaXA3B6ctwtjy2f9zp/7ln8oQ9YrUMN940c2MQdtpneF5lxWpqJKdksGuK+q7G27rtJspPNeP11FRQue+Pt3Sua8taCLWJFh0Oy4OH//AMxWekn/AJQu7jMf92g/vT/I5ddK9ZUwMTllukWzOSqxfFKamZVulhliLWuc0tsQHWty3tuOSvWXMaFVSxzBunWN287EGxF/C6yjMVLWR0lM6aZ0tK8MOhnd07AtaT425HxCumKZhgpsHa+m2a5miAdQXAg38xuT5qLawQMdz2jrsKk57CVfG84Tirnnhji7OB7Yy4xNLrXIsX899J9Nlq1BWNliZIw3a9ocD5EX/wBeiy3A45WYc+n9gqJO2Bc6UFu5cBpcL77d1THCfGiY5KSS4fE4loPwk2c31a6/1CVqArt2jpsIbc8zpyJmmoqauqjlc0sjJ0WaG8pC3cjnsFacxVroaSaRlg5kbnNuL7gX5LOOHVfHFX1pke1gJIBcQ3/mu8Vdcz4pHLQVXZyMfaI30uDrX5XspsrAsAA22nSqzNZyd95BZC4iGoIgqSBN+R/uh/l5O/VdeJZlnZjMNKHN7F7QXAtF+Tie98lWcLyaazCoJIiG1EZcAeWoB5NifiB5FcOA4jLNi1J24IlivFITsSWh1rjxttfqu3SQkle2dpwFzgAN3xvLLjubaqhxFrZiHUr/AHbNAIaTY7jm5p6eC9sczhNNXR0lCRe4Mslg8WIuefRoP12UxxAw5kmHzFwuY29ow9Q5trWP1UVwnwxjKPtgPxJHuDneTHWAHlsuQ0dPXjcbTsQ/U0Z2O8vULbAAm56nlfxOy9E1qcsk2wQhCIQQhCITM+MlTdlPCL6nPLvoNI+7lfMDw8Q08UQ20MaPtv8AdZznsiXGqSI8h2YPzfr/AMK1Rq02/LWi+syVfNYzekcAghCQrNNcQtULjGT6aqN5Yml1rah3XfxBStXViON73e6xpcfQC5UZl3NEVaxz4dVmmx1N07kXVDUPmEhtJODI2j4Z0MbtXZaz+24uH0OykMYyfTVRZ20erQNLRcgAeFgvDHs709JIyN5c57vyxjWR4EgePgp2CbU0OsRcXs4WIv0I6FUzWbMTIVa91AkBhvD6jglbLHDZ7N2nU42PLqVI02XoY6iSoay0sgs91zv8uXRSQcguUl2PJlhFHAnBi+BQ1UfZzMD289+YPiD0K6qalEbGsaLNaAAPIbBeupJrU5yMZlaRnOJFYdlaCCeSeNmmSS+t1yb3dqO3LmnY3lyGsa1k7NTWnUBcje1unldSmpGpPWc5zJ0rjT2kfU4DFJT+zvZeLSG6SejeW/Poox+QKQxsiMZLGOLmt1usC7mefVWPUjUgOw2BgUU9oyOENAAFgBYfooqHKVOypNS1hbKSSSHEX1bHa9t7BTGpGpLURAqDKvLw0oXOLnQ3JJJ7zuZNyefiV10WSKSGOWOOKzJRaQXO4HIXvdTocjUqLse8QqQdpw4Rg0dNEIoW6WAkgXJ57ncrxlyxTuqW1JjHbNFg/f0uR1NuqlAUFyWo5zmVpGMYnPX4eyaN8bxdj26XDlcH0XlhGDxU0QiibpYCSBcnnuea7bqDzNmB9I1sghMkWq0rmndg+LTbcc/okCTsIHA3MnGlKq1h2bhU1Rip2GSJoBknvZoJFw1u3eKsepMgrzBW1cR4Qm6khelKjrpVX8VzpBBM2E63yu/JG0yOHm4DcKdbJcAoIIiDA8TMcYYDmSC/wsP0a6y09oWW5oJZmGmd0d2YH3af1WpNK03+FPpMvw/ib6xyChIVmmuR2Yv+EqP7l/8AKVkuVM2Chw+XTYzSSWjb4WYAXnyH6rWcxf8ACVH9y/8AkKyjI2To62jqCdpbhsbjybZody8DsD5Ld8Pp6Z18ZEwfE6uoNPODLXkXJTmu9sqjrqH95oO+m/Un4rfRSudc4ihYwNZrlkJDG8gLdTbfrYKtcP8AM0kEpoKq4cHERknkRvoueh5tXjxHeYcSpJ37xC3T4H3cPvf5JFC1uH9Ig4Wr5J2TY1jLGdu6GHQO8YwO8BbrY3CsuT82troC+wa9u0jfA8wR+yR+ilHYpF2Pa62dlp1ari1lm3DuldK+vfENMb2OYzpu4uLR8h+qjSrqcjGJeWRhg5zJOfPNVU1D4cPiY5rNjK+9tjYnnYAm9vRMjz3V0lQyKviYGPNu1YCBblcdCB16rm4SYiyLtqd9my67i+17d0jzII+69uMNUx0MMQIdKZbho3NtJb8rkhdAq9Tp6dvOc9TFNerfyk9n3NUlFTskiDHF79N3XItoLr7eig8QzdidJG2aaGB8brbtJ2vuAbcrheHEuBzMMpGv3c1zQ71ETrqKzfPWtggZVvZ7O8t3ibuLAGxv1Dbm3knXWpA+p/4RWWNqJzjYfSXjGs5FmGNrIWg6tNmu6ajpI26g3ChKTNOKugbO2ngljeNTQ2+q3pe698700UeCtbD/AGQMeg87i97+p5qYyNM1uF0xc4ACPckgW7xXPCrXkDO86ZZnwTjaNybnhlcHNLezmZ7zOh8XNPhe4svDCs4yy4pNSFjAyPVpcL3Om1r9OqqmUR2+OzTQ/wBi0yOJHKzhpHL4nbj0XVlo/wDuGq/7n+FU1SjV/jn6SBaxC/X3krivEU02JOgla0QCwLxcuGpoIJ3ta5U/mfMBp6J9RFpeQGlt72Nza+yo2IYUypx2pgk918XPqC1jS1w9FDYvJUUEU9DOC+KQXhd0uHA6h5eLeivoo2kDnA9Yjc66s8bzW8s4q6opIpngBz23IHLnbqqZmLiZNDUSthiY+GFzWvcdXvHmNtuYI+S7KDG/ZMCil/N2Wln7ziQPpz+Sp2DYgG0E0D6WokfOS4ytZcX5scDa+xUpSuWJG2cSrLiFAB7Zmx0Fc2WJkjDdr2hwPqLqiYtnqapnfTUMDZRYtc9+4PQm3IN6b80vCvGS+nkpX3D4b6eh0uv06aXfqovhZiUcM9TBLZkjnjTq23aSHM9bm6kUhCxxnEprSwUZxmTuVXYhDMIJKaCODdxdG3S0eNtJILifFecPErRiMtPOGMiDyxjxfYg2Bf0sfLkrsKxmsM1t1kXDbi5A5kDwWWUeX2VtfiULtjq1McBfS4PIBt1G+4Sr0WFi47R2akwFPeXbO2Zn0VMJYmseS8N717WIJvt6KPzbmqqp6aGeKOMse1vaEhxLS4Ajb4TuLrPscq6inp30FSCdL2vhdzGkXvY9WkcvBbDhtK2WiiY8Xa6FocD4FgTetagGO+/uJK2NaSBtt7Spz5lpaWj9sgiaJqncDqXcnXPPS3w67eKtmWqqaWmY+oDWyOGqzbiwPK9+p5rMslZcjfis0b7uZTF5Y124JEmkEj7rYrKLwq7DnmdPh9TbnjiZhxZh7OopKgXFjYkdNLw8fa602nkDmhw5EAj5i6pfFnDjJQ6xcmJ4efQjST8gVIcO8V7fD4t7uYOzd6t2H2sh/mpU+UE+W5h5y0oKQJSs01znq6USRvY69ntLTbwIsozLeVoqJjmRFxDnXOo35CymLqHxnN1LSm00rWutfSLud9AqGojSJzbSDqM5swZHp6x7XyBzXt/Ow6SfC/jbou2vy7FPAIZmmVrRYOd72219Q3B81E0vE2he7T2unzc1zR9VaI5g4Aggg7gjqqbqJjVtJXpvnEo7eENNf+0nLb+5rFvTkrfhmEx08YjiYGMbyA/W/U+a7QUt0msZuTKWpV4EqmO8Oaapf2hDo5DuXRnTf1HL5puC8Nqamk7SzpZB7rpDqt6DxVsui6Oo+MZi6KZziQmY8rR1sbY5dQa12oaTbpb+q9cWy7FUU/YSAlgAsQdxpFgQfHb7qVJUZjGZIKXR20gZrNmjck/Ib2QGbYDtxGyryZHDIsPsZpC6UxatQu7dvkD4XufmouLhHTA7vnc34S/b7BXaGYOaHDkRccxz9U+6Ytfzi6KHtI7CMBipmaIY2sHW3M+ZPMriosnQxVj6ppf2j76gTt3rX2+Snroup1tvvK6a8YkFHlGIVrqwa+1cLEX7vuhvL0AXRj+XYquIxyt2vcOGzmnxB6KWQjW2Qcx6F3GJV67IMEsEMDjII4fdAdz9fHr9VYYKYMa1rRZrQA0eAAsF6lyGvukXY8xBFB2kBT5MijrXVbC8SOJLhfum4sdvv6rwzBw+pqt2tzSyTq9hDSfUcj681aAhV1GznMXSUjGJUcD4b09NMJg6V8jfdL3XtcWPLnsVJYZlOKComnYX65b6gTcbnVsPUKcQgux5MBUg4EhMx5VhrWBsoOxu1w2cPEX8CpSmpgxjWN5NaGj0AsvdCksSMZ2lBADmQOFZRip6maoYX65r67m43dr2Hqp2yVCCS25gqhdhOSvo2yxPjd7r2lp9CLLNeGlUaWsqKOTYk92/xM2+7SD8lqRCzLijhT4Zoa6LYtIDyOhBuxx9dx81ooIOaz3/ADM/xA04sHb8TTWlPKict442rpmTN21DvDwcNnD6qUJWYgqcGaFIIyJG5kxI09JNKObGEj15N+5WecO8qMrBJV1X4rjIQA47Egd4nx3OwV8zhQmahqGDmYzb1G9vsqTwmzJG1jqV50v1lzL7Xva7d+oI5LXWCKiV5/iZLSOqA3EsWZOHtNPC4MjbHIAdDmADcDYEdR0UBwkxd5M1M8k9n3mA/l3LHi/heyvmMYxHTQulkcA1o+p6ADqSs74R0zn1FTUWs090ernl9r+WyaEtU2r0icBbV0es7/8A1CrJKiaGnpWSmJxBs43sHFoO6lMq59NTO6nmiMM4BNr3BtzG+4PkqbgFVUsxKuNLEyV+p+oPJbt2nS3M3Ulw+aKqvnqpXaahpP4QFrXGnVcne1iLea6WVKFO3A/M5pcxI37ywZr4hNpZOxiYZp9u6OTb9DbcnyHioqDOuJMewTUJLXuAbpBB3OwvcgfOyhsqztjxycT7OLpGxl3xEgt3Pi3kp/PeZK6icZIxD7OSGsJGp19JJuB0vdT0wCEA5HJ/iPqscsTweBL6121zt4+SyOkzVCcUMroQ5j5ezbM97nabbAtBGltzY+itWd8wuiwsOuBJMxrR098XeR8rj5rP6qrpf9lMgb2vbtf2p/DcAXEWcL+Gk8/JFFQwS3fb/cd9uSAO282yoqNEb32vpaXW8bNJ+9lVsmcRGVpLJGtjm5taCSHDyJ6jwSZWx01WFOcffjjfG/zLY9j82kFUXAcnuqcPbPAS2oie4C22oCxbY9HDeyhKVwwfz5lNc2VKeU0DNmcH0lRTRNjY4TGxLiRbvtbtbbk4q2hYbiOZ3Vk9D2jSJYpGsk8z2rO95cjcLcm/6+qi6vphZ1ot6haOSFF01zlnmgyrcRcd9moX2Nny/hs8tQ7zvk2/1Xjwuo3sw9jnl15HF7Q4k2byaBflsL/NVPGJzi+KMhZ/YQ3u4eAIL3/9RGkLWKeINaGtFgAAB5AWC02DpoFPJ3mWsl7C3bieoSpAlWaa4IQhEIIQhEIIQhEIFcuI0DJo3RyC7XgtI9QupNKM43ERGRgzI8DxJ+D1z6ac3p3kEO32v7r/AOh9FrUbwQCDcHkRv81AZwymythLSAJWi8T+oPgfFp6hU3JmcX0knsVb3dB0xvP5fBrj8J6FanAuXUOe8xoTS2k8dpqRCp2ZOGUFS8ysJhlO5c0bE+Jb4+YVwa+6csyuyHIml0VxgzOafhAC4GepklYN9Pu3+ZJV8w/DY4I2xxNDGN5Af63XWEWVtYz8mJKlTgSt4Hk1tNUzzh7nGa92kDa7tWy55chN9u9sjlfG8u1FoALT0cD5EK2WRZLqP5w6a+UquaMgw1jtZvHKOUjdr25ah1UGzhIXFonq5ZI2/l5fck22WjWRZMWuBgGI0ITkiVfF8kMqJYHPe/s4AA2LbSbWO/0Cn3UTCCNDd/IdfkumyLKdbGUK1HaVXAcjNpe3DJXlkwI0ECzb3sR52Nvku7KmWG0MBia9zxqLrmw5i3RTlkJtYzZyeYCpRxKjjHD2GeqjqATG5rg54aB3y0ggnwPieqtoSpHFSzkgZ7RqirnECqDxMzZ2Ufs0JvNJYOtuWtPT953IBSeeM6sooiGkGdw7jfD9t3gB08VX+H+UJHy+21YJe7vRh3O//wBhHpyC0VIF/Uf0me1y3yJ6ye4dZT9jp7yD8aTd/XSPys+XXzVuCRoTlwdy7FjNCIEXSIIQhTLghCEQghCEQghCEQgkKVCIRpCrOcckRVzPgmaO5J/hd4tVnSFUrFDkSHQOMNMpwDOM+HyClrmuMbe615vcDoQfzs+4Wn0dayVofG5rmnk5puFxY5gENXHolZcfldyLSeoPRZxUYBXYQ8y0zjLBe7h5fts8fNq0YS7jZvtM/wA9O3I+81wJVRsucUYJ7Nl/Ak/aPcPo/ofVXVkoIuCCDyIN/uuD1shwwndLVfcGeiEmpGpROkVCTUjUiGIqEl0XRCKkckLlA4/nSmpAe0kBf0jb3nfTp81SqWOAJDOq7kydc6yo+b+I7Ifwqa0s52uO81pO3T3neQVbqcz1+Ku7KmYYoj7xBI2/ak9OjVbsp8OoaMh7vxZvjI2b46W9PVaBWtW9m58pn6jW7JsPOQeUcgSSyCrr7ueTqEbtyT0L/To1aUGIAT1xssaw5M711qg2ghCFznSCEIRCCEIRCCEIRCCEIRCCEIRCCEIRCIQmuanoKISr4/w/paoElnZydHx2afmORVQdkXEqMl1JUa2j8oOk282Ou09eS1ayTSuy3uoxyP3md/h1Y5mWM4l1tN3aulvbrYx9bebVJ03GKlcRqjlaOps11vkDdXx8IcLOAI8CAQo2bKtI8kup4STzOgKupUfEvtF07V4aQ8HFChd/zHD1Y4L0k4m0IG0xd6Mcf6L1dw6oCb+zt+rh/VIeHNB/+dv8T/8ANP8AQ7Ayf1fMSLquL1G0d0SvPhp0/wAxUXV8X3POmmpi537Ruf4WA/qrlBkmiaLCmit5t1fqpSmw+OIWjYxg5d1oH6I1VDhfePRa3/qZh7BjGIe+TBGeh/CH8I7xUzgfCaFhD6lxnfzI3Dfn1d81fWtTg1Sb2xhdh+0ofDqDltzPCmo2xtDWNa1o5BoAH0C9wEtkLhO+IIQhEcEIQiEEIQiEEIQiEEIQiEEIQiE//9k="/>
          <p:cNvSpPr>
            <a:spLocks noChangeAspect="1" noChangeArrowheads="1"/>
          </p:cNvSpPr>
          <p:nvPr/>
        </p:nvSpPr>
        <p:spPr bwMode="auto">
          <a:xfrm>
            <a:off x="63500" y="-153988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k-SK" dirty="0"/>
          </a:p>
        </p:txBody>
      </p:sp>
      <p:grpSp>
        <p:nvGrpSpPr>
          <p:cNvPr id="2" name="Skupina 27"/>
          <p:cNvGrpSpPr/>
          <p:nvPr/>
        </p:nvGrpSpPr>
        <p:grpSpPr>
          <a:xfrm>
            <a:off x="899592" y="908720"/>
            <a:ext cx="7992888" cy="216024"/>
            <a:chOff x="899592" y="908720"/>
            <a:chExt cx="7992888" cy="216024"/>
          </a:xfrm>
        </p:grpSpPr>
        <p:sp>
          <p:nvSpPr>
            <p:cNvPr id="8" name="Obdĺžnik 7"/>
            <p:cNvSpPr/>
            <p:nvPr/>
          </p:nvSpPr>
          <p:spPr>
            <a:xfrm>
              <a:off x="1331640" y="908720"/>
              <a:ext cx="216024" cy="216024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/>
            </a:p>
          </p:txBody>
        </p:sp>
        <p:sp>
          <p:nvSpPr>
            <p:cNvPr id="9" name="Obdĺžnik 8"/>
            <p:cNvSpPr/>
            <p:nvPr/>
          </p:nvSpPr>
          <p:spPr>
            <a:xfrm>
              <a:off x="1763688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/>
            </a:p>
          </p:txBody>
        </p:sp>
        <p:sp>
          <p:nvSpPr>
            <p:cNvPr id="10" name="Obdĺžnik 9"/>
            <p:cNvSpPr/>
            <p:nvPr/>
          </p:nvSpPr>
          <p:spPr>
            <a:xfrm>
              <a:off x="2195736" y="908720"/>
              <a:ext cx="216024" cy="216024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/>
            </a:p>
          </p:txBody>
        </p:sp>
        <p:sp>
          <p:nvSpPr>
            <p:cNvPr id="11" name="Obdĺžnik 10"/>
            <p:cNvSpPr/>
            <p:nvPr/>
          </p:nvSpPr>
          <p:spPr>
            <a:xfrm>
              <a:off x="2627784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/>
            </a:p>
          </p:txBody>
        </p:sp>
        <p:sp>
          <p:nvSpPr>
            <p:cNvPr id="12" name="Obdĺžnik 11"/>
            <p:cNvSpPr/>
            <p:nvPr/>
          </p:nvSpPr>
          <p:spPr>
            <a:xfrm>
              <a:off x="3059832" y="908720"/>
              <a:ext cx="216024" cy="216024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/>
            </a:p>
          </p:txBody>
        </p:sp>
        <p:sp>
          <p:nvSpPr>
            <p:cNvPr id="13" name="Obdĺžnik 12"/>
            <p:cNvSpPr/>
            <p:nvPr/>
          </p:nvSpPr>
          <p:spPr>
            <a:xfrm>
              <a:off x="3491880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/>
            </a:p>
          </p:txBody>
        </p:sp>
        <p:sp>
          <p:nvSpPr>
            <p:cNvPr id="14" name="Obdĺžnik 13"/>
            <p:cNvSpPr/>
            <p:nvPr/>
          </p:nvSpPr>
          <p:spPr>
            <a:xfrm>
              <a:off x="3923928" y="908720"/>
              <a:ext cx="216024" cy="216024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/>
            </a:p>
          </p:txBody>
        </p:sp>
        <p:sp>
          <p:nvSpPr>
            <p:cNvPr id="15" name="Obdĺžnik 14"/>
            <p:cNvSpPr/>
            <p:nvPr/>
          </p:nvSpPr>
          <p:spPr>
            <a:xfrm>
              <a:off x="4355976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/>
            </a:p>
          </p:txBody>
        </p:sp>
        <p:sp>
          <p:nvSpPr>
            <p:cNvPr id="16" name="Obdĺžnik 15"/>
            <p:cNvSpPr/>
            <p:nvPr/>
          </p:nvSpPr>
          <p:spPr>
            <a:xfrm>
              <a:off x="4788024" y="908720"/>
              <a:ext cx="216024" cy="216024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/>
            </a:p>
          </p:txBody>
        </p:sp>
        <p:sp>
          <p:nvSpPr>
            <p:cNvPr id="17" name="Obdĺžnik 16"/>
            <p:cNvSpPr/>
            <p:nvPr/>
          </p:nvSpPr>
          <p:spPr>
            <a:xfrm>
              <a:off x="5220072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/>
            </a:p>
          </p:txBody>
        </p:sp>
        <p:sp>
          <p:nvSpPr>
            <p:cNvPr id="18" name="Obdĺžnik 17"/>
            <p:cNvSpPr/>
            <p:nvPr/>
          </p:nvSpPr>
          <p:spPr>
            <a:xfrm>
              <a:off x="5652120" y="908720"/>
              <a:ext cx="216024" cy="216024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/>
            </a:p>
          </p:txBody>
        </p:sp>
        <p:sp>
          <p:nvSpPr>
            <p:cNvPr id="19" name="Obdĺžnik 18"/>
            <p:cNvSpPr/>
            <p:nvPr/>
          </p:nvSpPr>
          <p:spPr>
            <a:xfrm>
              <a:off x="6084168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/>
            </a:p>
          </p:txBody>
        </p:sp>
        <p:sp>
          <p:nvSpPr>
            <p:cNvPr id="20" name="Obdĺžnik 19"/>
            <p:cNvSpPr/>
            <p:nvPr/>
          </p:nvSpPr>
          <p:spPr>
            <a:xfrm>
              <a:off x="6516216" y="908720"/>
              <a:ext cx="216024" cy="216024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/>
            </a:p>
          </p:txBody>
        </p:sp>
        <p:sp>
          <p:nvSpPr>
            <p:cNvPr id="21" name="Obdĺžnik 20"/>
            <p:cNvSpPr/>
            <p:nvPr/>
          </p:nvSpPr>
          <p:spPr>
            <a:xfrm>
              <a:off x="6948264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/>
            </a:p>
          </p:txBody>
        </p:sp>
        <p:sp>
          <p:nvSpPr>
            <p:cNvPr id="22" name="Obdĺžnik 21"/>
            <p:cNvSpPr/>
            <p:nvPr/>
          </p:nvSpPr>
          <p:spPr>
            <a:xfrm>
              <a:off x="7380312" y="908720"/>
              <a:ext cx="216024" cy="216024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/>
            </a:p>
          </p:txBody>
        </p:sp>
        <p:sp>
          <p:nvSpPr>
            <p:cNvPr id="23" name="Obdĺžnik 22"/>
            <p:cNvSpPr/>
            <p:nvPr/>
          </p:nvSpPr>
          <p:spPr>
            <a:xfrm>
              <a:off x="7812360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/>
            </a:p>
          </p:txBody>
        </p:sp>
        <p:sp>
          <p:nvSpPr>
            <p:cNvPr id="24" name="Obdĺžnik 23"/>
            <p:cNvSpPr/>
            <p:nvPr/>
          </p:nvSpPr>
          <p:spPr>
            <a:xfrm>
              <a:off x="8244408" y="908720"/>
              <a:ext cx="216024" cy="216024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/>
            </a:p>
          </p:txBody>
        </p:sp>
        <p:sp>
          <p:nvSpPr>
            <p:cNvPr id="25" name="Obdĺžnik 24"/>
            <p:cNvSpPr/>
            <p:nvPr/>
          </p:nvSpPr>
          <p:spPr>
            <a:xfrm>
              <a:off x="8676456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/>
            </a:p>
          </p:txBody>
        </p:sp>
        <p:sp>
          <p:nvSpPr>
            <p:cNvPr id="27" name="Obdĺžnik 26"/>
            <p:cNvSpPr/>
            <p:nvPr/>
          </p:nvSpPr>
          <p:spPr>
            <a:xfrm>
              <a:off x="899592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/>
            </a:p>
          </p:txBody>
        </p:sp>
      </p:grpSp>
      <p:sp>
        <p:nvSpPr>
          <p:cNvPr id="29" name="BlokTextu 28"/>
          <p:cNvSpPr txBox="1"/>
          <p:nvPr/>
        </p:nvSpPr>
        <p:spPr>
          <a:xfrm>
            <a:off x="827584" y="56818"/>
            <a:ext cx="82089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36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Podporné dokumenty pri príprave PD SR</a:t>
            </a:r>
            <a:endParaRPr lang="sk-SK" sz="36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" name="BlokTextu 30"/>
          <p:cNvSpPr txBox="1"/>
          <p:nvPr/>
        </p:nvSpPr>
        <p:spPr>
          <a:xfrm>
            <a:off x="837097" y="1195512"/>
            <a:ext cx="8064896" cy="6863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Blip>
                <a:blip r:embed="rId3"/>
              </a:buBlip>
            </a:pPr>
            <a:r>
              <a:rPr lang="sk-SK" sz="2400" dirty="0">
                <a:solidFill>
                  <a:srgbClr val="000099"/>
                </a:solidFill>
                <a:latin typeface="Times New Roman"/>
              </a:rPr>
              <a:t>Návrh legislatívnych predpisov </a:t>
            </a:r>
            <a:r>
              <a:rPr lang="sk-SK" sz="2400" dirty="0" smtClean="0">
                <a:solidFill>
                  <a:srgbClr val="000099"/>
                </a:solidFill>
                <a:latin typeface="Times New Roman"/>
              </a:rPr>
              <a:t>na </a:t>
            </a:r>
            <a:r>
              <a:rPr lang="sk-SK" sz="2400" dirty="0">
                <a:solidFill>
                  <a:srgbClr val="000099"/>
                </a:solidFill>
                <a:latin typeface="Times New Roman"/>
              </a:rPr>
              <a:t>využívanie EŠIF </a:t>
            </a:r>
            <a:endParaRPr lang="sk-SK" sz="2400" dirty="0" smtClean="0">
              <a:solidFill>
                <a:srgbClr val="000099"/>
              </a:solidFill>
              <a:latin typeface="Times New Roman"/>
            </a:endParaRPr>
          </a:p>
          <a:p>
            <a:pPr algn="just"/>
            <a:r>
              <a:rPr lang="sk-SK" sz="2400" dirty="0">
                <a:solidFill>
                  <a:srgbClr val="000099"/>
                </a:solidFill>
                <a:latin typeface="Times New Roman"/>
              </a:rPr>
              <a:t> </a:t>
            </a:r>
            <a:r>
              <a:rPr lang="sk-SK" sz="2400" dirty="0" smtClean="0">
                <a:solidFill>
                  <a:srgbClr val="000099"/>
                </a:solidFill>
                <a:latin typeface="Times New Roman"/>
              </a:rPr>
              <a:t>   v </a:t>
            </a:r>
            <a:r>
              <a:rPr lang="sk-SK" sz="2400" dirty="0">
                <a:solidFill>
                  <a:srgbClr val="000099"/>
                </a:solidFill>
                <a:latin typeface="Times New Roman"/>
              </a:rPr>
              <a:t>programovom období 2014 – 2020 </a:t>
            </a:r>
          </a:p>
          <a:p>
            <a:pPr marL="285750" indent="-285750" algn="just">
              <a:buBlip>
                <a:blip r:embed="rId3"/>
              </a:buBlip>
            </a:pPr>
            <a:r>
              <a:rPr lang="sk-SK" sz="2400" dirty="0" smtClean="0">
                <a:solidFill>
                  <a:srgbClr val="000099"/>
                </a:solidFill>
                <a:latin typeface="Times New Roman"/>
              </a:rPr>
              <a:t>Stratégia </a:t>
            </a:r>
            <a:r>
              <a:rPr lang="sk-SK" sz="2400" dirty="0">
                <a:solidFill>
                  <a:srgbClr val="000099"/>
                </a:solidFill>
                <a:latin typeface="Times New Roman"/>
              </a:rPr>
              <a:t>Európa 2020</a:t>
            </a:r>
          </a:p>
          <a:p>
            <a:pPr marL="285750" indent="-285750" algn="just">
              <a:buBlip>
                <a:blip r:embed="rId3"/>
              </a:buBlip>
            </a:pPr>
            <a:r>
              <a:rPr lang="sk-SK" sz="2400" dirty="0">
                <a:solidFill>
                  <a:srgbClr val="000099"/>
                </a:solidFill>
                <a:latin typeface="Times New Roman"/>
              </a:rPr>
              <a:t>Špecifické odporúčania Rady pre Slovenskú republiku</a:t>
            </a:r>
          </a:p>
          <a:p>
            <a:pPr marL="285750" lvl="0" indent="-285750" algn="just">
              <a:buBlip>
                <a:blip r:embed="rId3"/>
              </a:buBlip>
            </a:pPr>
            <a:r>
              <a:rPr lang="sk-SK" sz="2400" dirty="0">
                <a:solidFill>
                  <a:srgbClr val="000099"/>
                </a:solidFill>
                <a:latin typeface="Times New Roman"/>
              </a:rPr>
              <a:t>Usmernenie EK k obsahu a štruktúre </a:t>
            </a:r>
            <a:r>
              <a:rPr lang="sk-SK" sz="2400" dirty="0" smtClean="0">
                <a:solidFill>
                  <a:srgbClr val="000099"/>
                </a:solidFill>
                <a:latin typeface="Times New Roman"/>
              </a:rPr>
              <a:t>PD</a:t>
            </a:r>
            <a:endParaRPr lang="sk-SK" sz="2400" dirty="0">
              <a:solidFill>
                <a:srgbClr val="000099"/>
              </a:solidFill>
              <a:latin typeface="Times New Roman"/>
            </a:endParaRPr>
          </a:p>
          <a:p>
            <a:pPr marL="285750" indent="-285750" algn="just">
              <a:buBlip>
                <a:blip r:embed="rId3"/>
              </a:buBlip>
            </a:pPr>
            <a:r>
              <a:rPr lang="sk-SK" sz="2400" dirty="0" smtClean="0">
                <a:solidFill>
                  <a:srgbClr val="000099"/>
                </a:solidFill>
                <a:latin typeface="Times New Roman"/>
              </a:rPr>
              <a:t>Pozičný </a:t>
            </a:r>
            <a:r>
              <a:rPr lang="sk-SK" sz="2400" dirty="0">
                <a:solidFill>
                  <a:srgbClr val="000099"/>
                </a:solidFill>
                <a:latin typeface="Times New Roman"/>
              </a:rPr>
              <a:t>dokument EK k </a:t>
            </a:r>
            <a:r>
              <a:rPr lang="sk-SK" sz="2400" dirty="0" smtClean="0">
                <a:solidFill>
                  <a:srgbClr val="000099"/>
                </a:solidFill>
                <a:latin typeface="Times New Roman"/>
              </a:rPr>
              <a:t>PD SR a </a:t>
            </a:r>
            <a:r>
              <a:rPr lang="sk-SK" sz="2400" dirty="0">
                <a:solidFill>
                  <a:srgbClr val="000099"/>
                </a:solidFill>
                <a:latin typeface="Times New Roman"/>
              </a:rPr>
              <a:t>programom </a:t>
            </a:r>
          </a:p>
          <a:p>
            <a:pPr algn="just"/>
            <a:r>
              <a:rPr lang="sk-SK" sz="2400" dirty="0">
                <a:solidFill>
                  <a:srgbClr val="000099"/>
                </a:solidFill>
                <a:latin typeface="Times New Roman"/>
              </a:rPr>
              <a:t>    na roky 2014 – 2020 </a:t>
            </a:r>
          </a:p>
          <a:p>
            <a:pPr marL="285750" indent="-285750" algn="just">
              <a:buBlip>
                <a:blip r:embed="rId3"/>
              </a:buBlip>
            </a:pPr>
            <a:r>
              <a:rPr lang="sk-SK" sz="2400" dirty="0">
                <a:solidFill>
                  <a:srgbClr val="000099"/>
                </a:solidFill>
                <a:latin typeface="Times New Roman"/>
              </a:rPr>
              <a:t>Národný program reforiem SR</a:t>
            </a:r>
          </a:p>
          <a:p>
            <a:pPr marL="285750" lvl="0" indent="-285750" algn="just">
              <a:buBlip>
                <a:blip r:embed="rId3"/>
              </a:buBlip>
            </a:pPr>
            <a:r>
              <a:rPr lang="sk-SK" sz="2400" dirty="0">
                <a:solidFill>
                  <a:srgbClr val="000099"/>
                </a:solidFill>
                <a:latin typeface="Times New Roman"/>
              </a:rPr>
              <a:t>Spôsob uplatnenia ex </a:t>
            </a:r>
            <a:r>
              <a:rPr lang="sk-SK" sz="2400" dirty="0" err="1">
                <a:solidFill>
                  <a:srgbClr val="000099"/>
                </a:solidFill>
                <a:latin typeface="Times New Roman"/>
              </a:rPr>
              <a:t>ante</a:t>
            </a:r>
            <a:r>
              <a:rPr lang="sk-SK" sz="2400" dirty="0">
                <a:solidFill>
                  <a:srgbClr val="000099"/>
                </a:solidFill>
                <a:latin typeface="Times New Roman"/>
              </a:rPr>
              <a:t> </a:t>
            </a:r>
            <a:r>
              <a:rPr lang="sk-SK" sz="2400" dirty="0" err="1">
                <a:solidFill>
                  <a:srgbClr val="000099"/>
                </a:solidFill>
                <a:latin typeface="Times New Roman"/>
              </a:rPr>
              <a:t>kondicionalít</a:t>
            </a:r>
            <a:r>
              <a:rPr lang="sk-SK" sz="2400" dirty="0">
                <a:solidFill>
                  <a:srgbClr val="000099"/>
                </a:solidFill>
                <a:latin typeface="Times New Roman"/>
              </a:rPr>
              <a:t> pri príprave implementačného mechanizmu politiky súdržnosti EÚ po roku 2013 v podmienkach Slovenskej republiky</a:t>
            </a:r>
          </a:p>
          <a:p>
            <a:pPr marL="285750" indent="-285750" algn="just">
              <a:buBlip>
                <a:blip r:embed="rId3"/>
              </a:buBlip>
            </a:pPr>
            <a:r>
              <a:rPr lang="sk-SK" sz="2400" dirty="0">
                <a:solidFill>
                  <a:srgbClr val="000099"/>
                </a:solidFill>
                <a:latin typeface="Times New Roman"/>
              </a:rPr>
              <a:t>Návrh základných princípov na prípravu PD SR na programové obdobie 2014 – 2020</a:t>
            </a:r>
          </a:p>
          <a:p>
            <a:pPr marL="285750" indent="-285750" algn="just">
              <a:buBlip>
                <a:blip r:embed="rId3"/>
              </a:buBlip>
            </a:pPr>
            <a:r>
              <a:rPr lang="sk-SK" sz="2400" dirty="0">
                <a:solidFill>
                  <a:srgbClr val="000099"/>
                </a:solidFill>
                <a:latin typeface="Times New Roman"/>
              </a:rPr>
              <a:t>Strategické, koncepčné a programové dokumenty na úrovni EÚ a SR</a:t>
            </a:r>
          </a:p>
          <a:p>
            <a:pPr algn="just"/>
            <a:endParaRPr lang="sk-SK" sz="2000" b="1" dirty="0" smtClean="0">
              <a:solidFill>
                <a:srgbClr val="000099"/>
              </a:solidFill>
              <a:latin typeface="Times New Roman"/>
            </a:endParaRPr>
          </a:p>
          <a:p>
            <a:pPr marL="285750" indent="-285750" algn="just">
              <a:buBlip>
                <a:blip r:embed="rId3"/>
              </a:buBlip>
            </a:pPr>
            <a:endParaRPr lang="sk-SK" sz="2000" dirty="0">
              <a:solidFill>
                <a:srgbClr val="000099"/>
              </a:solidFill>
              <a:latin typeface="Times New Roman"/>
            </a:endParaRPr>
          </a:p>
          <a:p>
            <a:pPr lvl="0" algn="just">
              <a:buFontTx/>
              <a:buChar char="-"/>
            </a:pPr>
            <a:endParaRPr lang="sk-SK" sz="2000" dirty="0">
              <a:solidFill>
                <a:srgbClr val="000099"/>
              </a:solidFill>
              <a:latin typeface="Times New Roman"/>
            </a:endParaRPr>
          </a:p>
          <a:p>
            <a:pPr algn="just"/>
            <a:endParaRPr lang="sk-SK" sz="2000" dirty="0" smtClean="0">
              <a:solidFill>
                <a:srgbClr val="000099"/>
              </a:solidFill>
              <a:latin typeface="Times New Roman"/>
            </a:endParaRPr>
          </a:p>
        </p:txBody>
      </p:sp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112" y="6057006"/>
            <a:ext cx="818493" cy="612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190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1"/>
          <p:cNvSpPr txBox="1">
            <a:spLocks/>
          </p:cNvSpPr>
          <p:nvPr/>
        </p:nvSpPr>
        <p:spPr bwMode="auto">
          <a:xfrm>
            <a:off x="0" y="0"/>
            <a:ext cx="683568" cy="6858000"/>
          </a:xfrm>
          <a:prstGeom prst="rect">
            <a:avLst/>
          </a:prstGeom>
          <a:gradFill flip="none" rotWithShape="1">
            <a:gsLst>
              <a:gs pos="9000">
                <a:srgbClr val="000099"/>
              </a:gs>
              <a:gs pos="25000">
                <a:srgbClr val="000099"/>
              </a:gs>
              <a:gs pos="58000">
                <a:srgbClr val="FF0000"/>
              </a:gs>
              <a:gs pos="82000">
                <a:schemeClr val="bg1"/>
              </a:gs>
            </a:gsLst>
            <a:lin ang="5400000" scaled="0"/>
            <a:tileRect/>
          </a:gra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B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sk-SK" sz="40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ook Antiqua" pitchFamily="18" charset="0"/>
              <a:ea typeface="+mj-ea"/>
              <a:cs typeface="+mj-cs"/>
            </a:endParaRPr>
          </a:p>
        </p:txBody>
      </p:sp>
      <p:sp>
        <p:nvSpPr>
          <p:cNvPr id="4098" name="AutoShape 2" descr="data:image/jpeg;base64,/9j/4AAQSkZJRgABAQAAAQABAAD/2wCEAAkGBhQSEBQUExQUFRQWFRsXFBYYFxcVHRwdFxUYFBcXGxgYHCYeGRojGhQUHy8iIycpLC0sFSAxNTAqNSYrLCkBCQoKDgwOGg8PGi8lHyQpKSwsLiwsLCwpKiwqKiwsLywsLCwsLCwsLCosLCwsLCwsLCksLCwsLCwsKSwsKSwsKf/AABEIAK0A8AMBIgACEQEDEQH/xAAbAAABBQEBAAAAAAAAAAAAAAAAAQIFBgcEA//EAEQQAAEDAgQDBQYDBQUHBQAAAAEAAgMEEQUGEiEHMUETIlFhcRQyUoGRoSNCsWJykrLBM3PC0fAVJDRDgoOzFyY1U1T/xAAYAQADAQEAAAAAAAAAAAAAAAAAAQIEA//EAC8RAAICAQMCBAUDBQEAAAAAAAECAAMREiExE0EyUYGRBCJxobEjYcEUM3Lh8EL/2gAMAwEAAhEDEQA/ANwQhCIQQhF0QgmlJrVRzVxGgpQWM/Fm+Fp2H7zhy9BuqVC5wokO6oMky2ueBzVdxXP1HT+9M17vhj7529NgqSymxLFraz2FOfIsB9B7z/mrJhHCikiN5NUzv27Bv8I/zXfponjO/kJm6jv/AGx7yGquLUsp00lKXG/N13fZmw+q8m41jkoIbDo8+zay3kC47rTKTD44xaNjWDwa0N/RdAYjrIPCvvvH0XPiaZczCMdeN5tPkXsB+zUowDHByqB/G0/q1ajZFkv6g+Q9o/6YdyfeZSKjHYQSWmQekb/oG2KGcR6+nt7VS3HjpdGf6haqWpr4gRYgEee/6p9ZTsVEXQYcMZTcH4p0k2zy6F3Kz9x/ENvqrZS1rJWB0b2vaeTmkEfUKBxnh9R1FyYgx3xx9w/O2xVRreH9XROMlBM5w56L2d9PdcjRU/hOD+8NVqeIZE1QFKs0wLiqWv7KujMbgbF7QRY8jqZ09RstFp6psjQ5jg5p3BBuD81xetk5nau1X4nuhNBTlE6wQhCIQQhCIQQhCIQQhCIQQhCIQQhIUQirwqqpsbS57g1rRck7AepSVdW2NjnvcGtaLuJ5ADqsmxXEqjGqnsae7adhFydhb43eJ8GrrVVr3OwHJnC63RsOe06cbzpPiEppaFpa0mzn8iR8V/yM+5Viypw1hprSS2mm5hxHdb6A8z5lT2XsvRUkQjjb+84jdx8SVLBW9oxpr2H3MhKSTqs3P4jWxp9kqFnmkDEQBKhCI4IQhEIJClQiEbpSOanoRCQuO5Ugq2ETMufyvGzh6O/zWbzUVbgsuth7WmJs7np9HD8jvMbLYivCeBrmlrgC0ixBFwR4Fdq7iux3HlM9lAbcbGROWc1Q1seqI2cPfYfeafPxHmpwFZLmbK0uGze2URPZg3c3npBPukdWH7K95TzbHXQ6md17bdpH1afLxaehTsrAGtOPxCq0k6G5lgQkBSrhNEEIQiEEIQiEEIQiEEIQiEEx6ddU7iRmn2Wm0sNpZbtb5D8zv6fNUilyFEh3CKSZWc5Y1LiFUKGlILAe+RycR7xd+y39Vf8ALmXo6OBscY35ud1cbbuKgeGeVxT03avH40wub8w292t8r8z6q62Xa5x/bXgfecaUJ+duT9oAJUmpU7MfE2CmeY2AzSg2LW8gfAu8fILiqsxwBOzOE5lzuhZvScXRraJqWSMONgRdx38Glov8lokUtwD4gHw578uib1sniiSxX4nohND0alE6RyE3UjUiEchN1I1pQjkJocjUnCOSFQGZM4xUYAdd8rvciZu4+O3QeqlcPrDJG17mOjLhfQ61xfobJ6TjMkMCcT1lhDgQQCCLEHwKzabJtVRYgyWhbeF5s5pIs0Xu5jr726gjkVpt0hVJYVz+8iysPg+UGhPTQUFyidBHITdSLohHISApURwQhCIQQhCIRjjssngb/tXGCTvTwdOhDDsP+p36K7Z8xf2egleD3nDs2er9r/qobhHhHZ0jpjzmdcfut7o+9ytNQ0VmzvwJktOtwnrL2wJxSBOKzTUJCZwxAwUM8g5iMhvq7u3+6p3CXL0ZidUvaHSF5a2++nTzIv1JPNXbMuHe0Uk0Q5vYQPXmPuFmvD/OLaLXTVQLBrJDiD3XcnB3W3I3WysZqYLzn7THaQLQW4mrTULH21ta6xuLgGxHIi/IqmZ+zHUwVNPFTuY3tdjqaHbl2kc+Q3UrVcRKGMA9u11yBZneO5tfbp5qpcUWtkq6MarNcPfBtYF43B9FFFZ14ce8d9gCZU+XEteAQYiJr1UsD4tJ2Y0A36cuirlfxIkpcTlils6na4NsBZzRYHVf83XZS+UsEpqWZxZWds57dIa6Rp5G+wB3KhqPCo6nFsRhlF2uaPUEabEHoQqQJqOrjH0kszaRp595aM3Y+6LDn1FO5pNmljrBws5wF/PYrlrn4jNDTSUr4W6og6XW0buIBFvALOceiqaCKWik70EveidfYaXA3B6ctwtjy2f9zp/7ln8oQ9YrUMN940c2MQdtpneF5lxWpqJKdksGuK+q7G27rtJspPNeP11FRQue+Pt3Sua8taCLWJFh0Oy4OH//AMxWekn/AJQu7jMf92g/vT/I5ddK9ZUwMTllukWzOSqxfFKamZVulhliLWuc0tsQHWty3tuOSvWXMaFVSxzBunWN287EGxF/C6yjMVLWR0lM6aZ0tK8MOhnd07AtaT425HxCumKZhgpsHa+m2a5miAdQXAg38xuT5qLawQMdz2jrsKk57CVfG84Tirnnhji7OB7Yy4xNLrXIsX899J9Nlq1BWNliZIw3a9ocD5EX/wBeiy3A45WYc+n9gqJO2Bc6UFu5cBpcL77d1THCfGiY5KSS4fE4loPwk2c31a6/1CVqArt2jpsIbc8zpyJmmoqauqjlc0sjJ0WaG8pC3cjnsFacxVroaSaRlg5kbnNuL7gX5LOOHVfHFX1pke1gJIBcQ3/mu8Vdcz4pHLQVXZyMfaI30uDrX5XspsrAsAA22nSqzNZyd95BZC4iGoIgqSBN+R/uh/l5O/VdeJZlnZjMNKHN7F7QXAtF+Tie98lWcLyaazCoJIiG1EZcAeWoB5NifiB5FcOA4jLNi1J24IlivFITsSWh1rjxttfqu3SQkle2dpwFzgAN3xvLLjubaqhxFrZiHUr/AHbNAIaTY7jm5p6eC9sczhNNXR0lCRe4Mslg8WIuefRoP12UxxAw5kmHzFwuY29ow9Q5trWP1UVwnwxjKPtgPxJHuDneTHWAHlsuQ0dPXjcbTsQ/U0Z2O8vULbAAm56nlfxOy9E1qcsk2wQhCIQQhCITM+MlTdlPCL6nPLvoNI+7lfMDw8Q08UQ20MaPtv8AdZznsiXGqSI8h2YPzfr/AMK1Rq02/LWi+syVfNYzekcAghCQrNNcQtULjGT6aqN5Yml1rah3XfxBStXViON73e6xpcfQC5UZl3NEVaxz4dVmmx1N07kXVDUPmEhtJODI2j4Z0MbtXZaz+24uH0OykMYyfTVRZ20erQNLRcgAeFgvDHs709JIyN5c57vyxjWR4EgePgp2CbU0OsRcXs4WIv0I6FUzWbMTIVa91AkBhvD6jglbLHDZ7N2nU42PLqVI02XoY6iSoay0sgs91zv8uXRSQcguUl2PJlhFHAnBi+BQ1UfZzMD289+YPiD0K6qalEbGsaLNaAAPIbBeupJrU5yMZlaRnOJFYdlaCCeSeNmmSS+t1yb3dqO3LmnY3lyGsa1k7NTWnUBcje1unldSmpGpPWc5zJ0rjT2kfU4DFJT+zvZeLSG6SejeW/Poox+QKQxsiMZLGOLmt1usC7mefVWPUjUgOw2BgUU9oyOENAAFgBYfooqHKVOypNS1hbKSSSHEX1bHa9t7BTGpGpLURAqDKvLw0oXOLnQ3JJJ7zuZNyefiV10WSKSGOWOOKzJRaQXO4HIXvdTocjUqLse8QqQdpw4Rg0dNEIoW6WAkgXJ57ncrxlyxTuqW1JjHbNFg/f0uR1NuqlAUFyWo5zmVpGMYnPX4eyaN8bxdj26XDlcH0XlhGDxU0QiibpYCSBcnnuea7bqDzNmB9I1sghMkWq0rmndg+LTbcc/okCTsIHA3MnGlKq1h2bhU1Rip2GSJoBknvZoJFw1u3eKsepMgrzBW1cR4Qm6khelKjrpVX8VzpBBM2E63yu/JG0yOHm4DcKdbJcAoIIiDA8TMcYYDmSC/wsP0a6y09oWW5oJZmGmd0d2YH3af1WpNK03+FPpMvw/ib6xyChIVmmuR2Yv+EqP7l/8AKVkuVM2Chw+XTYzSSWjb4WYAXnyH6rWcxf8ACVH9y/8AkKyjI2To62jqCdpbhsbjybZody8DsD5Ld8Pp6Z18ZEwfE6uoNPODLXkXJTmu9sqjrqH95oO+m/Un4rfRSudc4ihYwNZrlkJDG8gLdTbfrYKtcP8AM0kEpoKq4cHERknkRvoueh5tXjxHeYcSpJ37xC3T4H3cPvf5JFC1uH9Ig4Wr5J2TY1jLGdu6GHQO8YwO8BbrY3CsuT82troC+wa9u0jfA8wR+yR+ilHYpF2Pa62dlp1ari1lm3DuldK+vfENMb2OYzpu4uLR8h+qjSrqcjGJeWRhg5zJOfPNVU1D4cPiY5rNjK+9tjYnnYAm9vRMjz3V0lQyKviYGPNu1YCBblcdCB16rm4SYiyLtqd9my67i+17d0jzII+69uMNUx0MMQIdKZbho3NtJb8rkhdAq9Tp6dvOc9TFNerfyk9n3NUlFTskiDHF79N3XItoLr7eig8QzdidJG2aaGB8brbtJ2vuAbcrheHEuBzMMpGv3c1zQ71ETrqKzfPWtggZVvZ7O8t3ibuLAGxv1Dbm3knXWpA+p/4RWWNqJzjYfSXjGs5FmGNrIWg6tNmu6ajpI26g3ChKTNOKugbO2ngljeNTQ2+q3pe698700UeCtbD/AGQMeg87i97+p5qYyNM1uF0xc4ACPckgW7xXPCrXkDO86ZZnwTjaNybnhlcHNLezmZ7zOh8XNPhe4svDCs4yy4pNSFjAyPVpcL3Om1r9OqqmUR2+OzTQ/wBi0yOJHKzhpHL4nbj0XVlo/wDuGq/7n+FU1SjV/jn6SBaxC/X3krivEU02JOgla0QCwLxcuGpoIJ3ta5U/mfMBp6J9RFpeQGlt72Nza+yo2IYUypx2pgk918XPqC1jS1w9FDYvJUUEU9DOC+KQXhd0uHA6h5eLeivoo2kDnA9Yjc66s8bzW8s4q6opIpngBz23IHLnbqqZmLiZNDUSthiY+GFzWvcdXvHmNtuYI+S7KDG/ZMCil/N2Wln7ziQPpz+Sp2DYgG0E0D6WokfOS4ytZcX5scDa+xUpSuWJG2cSrLiFAB7Zmx0Fc2WJkjDdr2hwPqLqiYtnqapnfTUMDZRYtc9+4PQm3IN6b80vCvGS+nkpX3D4b6eh0uv06aXfqovhZiUcM9TBLZkjnjTq23aSHM9bm6kUhCxxnEprSwUZxmTuVXYhDMIJKaCODdxdG3S0eNtJILifFecPErRiMtPOGMiDyxjxfYg2Bf0sfLkrsKxmsM1t1kXDbi5A5kDwWWUeX2VtfiULtjq1McBfS4PIBt1G+4Sr0WFi47R2akwFPeXbO2Zn0VMJYmseS8N717WIJvt6KPzbmqqp6aGeKOMse1vaEhxLS4Ajb4TuLrPscq6inp30FSCdL2vhdzGkXvY9WkcvBbDhtK2WiiY8Xa6FocD4FgTetagGO+/uJK2NaSBtt7Spz5lpaWj9sgiaJqncDqXcnXPPS3w67eKtmWqqaWmY+oDWyOGqzbiwPK9+p5rMslZcjfis0b7uZTF5Y124JEmkEj7rYrKLwq7DnmdPh9TbnjiZhxZh7OopKgXFjYkdNLw8fa602nkDmhw5EAj5i6pfFnDjJQ6xcmJ4efQjST8gVIcO8V7fD4t7uYOzd6t2H2sh/mpU+UE+W5h5y0oKQJSs01znq6USRvY69ntLTbwIsozLeVoqJjmRFxDnXOo35CymLqHxnN1LSm00rWutfSLud9AqGojSJzbSDqM5swZHp6x7XyBzXt/Ow6SfC/jbou2vy7FPAIZmmVrRYOd72219Q3B81E0vE2he7T2unzc1zR9VaI5g4Aggg7gjqqbqJjVtJXpvnEo7eENNf+0nLb+5rFvTkrfhmEx08YjiYGMbyA/W/U+a7QUt0msZuTKWpV4EqmO8Oaapf2hDo5DuXRnTf1HL5puC8Nqamk7SzpZB7rpDqt6DxVsui6Oo+MZi6KZziQmY8rR1sbY5dQa12oaTbpb+q9cWy7FUU/YSAlgAsQdxpFgQfHb7qVJUZjGZIKXR20gZrNmjck/Ib2QGbYDtxGyryZHDIsPsZpC6UxatQu7dvkD4XufmouLhHTA7vnc34S/b7BXaGYOaHDkRccxz9U+6Ytfzi6KHtI7CMBipmaIY2sHW3M+ZPMriosnQxVj6ppf2j76gTt3rX2+Snroup1tvvK6a8YkFHlGIVrqwa+1cLEX7vuhvL0AXRj+XYquIxyt2vcOGzmnxB6KWQjW2Qcx6F3GJV67IMEsEMDjII4fdAdz9fHr9VYYKYMa1rRZrQA0eAAsF6lyGvukXY8xBFB2kBT5MijrXVbC8SOJLhfum4sdvv6rwzBw+pqt2tzSyTq9hDSfUcj681aAhV1GznMXSUjGJUcD4b09NMJg6V8jfdL3XtcWPLnsVJYZlOKComnYX65b6gTcbnVsPUKcQgux5MBUg4EhMx5VhrWBsoOxu1w2cPEX8CpSmpgxjWN5NaGj0AsvdCksSMZ2lBADmQOFZRip6maoYX65r67m43dr2Hqp2yVCCS25gqhdhOSvo2yxPjd7r2lp9CLLNeGlUaWsqKOTYk92/xM2+7SD8lqRCzLijhT4Zoa6LYtIDyOhBuxx9dx81ooIOaz3/ADM/xA04sHb8TTWlPKict442rpmTN21DvDwcNnD6qUJWYgqcGaFIIyJG5kxI09JNKObGEj15N+5WecO8qMrBJV1X4rjIQA47Egd4nx3OwV8zhQmahqGDmYzb1G9vsqTwmzJG1jqV50v1lzL7Xva7d+oI5LXWCKiV5/iZLSOqA3EsWZOHtNPC4MjbHIAdDmADcDYEdR0UBwkxd5M1M8k9n3mA/l3LHi/heyvmMYxHTQulkcA1o+p6ADqSs74R0zn1FTUWs090ernl9r+WyaEtU2r0icBbV0es7/8A1CrJKiaGnpWSmJxBs43sHFoO6lMq59NTO6nmiMM4BNr3BtzG+4PkqbgFVUsxKuNLEyV+p+oPJbt2nS3M3Ulw+aKqvnqpXaahpP4QFrXGnVcne1iLea6WVKFO3A/M5pcxI37ywZr4hNpZOxiYZp9u6OTb9DbcnyHioqDOuJMewTUJLXuAbpBB3OwvcgfOyhsqztjxycT7OLpGxl3xEgt3Pi3kp/PeZK6icZIxD7OSGsJGp19JJuB0vdT0wCEA5HJ/iPqscsTweBL6121zt4+SyOkzVCcUMroQ5j5ezbM97nabbAtBGltzY+itWd8wuiwsOuBJMxrR098XeR8rj5rP6qrpf9lMgb2vbtf2p/DcAXEWcL+Gk8/JFFQwS3fb/cd9uSAO282yoqNEb32vpaXW8bNJ+9lVsmcRGVpLJGtjm5taCSHDyJ6jwSZWx01WFOcffjjfG/zLY9j82kFUXAcnuqcPbPAS2oie4C22oCxbY9HDeyhKVwwfz5lNc2VKeU0DNmcH0lRTRNjY4TGxLiRbvtbtbbk4q2hYbiOZ3Vk9D2jSJYpGsk8z2rO95cjcLcm/6+qi6vphZ1ot6haOSFF01zlnmgyrcRcd9moX2Nny/hs8tQ7zvk2/1Xjwuo3sw9jnl15HF7Q4k2byaBflsL/NVPGJzi+KMhZ/YQ3u4eAIL3/9RGkLWKeINaGtFgAAB5AWC02DpoFPJ3mWsl7C3bieoSpAlWaa4IQhEIIQhEIIQhEIFcuI0DJo3RyC7XgtI9QupNKM43ERGRgzI8DxJ+D1z6ac3p3kEO32v7r/AOh9FrUbwQCDcHkRv81AZwymythLSAJWi8T+oPgfFp6hU3JmcX0knsVb3dB0xvP5fBrj8J6FanAuXUOe8xoTS2k8dpqRCp2ZOGUFS8ysJhlO5c0bE+Jb4+YVwa+6csyuyHIml0VxgzOafhAC4GepklYN9Pu3+ZJV8w/DY4I2xxNDGN5Af63XWEWVtYz8mJKlTgSt4Hk1tNUzzh7nGa92kDa7tWy55chN9u9sjlfG8u1FoALT0cD5EK2WRZLqP5w6a+UquaMgw1jtZvHKOUjdr25ah1UGzhIXFonq5ZI2/l5fck22WjWRZMWuBgGI0ITkiVfF8kMqJYHPe/s4AA2LbSbWO/0Cn3UTCCNDd/IdfkumyLKdbGUK1HaVXAcjNpe3DJXlkwI0ECzb3sR52Nvku7KmWG0MBia9zxqLrmw5i3RTlkJtYzZyeYCpRxKjjHD2GeqjqATG5rg54aB3y0ggnwPieqtoSpHFSzkgZ7RqirnECqDxMzZ2Ufs0JvNJYOtuWtPT953IBSeeM6sooiGkGdw7jfD9t3gB08VX+H+UJHy+21YJe7vRh3O//wBhHpyC0VIF/Uf0me1y3yJ6ye4dZT9jp7yD8aTd/XSPys+XXzVuCRoTlwdy7FjNCIEXSIIQhTLghCEQghCEQghCEQgkKVCIRpCrOcckRVzPgmaO5J/hd4tVnSFUrFDkSHQOMNMpwDOM+HyClrmuMbe615vcDoQfzs+4Wn0dayVofG5rmnk5puFxY5gENXHolZcfldyLSeoPRZxUYBXYQ8y0zjLBe7h5fts8fNq0YS7jZvtM/wA9O3I+81wJVRsucUYJ7Nl/Ak/aPcPo/ofVXVkoIuCCDyIN/uuD1shwwndLVfcGeiEmpGpROkVCTUjUiGIqEl0XRCKkckLlA4/nSmpAe0kBf0jb3nfTp81SqWOAJDOq7kydc6yo+b+I7Ifwqa0s52uO81pO3T3neQVbqcz1+Ku7KmYYoj7xBI2/ak9OjVbsp8OoaMh7vxZvjI2b46W9PVaBWtW9m58pn6jW7JsPOQeUcgSSyCrr7ueTqEbtyT0L/To1aUGIAT1xssaw5M711qg2ghCFznSCEIRCCEIRCCEIRCCEIRCCEIRCCEIRCIQmuanoKISr4/w/paoElnZydHx2afmORVQdkXEqMl1JUa2j8oOk282Ou09eS1ayTSuy3uoxyP3md/h1Y5mWM4l1tN3aulvbrYx9bebVJ03GKlcRqjlaOps11vkDdXx8IcLOAI8CAQo2bKtI8kup4STzOgKupUfEvtF07V4aQ8HFChd/zHD1Y4L0k4m0IG0xd6Mcf6L1dw6oCb+zt+rh/VIeHNB/+dv8T/8ANP8AQ7Ayf1fMSLquL1G0d0SvPhp0/wAxUXV8X3POmmpi537Ruf4WA/qrlBkmiaLCmit5t1fqpSmw+OIWjYxg5d1oH6I1VDhfePRa3/qZh7BjGIe+TBGeh/CH8I7xUzgfCaFhD6lxnfzI3Dfn1d81fWtTg1Sb2xhdh+0ofDqDltzPCmo2xtDWNa1o5BoAH0C9wEtkLhO+IIQhEcEIQiEEIQiEEIQiEEIQiEEIQiE//9k="/>
          <p:cNvSpPr>
            <a:spLocks noChangeAspect="1" noChangeArrowheads="1"/>
          </p:cNvSpPr>
          <p:nvPr/>
        </p:nvSpPr>
        <p:spPr bwMode="auto">
          <a:xfrm>
            <a:off x="63500" y="-153988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k-SK" dirty="0"/>
          </a:p>
        </p:txBody>
      </p:sp>
      <p:sp>
        <p:nvSpPr>
          <p:cNvPr id="4100" name="AutoShape 4" descr="data:image/jpeg;base64,/9j/4AAQSkZJRgABAQAAAQABAAD/2wCEAAkGBhQSEBQUExQUFRQWFRsXFBYYFxcVHRwdFxUYFBcXGxgYHCYeGRojGhQUHy8iIycpLC0sFSAxNTAqNSYrLCkBCQoKDgwOGg8PGi8lHyQpKSwsLiwsLCwpKiwqKiwsLywsLCwsLCwsLCosLCwsLCwsLCksLCwsLCwsKSwsKSwsKf/AABEIAK0A8AMBIgACEQEDEQH/xAAbAAABBQEBAAAAAAAAAAAAAAAAAQIFBgcEA//EAEQQAAEDAgQDBQYDBQUHBQAAAAEAAgMEEQUGEiEHMUETIlFhcRQyUoGRoSNCsWJykrLBM3PC0fAVJDRDgoOzFyY1U1T/xAAYAQADAQEAAAAAAAAAAAAAAAAAAQIEA//EAC8RAAICAQMCBAUDBQEAAAAAAAECAAMREiExE0EyUYGRBCJxobEjYcEUM3Lh8EL/2gAMAwEAAhEDEQA/ANwQhCIQQhF0QgmlJrVRzVxGgpQWM/Fm+Fp2H7zhy9BuqVC5wokO6oMky2ueBzVdxXP1HT+9M17vhj7529NgqSymxLFraz2FOfIsB9B7z/mrJhHCikiN5NUzv27Bv8I/zXfponjO/kJm6jv/AGx7yGquLUsp00lKXG/N13fZmw+q8m41jkoIbDo8+zay3kC47rTKTD44xaNjWDwa0N/RdAYjrIPCvvvH0XPiaZczCMdeN5tPkXsB+zUowDHByqB/G0/q1ajZFkv6g+Q9o/6YdyfeZSKjHYQSWmQekb/oG2KGcR6+nt7VS3HjpdGf6haqWpr4gRYgEee/6p9ZTsVEXQYcMZTcH4p0k2zy6F3Kz9x/ENvqrZS1rJWB0b2vaeTmkEfUKBxnh9R1FyYgx3xx9w/O2xVRreH9XROMlBM5w56L2d9PdcjRU/hOD+8NVqeIZE1QFKs0wLiqWv7KujMbgbF7QRY8jqZ09RstFp6psjQ5jg5p3BBuD81xetk5nau1X4nuhNBTlE6wQhCIQQhCIQQhCIQQhCIQQhCIQQhIUQirwqqpsbS57g1rRck7AepSVdW2NjnvcGtaLuJ5ADqsmxXEqjGqnsae7adhFydhb43eJ8GrrVVr3OwHJnC63RsOe06cbzpPiEppaFpa0mzn8iR8V/yM+5Viypw1hprSS2mm5hxHdb6A8z5lT2XsvRUkQjjb+84jdx8SVLBW9oxpr2H3MhKSTqs3P4jWxp9kqFnmkDEQBKhCI4IQhEIJClQiEbpSOanoRCQuO5Ugq2ETMufyvGzh6O/zWbzUVbgsuth7WmJs7np9HD8jvMbLYivCeBrmlrgC0ixBFwR4Fdq7iux3HlM9lAbcbGROWc1Q1seqI2cPfYfeafPxHmpwFZLmbK0uGze2URPZg3c3npBPukdWH7K95TzbHXQ6md17bdpH1afLxaehTsrAGtOPxCq0k6G5lgQkBSrhNEEIQiEEIQiEEIQiEEIQiEEx6ddU7iRmn2Wm0sNpZbtb5D8zv6fNUilyFEh3CKSZWc5Y1LiFUKGlILAe+RycR7xd+y39Vf8ALmXo6OBscY35ud1cbbuKgeGeVxT03avH40wub8w292t8r8z6q62Xa5x/bXgfecaUJ+duT9oAJUmpU7MfE2CmeY2AzSg2LW8gfAu8fILiqsxwBOzOE5lzuhZvScXRraJqWSMONgRdx38Glov8lokUtwD4gHw578uib1sniiSxX4nohND0alE6RyE3UjUiEchN1I1pQjkJocjUnCOSFQGZM4xUYAdd8rvciZu4+O3QeqlcPrDJG17mOjLhfQ61xfobJ6TjMkMCcT1lhDgQQCCLEHwKzabJtVRYgyWhbeF5s5pIs0Xu5jr726gjkVpt0hVJYVz+8iysPg+UGhPTQUFyidBHITdSLohHISApURwQhCIQQhCIRjjssngb/tXGCTvTwdOhDDsP+p36K7Z8xf2egleD3nDs2er9r/qobhHhHZ0jpjzmdcfut7o+9ytNQ0VmzvwJktOtwnrL2wJxSBOKzTUJCZwxAwUM8g5iMhvq7u3+6p3CXL0ZidUvaHSF5a2++nTzIv1JPNXbMuHe0Uk0Q5vYQPXmPuFmvD/OLaLXTVQLBrJDiD3XcnB3W3I3WysZqYLzn7THaQLQW4mrTULH21ta6xuLgGxHIi/IqmZ+zHUwVNPFTuY3tdjqaHbl2kc+Q3UrVcRKGMA9u11yBZneO5tfbp5qpcUWtkq6MarNcPfBtYF43B9FFFZ14ce8d9gCZU+XEteAQYiJr1UsD4tJ2Y0A36cuirlfxIkpcTlils6na4NsBZzRYHVf83XZS+UsEpqWZxZWds57dIa6Rp5G+wB3KhqPCo6nFsRhlF2uaPUEabEHoQqQJqOrjH0kszaRp595aM3Y+6LDn1FO5pNmljrBws5wF/PYrlrn4jNDTSUr4W6og6XW0buIBFvALOceiqaCKWik70EveidfYaXA3B6ctwtjy2f9zp/7ln8oQ9YrUMN940c2MQdtpneF5lxWpqJKdksGuK+q7G27rtJspPNeP11FRQue+Pt3Sua8taCLWJFh0Oy4OH//AMxWekn/AJQu7jMf92g/vT/I5ddK9ZUwMTllukWzOSqxfFKamZVulhliLWuc0tsQHWty3tuOSvWXMaFVSxzBunWN287EGxF/C6yjMVLWR0lM6aZ0tK8MOhnd07AtaT425HxCumKZhgpsHa+m2a5miAdQXAg38xuT5qLawQMdz2jrsKk57CVfG84Tirnnhji7OB7Yy4xNLrXIsX899J9Nlq1BWNliZIw3a9ocD5EX/wBeiy3A45WYc+n9gqJO2Bc6UFu5cBpcL77d1THCfGiY5KSS4fE4loPwk2c31a6/1CVqArt2jpsIbc8zpyJmmoqauqjlc0sjJ0WaG8pC3cjnsFacxVroaSaRlg5kbnNuL7gX5LOOHVfHFX1pke1gJIBcQ3/mu8Vdcz4pHLQVXZyMfaI30uDrX5XspsrAsAA22nSqzNZyd95BZC4iGoIgqSBN+R/uh/l5O/VdeJZlnZjMNKHN7F7QXAtF+Tie98lWcLyaazCoJIiG1EZcAeWoB5NifiB5FcOA4jLNi1J24IlivFITsSWh1rjxttfqu3SQkle2dpwFzgAN3xvLLjubaqhxFrZiHUr/AHbNAIaTY7jm5p6eC9sczhNNXR0lCRe4Mslg8WIuefRoP12UxxAw5kmHzFwuY29ow9Q5trWP1UVwnwxjKPtgPxJHuDneTHWAHlsuQ0dPXjcbTsQ/U0Z2O8vULbAAm56nlfxOy9E1qcsk2wQhCIQQhCITM+MlTdlPCL6nPLvoNI+7lfMDw8Q08UQ20MaPtv8AdZznsiXGqSI8h2YPzfr/AMK1Rq02/LWi+syVfNYzekcAghCQrNNcQtULjGT6aqN5Yml1rah3XfxBStXViON73e6xpcfQC5UZl3NEVaxz4dVmmx1N07kXVDUPmEhtJODI2j4Z0MbtXZaz+24uH0OykMYyfTVRZ20erQNLRcgAeFgvDHs709JIyN5c57vyxjWR4EgePgp2CbU0OsRcXs4WIv0I6FUzWbMTIVa91AkBhvD6jglbLHDZ7N2nU42PLqVI02XoY6iSoay0sgs91zv8uXRSQcguUl2PJlhFHAnBi+BQ1UfZzMD289+YPiD0K6qalEbGsaLNaAAPIbBeupJrU5yMZlaRnOJFYdlaCCeSeNmmSS+t1yb3dqO3LmnY3lyGsa1k7NTWnUBcje1unldSmpGpPWc5zJ0rjT2kfU4DFJT+zvZeLSG6SejeW/Poox+QKQxsiMZLGOLmt1usC7mefVWPUjUgOw2BgUU9oyOENAAFgBYfooqHKVOypNS1hbKSSSHEX1bHa9t7BTGpGpLURAqDKvLw0oXOLnQ3JJJ7zuZNyefiV10WSKSGOWOOKzJRaQXO4HIXvdTocjUqLse8QqQdpw4Rg0dNEIoW6WAkgXJ57ncrxlyxTuqW1JjHbNFg/f0uR1NuqlAUFyWo5zmVpGMYnPX4eyaN8bxdj26XDlcH0XlhGDxU0QiibpYCSBcnnuea7bqDzNmB9I1sghMkWq0rmndg+LTbcc/okCTsIHA3MnGlKq1h2bhU1Rip2GSJoBknvZoJFw1u3eKsepMgrzBW1cR4Qm6khelKjrpVX8VzpBBM2E63yu/JG0yOHm4DcKdbJcAoIIiDA8TMcYYDmSC/wsP0a6y09oWW5oJZmGmd0d2YH3af1WpNK03+FPpMvw/ib6xyChIVmmuR2Yv+EqP7l/8AKVkuVM2Chw+XTYzSSWjb4WYAXnyH6rWcxf8ACVH9y/8AkKyjI2To62jqCdpbhsbjybZody8DsD5Ld8Pp6Z18ZEwfE6uoNPODLXkXJTmu9sqjrqH95oO+m/Un4rfRSudc4ihYwNZrlkJDG8gLdTbfrYKtcP8AM0kEpoKq4cHERknkRvoueh5tXjxHeYcSpJ37xC3T4H3cPvf5JFC1uH9Ig4Wr5J2TY1jLGdu6GHQO8YwO8BbrY3CsuT82troC+wa9u0jfA8wR+yR+ilHYpF2Pa62dlp1ari1lm3DuldK+vfENMb2OYzpu4uLR8h+qjSrqcjGJeWRhg5zJOfPNVU1D4cPiY5rNjK+9tjYnnYAm9vRMjz3V0lQyKviYGPNu1YCBblcdCB16rm4SYiyLtqd9my67i+17d0jzII+69uMNUx0MMQIdKZbho3NtJb8rkhdAq9Tp6dvOc9TFNerfyk9n3NUlFTskiDHF79N3XItoLr7eig8QzdidJG2aaGB8brbtJ2vuAbcrheHEuBzMMpGv3c1zQ71ETrqKzfPWtggZVvZ7O8t3ibuLAGxv1Dbm3knXWpA+p/4RWWNqJzjYfSXjGs5FmGNrIWg6tNmu6ajpI26g3ChKTNOKugbO2ngljeNTQ2+q3pe698700UeCtbD/AGQMeg87i97+p5qYyNM1uF0xc4ACPckgW7xXPCrXkDO86ZZnwTjaNybnhlcHNLezmZ7zOh8XNPhe4svDCs4yy4pNSFjAyPVpcL3Om1r9OqqmUR2+OzTQ/wBi0yOJHKzhpHL4nbj0XVlo/wDuGq/7n+FU1SjV/jn6SBaxC/X3krivEU02JOgla0QCwLxcuGpoIJ3ta5U/mfMBp6J9RFpeQGlt72Nza+yo2IYUypx2pgk918XPqC1jS1w9FDYvJUUEU9DOC+KQXhd0uHA6h5eLeivoo2kDnA9Yjc66s8bzW8s4q6opIpngBz23IHLnbqqZmLiZNDUSthiY+GFzWvcdXvHmNtuYI+S7KDG/ZMCil/N2Wln7ziQPpz+Sp2DYgG0E0D6WokfOS4ytZcX5scDa+xUpSuWJG2cSrLiFAB7Zmx0Fc2WJkjDdr2hwPqLqiYtnqapnfTUMDZRYtc9+4PQm3IN6b80vCvGS+nkpX3D4b6eh0uv06aXfqovhZiUcM9TBLZkjnjTq23aSHM9bm6kUhCxxnEprSwUZxmTuVXYhDMIJKaCODdxdG3S0eNtJILifFecPErRiMtPOGMiDyxjxfYg2Bf0sfLkrsKxmsM1t1kXDbi5A5kDwWWUeX2VtfiULtjq1McBfS4PIBt1G+4Sr0WFi47R2akwFPeXbO2Zn0VMJYmseS8N717WIJvt6KPzbmqqp6aGeKOMse1vaEhxLS4Ajb4TuLrPscq6inp30FSCdL2vhdzGkXvY9WkcvBbDhtK2WiiY8Xa6FocD4FgTetagGO+/uJK2NaSBtt7Spz5lpaWj9sgiaJqncDqXcnXPPS3w67eKtmWqqaWmY+oDWyOGqzbiwPK9+p5rMslZcjfis0b7uZTF5Y124JEmkEj7rYrKLwq7DnmdPh9TbnjiZhxZh7OopKgXFjYkdNLw8fa602nkDmhw5EAj5i6pfFnDjJQ6xcmJ4efQjST8gVIcO8V7fD4t7uYOzd6t2H2sh/mpU+UE+W5h5y0oKQJSs01znq6USRvY69ntLTbwIsozLeVoqJjmRFxDnXOo35CymLqHxnN1LSm00rWutfSLud9AqGojSJzbSDqM5swZHp6x7XyBzXt/Ow6SfC/jbou2vy7FPAIZmmVrRYOd72219Q3B81E0vE2he7T2unzc1zR9VaI5g4Aggg7gjqqbqJjVtJXpvnEo7eENNf+0nLb+5rFvTkrfhmEx08YjiYGMbyA/W/U+a7QUt0msZuTKWpV4EqmO8Oaapf2hDo5DuXRnTf1HL5puC8Nqamk7SzpZB7rpDqt6DxVsui6Oo+MZi6KZziQmY8rR1sbY5dQa12oaTbpb+q9cWy7FUU/YSAlgAsQdxpFgQfHb7qVJUZjGZIKXR20gZrNmjck/Ib2QGbYDtxGyryZHDIsPsZpC6UxatQu7dvkD4XufmouLhHTA7vnc34S/b7BXaGYOaHDkRccxz9U+6Ytfzi6KHtI7CMBipmaIY2sHW3M+ZPMriosnQxVj6ppf2j76gTt3rX2+Snroup1tvvK6a8YkFHlGIVrqwa+1cLEX7vuhvL0AXRj+XYquIxyt2vcOGzmnxB6KWQjW2Qcx6F3GJV67IMEsEMDjII4fdAdz9fHr9VYYKYMa1rRZrQA0eAAsF6lyGvukXY8xBFB2kBT5MijrXVbC8SOJLhfum4sdvv6rwzBw+pqt2tzSyTq9hDSfUcj681aAhV1GznMXSUjGJUcD4b09NMJg6V8jfdL3XtcWPLnsVJYZlOKComnYX65b6gTcbnVsPUKcQgux5MBUg4EhMx5VhrWBsoOxu1w2cPEX8CpSmpgxjWN5NaGj0AsvdCksSMZ2lBADmQOFZRip6maoYX65r67m43dr2Hqp2yVCCS25gqhdhOSvo2yxPjd7r2lp9CLLNeGlUaWsqKOTYk92/xM2+7SD8lqRCzLijhT4Zoa6LYtIDyOhBuxx9dx81ooIOaz3/ADM/xA04sHb8TTWlPKict442rpmTN21DvDwcNnD6qUJWYgqcGaFIIyJG5kxI09JNKObGEj15N+5WecO8qMrBJV1X4rjIQA47Egd4nx3OwV8zhQmahqGDmYzb1G9vsqTwmzJG1jqV50v1lzL7Xva7d+oI5LXWCKiV5/iZLSOqA3EsWZOHtNPC4MjbHIAdDmADcDYEdR0UBwkxd5M1M8k9n3mA/l3LHi/heyvmMYxHTQulkcA1o+p6ADqSs74R0zn1FTUWs090ernl9r+WyaEtU2r0icBbV0es7/8A1CrJKiaGnpWSmJxBs43sHFoO6lMq59NTO6nmiMM4BNr3BtzG+4PkqbgFVUsxKuNLEyV+p+oPJbt2nS3M3Ulw+aKqvnqpXaahpP4QFrXGnVcne1iLea6WVKFO3A/M5pcxI37ywZr4hNpZOxiYZp9u6OTb9DbcnyHioqDOuJMewTUJLXuAbpBB3OwvcgfOyhsqztjxycT7OLpGxl3xEgt3Pi3kp/PeZK6icZIxD7OSGsJGp19JJuB0vdT0wCEA5HJ/iPqscsTweBL6121zt4+SyOkzVCcUMroQ5j5ezbM97nabbAtBGltzY+itWd8wuiwsOuBJMxrR098XeR8rj5rP6qrpf9lMgb2vbtf2p/DcAXEWcL+Gk8/JFFQwS3fb/cd9uSAO282yoqNEb32vpaXW8bNJ+9lVsmcRGVpLJGtjm5taCSHDyJ6jwSZWx01WFOcffjjfG/zLY9j82kFUXAcnuqcPbPAS2oie4C22oCxbY9HDeyhKVwwfz5lNc2VKeU0DNmcH0lRTRNjY4TGxLiRbvtbtbbk4q2hYbiOZ3Vk9D2jSJYpGsk8z2rO95cjcLcm/6+qi6vphZ1ot6haOSFF01zlnmgyrcRcd9moX2Nny/hs8tQ7zvk2/1Xjwuo3sw9jnl15HF7Q4k2byaBflsL/NVPGJzi+KMhZ/YQ3u4eAIL3/9RGkLWKeINaGtFgAAB5AWC02DpoFPJ3mWsl7C3bieoSpAlWaa4IQhEIIQhEIIQhEIFcuI0DJo3RyC7XgtI9QupNKM43ERGRgzI8DxJ+D1z6ac3p3kEO32v7r/AOh9FrUbwQCDcHkRv81AZwymythLSAJWi8T+oPgfFp6hU3JmcX0knsVb3dB0xvP5fBrj8J6FanAuXUOe8xoTS2k8dpqRCp2ZOGUFS8ysJhlO5c0bE+Jb4+YVwa+6csyuyHIml0VxgzOafhAC4GepklYN9Pu3+ZJV8w/DY4I2xxNDGN5Af63XWEWVtYz8mJKlTgSt4Hk1tNUzzh7nGa92kDa7tWy55chN9u9sjlfG8u1FoALT0cD5EK2WRZLqP5w6a+UquaMgw1jtZvHKOUjdr25ah1UGzhIXFonq5ZI2/l5fck22WjWRZMWuBgGI0ITkiVfF8kMqJYHPe/s4AA2LbSbWO/0Cn3UTCCNDd/IdfkumyLKdbGUK1HaVXAcjNpe3DJXlkwI0ECzb3sR52Nvku7KmWG0MBia9zxqLrmw5i3RTlkJtYzZyeYCpRxKjjHD2GeqjqATG5rg54aB3y0ggnwPieqtoSpHFSzkgZ7RqirnECqDxMzZ2Ufs0JvNJYOtuWtPT953IBSeeM6sooiGkGdw7jfD9t3gB08VX+H+UJHy+21YJe7vRh3O//wBhHpyC0VIF/Uf0me1y3yJ6ye4dZT9jp7yD8aTd/XSPys+XXzVuCRoTlwdy7FjNCIEXSIIQhTLghCEQghCEQghCEQgkKVCIRpCrOcckRVzPgmaO5J/hd4tVnSFUrFDkSHQOMNMpwDOM+HyClrmuMbe615vcDoQfzs+4Wn0dayVofG5rmnk5puFxY5gENXHolZcfldyLSeoPRZxUYBXYQ8y0zjLBe7h5fts8fNq0YS7jZvtM/wA9O3I+81wJVRsucUYJ7Nl/Ak/aPcPo/ofVXVkoIuCCDyIN/uuD1shwwndLVfcGeiEmpGpROkVCTUjUiGIqEl0XRCKkckLlA4/nSmpAe0kBf0jb3nfTp81SqWOAJDOq7kydc6yo+b+I7Ifwqa0s52uO81pO3T3neQVbqcz1+Ku7KmYYoj7xBI2/ak9OjVbsp8OoaMh7vxZvjI2b46W9PVaBWtW9m58pn6jW7JsPOQeUcgSSyCrr7ueTqEbtyT0L/To1aUGIAT1xssaw5M711qg2ghCFznSCEIRCCEIRCCEIRCCEIRCCEIRCCEIRCIQmuanoKISr4/w/paoElnZydHx2afmORVQdkXEqMl1JUa2j8oOk282Ou09eS1ayTSuy3uoxyP3md/h1Y5mWM4l1tN3aulvbrYx9bebVJ03GKlcRqjlaOps11vkDdXx8IcLOAI8CAQo2bKtI8kup4STzOgKupUfEvtF07V4aQ8HFChd/zHD1Y4L0k4m0IG0xd6Mcf6L1dw6oCb+zt+rh/VIeHNB/+dv8T/8ANP8AQ7Ayf1fMSLquL1G0d0SvPhp0/wAxUXV8X3POmmpi537Ruf4WA/qrlBkmiaLCmit5t1fqpSmw+OIWjYxg5d1oH6I1VDhfePRa3/qZh7BjGIe+TBGeh/CH8I7xUzgfCaFhD6lxnfzI3Dfn1d81fWtTg1Sb2xhdh+0ofDqDltzPCmo2xtDWNa1o5BoAH0C9wEtkLhO+IIQhEcEIQiEEIQiEEIQiEEIQiEEIQiE//9k="/>
          <p:cNvSpPr>
            <a:spLocks noChangeAspect="1" noChangeArrowheads="1"/>
          </p:cNvSpPr>
          <p:nvPr/>
        </p:nvSpPr>
        <p:spPr bwMode="auto">
          <a:xfrm>
            <a:off x="63500" y="-153988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k-SK" dirty="0"/>
          </a:p>
        </p:txBody>
      </p:sp>
      <p:grpSp>
        <p:nvGrpSpPr>
          <p:cNvPr id="2" name="Skupina 27"/>
          <p:cNvGrpSpPr/>
          <p:nvPr/>
        </p:nvGrpSpPr>
        <p:grpSpPr>
          <a:xfrm>
            <a:off x="899592" y="908720"/>
            <a:ext cx="7992888" cy="216024"/>
            <a:chOff x="899592" y="908720"/>
            <a:chExt cx="7992888" cy="216024"/>
          </a:xfrm>
        </p:grpSpPr>
        <p:sp>
          <p:nvSpPr>
            <p:cNvPr id="8" name="Obdĺžnik 7"/>
            <p:cNvSpPr/>
            <p:nvPr/>
          </p:nvSpPr>
          <p:spPr>
            <a:xfrm>
              <a:off x="1331640" y="908720"/>
              <a:ext cx="216024" cy="216024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/>
            </a:p>
          </p:txBody>
        </p:sp>
        <p:sp>
          <p:nvSpPr>
            <p:cNvPr id="9" name="Obdĺžnik 8"/>
            <p:cNvSpPr/>
            <p:nvPr/>
          </p:nvSpPr>
          <p:spPr>
            <a:xfrm>
              <a:off x="1763688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/>
            </a:p>
          </p:txBody>
        </p:sp>
        <p:sp>
          <p:nvSpPr>
            <p:cNvPr id="10" name="Obdĺžnik 9"/>
            <p:cNvSpPr/>
            <p:nvPr/>
          </p:nvSpPr>
          <p:spPr>
            <a:xfrm>
              <a:off x="2195736" y="908720"/>
              <a:ext cx="216024" cy="216024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/>
            </a:p>
          </p:txBody>
        </p:sp>
        <p:sp>
          <p:nvSpPr>
            <p:cNvPr id="11" name="Obdĺžnik 10"/>
            <p:cNvSpPr/>
            <p:nvPr/>
          </p:nvSpPr>
          <p:spPr>
            <a:xfrm>
              <a:off x="2627784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/>
            </a:p>
          </p:txBody>
        </p:sp>
        <p:sp>
          <p:nvSpPr>
            <p:cNvPr id="12" name="Obdĺžnik 11"/>
            <p:cNvSpPr/>
            <p:nvPr/>
          </p:nvSpPr>
          <p:spPr>
            <a:xfrm>
              <a:off x="3059832" y="908720"/>
              <a:ext cx="216024" cy="216024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/>
            </a:p>
          </p:txBody>
        </p:sp>
        <p:sp>
          <p:nvSpPr>
            <p:cNvPr id="13" name="Obdĺžnik 12"/>
            <p:cNvSpPr/>
            <p:nvPr/>
          </p:nvSpPr>
          <p:spPr>
            <a:xfrm>
              <a:off x="3491880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/>
            </a:p>
          </p:txBody>
        </p:sp>
        <p:sp>
          <p:nvSpPr>
            <p:cNvPr id="14" name="Obdĺžnik 13"/>
            <p:cNvSpPr/>
            <p:nvPr/>
          </p:nvSpPr>
          <p:spPr>
            <a:xfrm>
              <a:off x="3923928" y="908720"/>
              <a:ext cx="216024" cy="216024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/>
            </a:p>
          </p:txBody>
        </p:sp>
        <p:sp>
          <p:nvSpPr>
            <p:cNvPr id="15" name="Obdĺžnik 14"/>
            <p:cNvSpPr/>
            <p:nvPr/>
          </p:nvSpPr>
          <p:spPr>
            <a:xfrm>
              <a:off x="4355976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/>
            </a:p>
          </p:txBody>
        </p:sp>
        <p:sp>
          <p:nvSpPr>
            <p:cNvPr id="16" name="Obdĺžnik 15"/>
            <p:cNvSpPr/>
            <p:nvPr/>
          </p:nvSpPr>
          <p:spPr>
            <a:xfrm>
              <a:off x="4788024" y="908720"/>
              <a:ext cx="216024" cy="216024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/>
            </a:p>
          </p:txBody>
        </p:sp>
        <p:sp>
          <p:nvSpPr>
            <p:cNvPr id="17" name="Obdĺžnik 16"/>
            <p:cNvSpPr/>
            <p:nvPr/>
          </p:nvSpPr>
          <p:spPr>
            <a:xfrm>
              <a:off x="5220072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/>
            </a:p>
          </p:txBody>
        </p:sp>
        <p:sp>
          <p:nvSpPr>
            <p:cNvPr id="18" name="Obdĺžnik 17"/>
            <p:cNvSpPr/>
            <p:nvPr/>
          </p:nvSpPr>
          <p:spPr>
            <a:xfrm>
              <a:off x="5652120" y="908720"/>
              <a:ext cx="216024" cy="216024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/>
            </a:p>
          </p:txBody>
        </p:sp>
        <p:sp>
          <p:nvSpPr>
            <p:cNvPr id="19" name="Obdĺžnik 18"/>
            <p:cNvSpPr/>
            <p:nvPr/>
          </p:nvSpPr>
          <p:spPr>
            <a:xfrm>
              <a:off x="6084168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/>
            </a:p>
          </p:txBody>
        </p:sp>
        <p:sp>
          <p:nvSpPr>
            <p:cNvPr id="20" name="Obdĺžnik 19"/>
            <p:cNvSpPr/>
            <p:nvPr/>
          </p:nvSpPr>
          <p:spPr>
            <a:xfrm>
              <a:off x="6516216" y="908720"/>
              <a:ext cx="216024" cy="216024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/>
            </a:p>
          </p:txBody>
        </p:sp>
        <p:sp>
          <p:nvSpPr>
            <p:cNvPr id="21" name="Obdĺžnik 20"/>
            <p:cNvSpPr/>
            <p:nvPr/>
          </p:nvSpPr>
          <p:spPr>
            <a:xfrm>
              <a:off x="6948264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/>
            </a:p>
          </p:txBody>
        </p:sp>
        <p:sp>
          <p:nvSpPr>
            <p:cNvPr id="22" name="Obdĺžnik 21"/>
            <p:cNvSpPr/>
            <p:nvPr/>
          </p:nvSpPr>
          <p:spPr>
            <a:xfrm>
              <a:off x="7380312" y="908720"/>
              <a:ext cx="216024" cy="216024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/>
            </a:p>
          </p:txBody>
        </p:sp>
        <p:sp>
          <p:nvSpPr>
            <p:cNvPr id="23" name="Obdĺžnik 22"/>
            <p:cNvSpPr/>
            <p:nvPr/>
          </p:nvSpPr>
          <p:spPr>
            <a:xfrm>
              <a:off x="7812360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/>
            </a:p>
          </p:txBody>
        </p:sp>
        <p:sp>
          <p:nvSpPr>
            <p:cNvPr id="24" name="Obdĺžnik 23"/>
            <p:cNvSpPr/>
            <p:nvPr/>
          </p:nvSpPr>
          <p:spPr>
            <a:xfrm>
              <a:off x="8244408" y="908720"/>
              <a:ext cx="216024" cy="216024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/>
            </a:p>
          </p:txBody>
        </p:sp>
        <p:sp>
          <p:nvSpPr>
            <p:cNvPr id="25" name="Obdĺžnik 24"/>
            <p:cNvSpPr/>
            <p:nvPr/>
          </p:nvSpPr>
          <p:spPr>
            <a:xfrm>
              <a:off x="8676456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/>
            </a:p>
          </p:txBody>
        </p:sp>
        <p:sp>
          <p:nvSpPr>
            <p:cNvPr id="27" name="Obdĺžnik 26"/>
            <p:cNvSpPr/>
            <p:nvPr/>
          </p:nvSpPr>
          <p:spPr>
            <a:xfrm>
              <a:off x="899592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 dirty="0"/>
            </a:p>
          </p:txBody>
        </p:sp>
      </p:grpSp>
      <p:sp>
        <p:nvSpPr>
          <p:cNvPr id="29" name="BlokTextu 28"/>
          <p:cNvSpPr txBox="1"/>
          <p:nvPr/>
        </p:nvSpPr>
        <p:spPr>
          <a:xfrm>
            <a:off x="827584" y="56818"/>
            <a:ext cx="82089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4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Tematická koncentrácia</a:t>
            </a:r>
            <a:endParaRPr lang="sk-SK" sz="40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" name="BlokTextu 30"/>
          <p:cNvSpPr txBox="1"/>
          <p:nvPr/>
        </p:nvSpPr>
        <p:spPr>
          <a:xfrm>
            <a:off x="837097" y="1195512"/>
            <a:ext cx="8064896" cy="58939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Blip>
                <a:blip r:embed="rId3"/>
              </a:buBlip>
            </a:pPr>
            <a:r>
              <a:rPr lang="sk-SK" b="1" dirty="0" smtClean="0">
                <a:solidFill>
                  <a:srgbClr val="000099"/>
                </a:solidFill>
                <a:latin typeface="Times New Roman"/>
              </a:rPr>
              <a:t>Pozičný dokument EK k Partnerskej dohode SR a programom </a:t>
            </a:r>
          </a:p>
          <a:p>
            <a:pPr algn="just"/>
            <a:r>
              <a:rPr lang="sk-SK" b="1" dirty="0" smtClean="0">
                <a:solidFill>
                  <a:srgbClr val="000099"/>
                </a:solidFill>
                <a:latin typeface="Times New Roman"/>
              </a:rPr>
              <a:t>    na roky 2014 – 2020: </a:t>
            </a:r>
          </a:p>
          <a:p>
            <a:pPr algn="just"/>
            <a:endParaRPr lang="sk-SK" b="1" dirty="0" smtClean="0">
              <a:solidFill>
                <a:srgbClr val="000099"/>
              </a:solidFill>
              <a:latin typeface="Times New Roman"/>
            </a:endParaRPr>
          </a:p>
          <a:p>
            <a:pPr marL="285750" indent="-285750" algn="just">
              <a:buFontTx/>
              <a:buChar char="-"/>
            </a:pPr>
            <a:r>
              <a:rPr lang="sk-SK" dirty="0" smtClean="0">
                <a:solidFill>
                  <a:srgbClr val="000099"/>
                </a:solidFill>
                <a:latin typeface="Times New Roman"/>
              </a:rPr>
              <a:t>pohľad EK na identifikáciu hlavných rozvojových potrieb a výber tematických cieľov a priorít, ktoré by mali byť financované z EŠIF v podmienkach SR</a:t>
            </a:r>
          </a:p>
          <a:p>
            <a:pPr marL="342900" indent="-342900" algn="just">
              <a:buFontTx/>
              <a:buChar char="-"/>
            </a:pPr>
            <a:endParaRPr lang="sk-SK" sz="2000" dirty="0" smtClean="0">
              <a:solidFill>
                <a:srgbClr val="000099"/>
              </a:solidFill>
              <a:latin typeface="Times New Roman"/>
            </a:endParaRPr>
          </a:p>
          <a:p>
            <a:pPr algn="just"/>
            <a:r>
              <a:rPr lang="sk-SK" dirty="0" smtClean="0">
                <a:solidFill>
                  <a:srgbClr val="000099"/>
                </a:solidFill>
                <a:latin typeface="Times New Roman"/>
              </a:rPr>
              <a:t>EK odporúčané oblasti podpory:</a:t>
            </a:r>
          </a:p>
          <a:p>
            <a:pPr algn="just"/>
            <a:r>
              <a:rPr lang="sk-SK" dirty="0" smtClean="0">
                <a:solidFill>
                  <a:srgbClr val="000099"/>
                </a:solidFill>
                <a:latin typeface="Times New Roman"/>
              </a:rPr>
              <a:t>•</a:t>
            </a:r>
            <a:r>
              <a:rPr lang="sk-SK" dirty="0">
                <a:solidFill>
                  <a:srgbClr val="000099"/>
                </a:solidFill>
                <a:latin typeface="Times New Roman"/>
              </a:rPr>
              <a:t>	</a:t>
            </a:r>
            <a:r>
              <a:rPr lang="sk-SK" sz="1750" dirty="0">
                <a:solidFill>
                  <a:srgbClr val="000099"/>
                </a:solidFill>
                <a:latin typeface="Times New Roman"/>
              </a:rPr>
              <a:t>podnikateľské prostredie priaznivé pre inovácie, </a:t>
            </a:r>
          </a:p>
          <a:p>
            <a:pPr algn="just"/>
            <a:r>
              <a:rPr lang="sk-SK" sz="1750" dirty="0">
                <a:solidFill>
                  <a:srgbClr val="000099"/>
                </a:solidFill>
                <a:latin typeface="Times New Roman"/>
              </a:rPr>
              <a:t>•	infraštruktúra pre hospodársky rast a zamestnanosť, </a:t>
            </a:r>
          </a:p>
          <a:p>
            <a:pPr algn="just"/>
            <a:r>
              <a:rPr lang="sk-SK" sz="1750" dirty="0">
                <a:solidFill>
                  <a:srgbClr val="000099"/>
                </a:solidFill>
                <a:latin typeface="Times New Roman"/>
              </a:rPr>
              <a:t>•	rozvoj ľudského kapitálu a zlepšenie účasti na trhu práce,</a:t>
            </a:r>
          </a:p>
          <a:p>
            <a:pPr algn="just"/>
            <a:r>
              <a:rPr lang="sk-SK" sz="1750" dirty="0">
                <a:solidFill>
                  <a:srgbClr val="000099"/>
                </a:solidFill>
                <a:latin typeface="Times New Roman"/>
              </a:rPr>
              <a:t>•	trvalo udržateľné a efektívne využívanie prírodných zdrojov,</a:t>
            </a:r>
          </a:p>
          <a:p>
            <a:pPr algn="just"/>
            <a:r>
              <a:rPr lang="sk-SK" sz="1750" dirty="0">
                <a:solidFill>
                  <a:srgbClr val="000099"/>
                </a:solidFill>
                <a:latin typeface="Times New Roman"/>
              </a:rPr>
              <a:t>•	moderná a profesionálna verejná správa. </a:t>
            </a:r>
          </a:p>
          <a:p>
            <a:pPr algn="just"/>
            <a:endParaRPr lang="sk-SK" sz="1750" dirty="0">
              <a:solidFill>
                <a:srgbClr val="000099"/>
              </a:solidFill>
              <a:latin typeface="Times New Roman"/>
            </a:endParaRPr>
          </a:p>
          <a:p>
            <a:pPr algn="just"/>
            <a:r>
              <a:rPr lang="sk-SK" dirty="0" smtClean="0">
                <a:solidFill>
                  <a:srgbClr val="000099"/>
                </a:solidFill>
                <a:latin typeface="Times New Roman"/>
              </a:rPr>
              <a:t>EK neodporúča financovať nasledovné oblasti, tzv. </a:t>
            </a:r>
            <a:r>
              <a:rPr lang="sk-SK" dirty="0">
                <a:solidFill>
                  <a:srgbClr val="000099"/>
                </a:solidFill>
                <a:latin typeface="Times New Roman"/>
              </a:rPr>
              <a:t>negatívne priority:</a:t>
            </a:r>
          </a:p>
          <a:p>
            <a:pPr algn="just"/>
            <a:r>
              <a:rPr lang="sk-SK" dirty="0" smtClean="0">
                <a:solidFill>
                  <a:srgbClr val="000099"/>
                </a:solidFill>
                <a:latin typeface="Times New Roman"/>
              </a:rPr>
              <a:t>•</a:t>
            </a:r>
            <a:r>
              <a:rPr lang="sk-SK" dirty="0">
                <a:solidFill>
                  <a:srgbClr val="000099"/>
                </a:solidFill>
                <a:latin typeface="Times New Roman"/>
              </a:rPr>
              <a:t>	</a:t>
            </a:r>
            <a:r>
              <a:rPr lang="sk-SK" sz="1750" dirty="0">
                <a:solidFill>
                  <a:srgbClr val="000099"/>
                </a:solidFill>
                <a:latin typeface="Times New Roman"/>
              </a:rPr>
              <a:t>všeobecná školská infraštruktúra, </a:t>
            </a:r>
            <a:endParaRPr lang="sk-SK" sz="1750" dirty="0" smtClean="0">
              <a:solidFill>
                <a:srgbClr val="000099"/>
              </a:solidFill>
              <a:latin typeface="Times New Roman"/>
            </a:endParaRPr>
          </a:p>
          <a:p>
            <a:pPr algn="just"/>
            <a:r>
              <a:rPr lang="sk-SK" sz="1750" dirty="0" smtClean="0">
                <a:solidFill>
                  <a:srgbClr val="000099"/>
                </a:solidFill>
                <a:latin typeface="Times New Roman"/>
              </a:rPr>
              <a:t>•	infraštruktúra v zdravotníctve, </a:t>
            </a:r>
          </a:p>
          <a:p>
            <a:pPr algn="just"/>
            <a:r>
              <a:rPr lang="sk-SK" sz="1750" dirty="0" smtClean="0">
                <a:solidFill>
                  <a:srgbClr val="000099"/>
                </a:solidFill>
                <a:latin typeface="Times New Roman"/>
              </a:rPr>
              <a:t>• 	miestne </a:t>
            </a:r>
            <a:r>
              <a:rPr lang="sk-SK" sz="1750" dirty="0">
                <a:solidFill>
                  <a:srgbClr val="000099"/>
                </a:solidFill>
                <a:latin typeface="Times New Roman"/>
              </a:rPr>
              <a:t>komunikácie, údržba ciest, verejné osvetlenie, </a:t>
            </a:r>
          </a:p>
          <a:p>
            <a:pPr algn="just"/>
            <a:r>
              <a:rPr lang="sk-SK" sz="1750" dirty="0">
                <a:solidFill>
                  <a:srgbClr val="000099"/>
                </a:solidFill>
                <a:latin typeface="Times New Roman"/>
              </a:rPr>
              <a:t>•	komerčné zariadenia cestovného ruchu (hotely, penzióny, </a:t>
            </a:r>
            <a:r>
              <a:rPr lang="sk-SK" sz="1750" dirty="0" err="1">
                <a:solidFill>
                  <a:srgbClr val="000099"/>
                </a:solidFill>
                <a:latin typeface="Times New Roman"/>
              </a:rPr>
              <a:t>aquaparky</a:t>
            </a:r>
            <a:r>
              <a:rPr lang="sk-SK" sz="1750" dirty="0" smtClean="0">
                <a:solidFill>
                  <a:srgbClr val="000099"/>
                </a:solidFill>
                <a:latin typeface="Times New Roman"/>
              </a:rPr>
              <a:t>). </a:t>
            </a:r>
            <a:endParaRPr lang="sk-SK" sz="1750" dirty="0">
              <a:solidFill>
                <a:srgbClr val="000099"/>
              </a:solidFill>
              <a:latin typeface="Times New Roman"/>
            </a:endParaRPr>
          </a:p>
          <a:p>
            <a:pPr algn="just"/>
            <a:r>
              <a:rPr lang="sk-SK" sz="1750" dirty="0" smtClean="0">
                <a:solidFill>
                  <a:srgbClr val="000099"/>
                </a:solidFill>
                <a:latin typeface="Times New Roman"/>
              </a:rPr>
              <a:t>V ďalších diskusiách EK neodporúča financovať leteckú infraštruktúru, budovanie </a:t>
            </a:r>
            <a:r>
              <a:rPr lang="sk-SK" sz="1750" dirty="0">
                <a:solidFill>
                  <a:srgbClr val="000099"/>
                </a:solidFill>
                <a:latin typeface="Times New Roman"/>
              </a:rPr>
              <a:t>vodných </a:t>
            </a:r>
            <a:r>
              <a:rPr lang="sk-SK" sz="1750" dirty="0" smtClean="0">
                <a:solidFill>
                  <a:srgbClr val="000099"/>
                </a:solidFill>
                <a:latin typeface="Times New Roman"/>
              </a:rPr>
              <a:t>nádrží</a:t>
            </a:r>
            <a:endParaRPr lang="sk-SK" sz="1750" dirty="0">
              <a:solidFill>
                <a:srgbClr val="000099"/>
              </a:solidFill>
              <a:latin typeface="Times New Roman"/>
            </a:endParaRPr>
          </a:p>
          <a:p>
            <a:pPr algn="just"/>
            <a:endParaRPr lang="sk-SK" sz="2000" dirty="0" smtClean="0">
              <a:solidFill>
                <a:srgbClr val="000099"/>
              </a:solidFill>
              <a:latin typeface="Times New Roman"/>
            </a:endParaRPr>
          </a:p>
        </p:txBody>
      </p:sp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112" y="6057006"/>
            <a:ext cx="818493" cy="612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6717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1"/>
          <p:cNvSpPr txBox="1">
            <a:spLocks/>
          </p:cNvSpPr>
          <p:nvPr/>
        </p:nvSpPr>
        <p:spPr bwMode="auto">
          <a:xfrm>
            <a:off x="0" y="0"/>
            <a:ext cx="683568" cy="6858000"/>
          </a:xfrm>
          <a:prstGeom prst="rect">
            <a:avLst/>
          </a:prstGeom>
          <a:gradFill flip="none" rotWithShape="1">
            <a:gsLst>
              <a:gs pos="9000">
                <a:srgbClr val="000099"/>
              </a:gs>
              <a:gs pos="25000">
                <a:srgbClr val="000099"/>
              </a:gs>
              <a:gs pos="58000">
                <a:srgbClr val="FF0000"/>
              </a:gs>
              <a:gs pos="82000">
                <a:schemeClr val="bg1"/>
              </a:gs>
            </a:gsLst>
            <a:lin ang="5400000" scaled="0"/>
            <a:tileRect/>
          </a:gra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B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sk-SK" sz="40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ook Antiqua" pitchFamily="18" charset="0"/>
              <a:ea typeface="+mj-ea"/>
              <a:cs typeface="+mj-cs"/>
            </a:endParaRPr>
          </a:p>
        </p:txBody>
      </p:sp>
      <p:sp>
        <p:nvSpPr>
          <p:cNvPr id="4098" name="AutoShape 2" descr="data:image/jpeg;base64,/9j/4AAQSkZJRgABAQAAAQABAAD/2wCEAAkGBhQSEBQUExQUFRQWFRsXFBYYFxcVHRwdFxUYFBcXGxgYHCYeGRojGhQUHy8iIycpLC0sFSAxNTAqNSYrLCkBCQoKDgwOGg8PGi8lHyQpKSwsLiwsLCwpKiwqKiwsLywsLCwsLCwsLCosLCwsLCwsLCksLCwsLCwsKSwsKSwsKf/AABEIAK0A8AMBIgACEQEDEQH/xAAbAAABBQEBAAAAAAAAAAAAAAAAAQIFBgcEA//EAEQQAAEDAgQDBQYDBQUHBQAAAAEAAgMEEQUGEiEHMUETIlFhcRQyUoGRoSNCsWJykrLBM3PC0fAVJDRDgoOzFyY1U1T/xAAYAQADAQEAAAAAAAAAAAAAAAAAAQIEA//EAC8RAAICAQMCBAUDBQEAAAAAAAECAAMREiExE0EyUYGRBCJxobEjYcEUM3Lh8EL/2gAMAwEAAhEDEQA/ANwQhCIQQhF0QgmlJrVRzVxGgpQWM/Fm+Fp2H7zhy9BuqVC5wokO6oMky2ueBzVdxXP1HT+9M17vhj7529NgqSymxLFraz2FOfIsB9B7z/mrJhHCikiN5NUzv27Bv8I/zXfponjO/kJm6jv/AGx7yGquLUsp00lKXG/N13fZmw+q8m41jkoIbDo8+zay3kC47rTKTD44xaNjWDwa0N/RdAYjrIPCvvvH0XPiaZczCMdeN5tPkXsB+zUowDHByqB/G0/q1ajZFkv6g+Q9o/6YdyfeZSKjHYQSWmQekb/oG2KGcR6+nt7VS3HjpdGf6haqWpr4gRYgEee/6p9ZTsVEXQYcMZTcH4p0k2zy6F3Kz9x/ENvqrZS1rJWB0b2vaeTmkEfUKBxnh9R1FyYgx3xx9w/O2xVRreH9XROMlBM5w56L2d9PdcjRU/hOD+8NVqeIZE1QFKs0wLiqWv7KujMbgbF7QRY8jqZ09RstFp6psjQ5jg5p3BBuD81xetk5nau1X4nuhNBTlE6wQhCIQQhCIQQhCIQQhCIQQhCIQQhIUQirwqqpsbS57g1rRck7AepSVdW2NjnvcGtaLuJ5ADqsmxXEqjGqnsae7adhFydhb43eJ8GrrVVr3OwHJnC63RsOe06cbzpPiEppaFpa0mzn8iR8V/yM+5Viypw1hprSS2mm5hxHdb6A8z5lT2XsvRUkQjjb+84jdx8SVLBW9oxpr2H3MhKSTqs3P4jWxp9kqFnmkDEQBKhCI4IQhEIJClQiEbpSOanoRCQuO5Ugq2ETMufyvGzh6O/zWbzUVbgsuth7WmJs7np9HD8jvMbLYivCeBrmlrgC0ixBFwR4Fdq7iux3HlM9lAbcbGROWc1Q1seqI2cPfYfeafPxHmpwFZLmbK0uGze2URPZg3c3npBPukdWH7K95TzbHXQ6md17bdpH1afLxaehTsrAGtOPxCq0k6G5lgQkBSrhNEEIQiEEIQiEEIQiEEIQiEEx6ddU7iRmn2Wm0sNpZbtb5D8zv6fNUilyFEh3CKSZWc5Y1LiFUKGlILAe+RycR7xd+y39Vf8ALmXo6OBscY35ud1cbbuKgeGeVxT03avH40wub8w292t8r8z6q62Xa5x/bXgfecaUJ+duT9oAJUmpU7MfE2CmeY2AzSg2LW8gfAu8fILiqsxwBOzOE5lzuhZvScXRraJqWSMONgRdx38Glov8lokUtwD4gHw578uib1sniiSxX4nohND0alE6RyE3UjUiEchN1I1pQjkJocjUnCOSFQGZM4xUYAdd8rvciZu4+O3QeqlcPrDJG17mOjLhfQ61xfobJ6TjMkMCcT1lhDgQQCCLEHwKzabJtVRYgyWhbeF5s5pIs0Xu5jr726gjkVpt0hVJYVz+8iysPg+UGhPTQUFyidBHITdSLohHISApURwQhCIQQhCIRjjssngb/tXGCTvTwdOhDDsP+p36K7Z8xf2egleD3nDs2er9r/qobhHhHZ0jpjzmdcfut7o+9ytNQ0VmzvwJktOtwnrL2wJxSBOKzTUJCZwxAwUM8g5iMhvq7u3+6p3CXL0ZidUvaHSF5a2++nTzIv1JPNXbMuHe0Uk0Q5vYQPXmPuFmvD/OLaLXTVQLBrJDiD3XcnB3W3I3WysZqYLzn7THaQLQW4mrTULH21ta6xuLgGxHIi/IqmZ+zHUwVNPFTuY3tdjqaHbl2kc+Q3UrVcRKGMA9u11yBZneO5tfbp5qpcUWtkq6MarNcPfBtYF43B9FFFZ14ce8d9gCZU+XEteAQYiJr1UsD4tJ2Y0A36cuirlfxIkpcTlils6na4NsBZzRYHVf83XZS+UsEpqWZxZWds57dIa6Rp5G+wB3KhqPCo6nFsRhlF2uaPUEabEHoQqQJqOrjH0kszaRp595aM3Y+6LDn1FO5pNmljrBws5wF/PYrlrn4jNDTSUr4W6og6XW0buIBFvALOceiqaCKWik70EveidfYaXA3B6ctwtjy2f9zp/7ln8oQ9YrUMN940c2MQdtpneF5lxWpqJKdksGuK+q7G27rtJspPNeP11FRQue+Pt3Sua8taCLWJFh0Oy4OH//AMxWekn/AJQu7jMf92g/vT/I5ddK9ZUwMTllukWzOSqxfFKamZVulhliLWuc0tsQHWty3tuOSvWXMaFVSxzBunWN287EGxF/C6yjMVLWR0lM6aZ0tK8MOhnd07AtaT425HxCumKZhgpsHa+m2a5miAdQXAg38xuT5qLawQMdz2jrsKk57CVfG84Tirnnhji7OB7Yy4xNLrXIsX899J9Nlq1BWNliZIw3a9ocD5EX/wBeiy3A45WYc+n9gqJO2Bc6UFu5cBpcL77d1THCfGiY5KSS4fE4loPwk2c31a6/1CVqArt2jpsIbc8zpyJmmoqauqjlc0sjJ0WaG8pC3cjnsFacxVroaSaRlg5kbnNuL7gX5LOOHVfHFX1pke1gJIBcQ3/mu8Vdcz4pHLQVXZyMfaI30uDrX5XspsrAsAA22nSqzNZyd95BZC4iGoIgqSBN+R/uh/l5O/VdeJZlnZjMNKHN7F7QXAtF+Tie98lWcLyaazCoJIiG1EZcAeWoB5NifiB5FcOA4jLNi1J24IlivFITsSWh1rjxttfqu3SQkle2dpwFzgAN3xvLLjubaqhxFrZiHUr/AHbNAIaTY7jm5p6eC9sczhNNXR0lCRe4Mslg8WIuefRoP12UxxAw5kmHzFwuY29ow9Q5trWP1UVwnwxjKPtgPxJHuDneTHWAHlsuQ0dPXjcbTsQ/U0Z2O8vULbAAm56nlfxOy9E1qcsk2wQhCIQQhCITM+MlTdlPCL6nPLvoNI+7lfMDw8Q08UQ20MaPtv8AdZznsiXGqSI8h2YPzfr/AMK1Rq02/LWi+syVfNYzekcAghCQrNNcQtULjGT6aqN5Yml1rah3XfxBStXViON73e6xpcfQC5UZl3NEVaxz4dVmmx1N07kXVDUPmEhtJODI2j4Z0MbtXZaz+24uH0OykMYyfTVRZ20erQNLRcgAeFgvDHs709JIyN5c57vyxjWR4EgePgp2CbU0OsRcXs4WIv0I6FUzWbMTIVa91AkBhvD6jglbLHDZ7N2nU42PLqVI02XoY6iSoay0sgs91zv8uXRSQcguUl2PJlhFHAnBi+BQ1UfZzMD289+YPiD0K6qalEbGsaLNaAAPIbBeupJrU5yMZlaRnOJFYdlaCCeSeNmmSS+t1yb3dqO3LmnY3lyGsa1k7NTWnUBcje1unldSmpGpPWc5zJ0rjT2kfU4DFJT+zvZeLSG6SejeW/Poox+QKQxsiMZLGOLmt1usC7mefVWPUjUgOw2BgUU9oyOENAAFgBYfooqHKVOypNS1hbKSSSHEX1bHa9t7BTGpGpLURAqDKvLw0oXOLnQ3JJJ7zuZNyefiV10WSKSGOWOOKzJRaQXO4HIXvdTocjUqLse8QqQdpw4Rg0dNEIoW6WAkgXJ57ncrxlyxTuqW1JjHbNFg/f0uR1NuqlAUFyWo5zmVpGMYnPX4eyaN8bxdj26XDlcH0XlhGDxU0QiibpYCSBcnnuea7bqDzNmB9I1sghMkWq0rmndg+LTbcc/okCTsIHA3MnGlKq1h2bhU1Rip2GSJoBknvZoJFw1u3eKsepMgrzBW1cR4Qm6khelKjrpVX8VzpBBM2E63yu/JG0yOHm4DcKdbJcAoIIiDA8TMcYYDmSC/wsP0a6y09oWW5oJZmGmd0d2YH3af1WpNK03+FPpMvw/ib6xyChIVmmuR2Yv+EqP7l/8AKVkuVM2Chw+XTYzSSWjb4WYAXnyH6rWcxf8ACVH9y/8AkKyjI2To62jqCdpbhsbjybZody8DsD5Ld8Pp6Z18ZEwfE6uoNPODLXkXJTmu9sqjrqH95oO+m/Un4rfRSudc4ihYwNZrlkJDG8gLdTbfrYKtcP8AM0kEpoKq4cHERknkRvoueh5tXjxHeYcSpJ37xC3T4H3cPvf5JFC1uH9Ig4Wr5J2TY1jLGdu6GHQO8YwO8BbrY3CsuT82troC+wa9u0jfA8wR+yR+ilHYpF2Pa62dlp1ari1lm3DuldK+vfENMb2OYzpu4uLR8h+qjSrqcjGJeWRhg5zJOfPNVU1D4cPiY5rNjK+9tjYnnYAm9vRMjz3V0lQyKviYGPNu1YCBblcdCB16rm4SYiyLtqd9my67i+17d0jzII+69uMNUx0MMQIdKZbho3NtJb8rkhdAq9Tp6dvOc9TFNerfyk9n3NUlFTskiDHF79N3XItoLr7eig8QzdidJG2aaGB8brbtJ2vuAbcrheHEuBzMMpGv3c1zQ71ETrqKzfPWtggZVvZ7O8t3ibuLAGxv1Dbm3knXWpA+p/4RWWNqJzjYfSXjGs5FmGNrIWg6tNmu6ajpI26g3ChKTNOKugbO2ngljeNTQ2+q3pe698700UeCtbD/AGQMeg87i97+p5qYyNM1uF0xc4ACPckgW7xXPCrXkDO86ZZnwTjaNybnhlcHNLezmZ7zOh8XNPhe4svDCs4yy4pNSFjAyPVpcL3Om1r9OqqmUR2+OzTQ/wBi0yOJHKzhpHL4nbj0XVlo/wDuGq/7n+FU1SjV/jn6SBaxC/X3krivEU02JOgla0QCwLxcuGpoIJ3ta5U/mfMBp6J9RFpeQGlt72Nza+yo2IYUypx2pgk918XPqC1jS1w9FDYvJUUEU9DOC+KQXhd0uHA6h5eLeivoo2kDnA9Yjc66s8bzW8s4q6opIpngBz23IHLnbqqZmLiZNDUSthiY+GFzWvcdXvHmNtuYI+S7KDG/ZMCil/N2Wln7ziQPpz+Sp2DYgG0E0D6WokfOS4ytZcX5scDa+xUpSuWJG2cSrLiFAB7Zmx0Fc2WJkjDdr2hwPqLqiYtnqapnfTUMDZRYtc9+4PQm3IN6b80vCvGS+nkpX3D4b6eh0uv06aXfqovhZiUcM9TBLZkjnjTq23aSHM9bm6kUhCxxnEprSwUZxmTuVXYhDMIJKaCODdxdG3S0eNtJILifFecPErRiMtPOGMiDyxjxfYg2Bf0sfLkrsKxmsM1t1kXDbi5A5kDwWWUeX2VtfiULtjq1McBfS4PIBt1G+4Sr0WFi47R2akwFPeXbO2Zn0VMJYmseS8N717WIJvt6KPzbmqqp6aGeKOMse1vaEhxLS4Ajb4TuLrPscq6inp30FSCdL2vhdzGkXvY9WkcvBbDhtK2WiiY8Xa6FocD4FgTetagGO+/uJK2NaSBtt7Spz5lpaWj9sgiaJqncDqXcnXPPS3w67eKtmWqqaWmY+oDWyOGqzbiwPK9+p5rMslZcjfis0b7uZTF5Y124JEmkEj7rYrKLwq7DnmdPh9TbnjiZhxZh7OopKgXFjYkdNLw8fa602nkDmhw5EAj5i6pfFnDjJQ6xcmJ4efQjST8gVIcO8V7fD4t7uYOzd6t2H2sh/mpU+UE+W5h5y0oKQJSs01znq6USRvY69ntLTbwIsozLeVoqJjmRFxDnXOo35CymLqHxnN1LSm00rWutfSLud9AqGojSJzbSDqM5swZHp6x7XyBzXt/Ow6SfC/jbou2vy7FPAIZmmVrRYOd72219Q3B81E0vE2he7T2unzc1zR9VaI5g4Aggg7gjqqbqJjVtJXpvnEo7eENNf+0nLb+5rFvTkrfhmEx08YjiYGMbyA/W/U+a7QUt0msZuTKWpV4EqmO8Oaapf2hDo5DuXRnTf1HL5puC8Nqamk7SzpZB7rpDqt6DxVsui6Oo+MZi6KZziQmY8rR1sbY5dQa12oaTbpb+q9cWy7FUU/YSAlgAsQdxpFgQfHb7qVJUZjGZIKXR20gZrNmjck/Ib2QGbYDtxGyryZHDIsPsZpC6UxatQu7dvkD4XufmouLhHTA7vnc34S/b7BXaGYOaHDkRccxz9U+6Ytfzi6KHtI7CMBipmaIY2sHW3M+ZPMriosnQxVj6ppf2j76gTt3rX2+Snroup1tvvK6a8YkFHlGIVrqwa+1cLEX7vuhvL0AXRj+XYquIxyt2vcOGzmnxB6KWQjW2Qcx6F3GJV67IMEsEMDjII4fdAdz9fHr9VYYKYMa1rRZrQA0eAAsF6lyGvukXY8xBFB2kBT5MijrXVbC8SOJLhfum4sdvv6rwzBw+pqt2tzSyTq9hDSfUcj681aAhV1GznMXSUjGJUcD4b09NMJg6V8jfdL3XtcWPLnsVJYZlOKComnYX65b6gTcbnVsPUKcQgux5MBUg4EhMx5VhrWBsoOxu1w2cPEX8CpSmpgxjWN5NaGj0AsvdCksSMZ2lBADmQOFZRip6maoYX65r67m43dr2Hqp2yVCCS25gqhdhOSvo2yxPjd7r2lp9CLLNeGlUaWsqKOTYk92/xM2+7SD8lqRCzLijhT4Zoa6LYtIDyOhBuxx9dx81ooIOaz3/ADM/xA04sHb8TTWlPKict442rpmTN21DvDwcNnD6qUJWYgqcGaFIIyJG5kxI09JNKObGEj15N+5WecO8qMrBJV1X4rjIQA47Egd4nx3OwV8zhQmahqGDmYzb1G9vsqTwmzJG1jqV50v1lzL7Xva7d+oI5LXWCKiV5/iZLSOqA3EsWZOHtNPC4MjbHIAdDmADcDYEdR0UBwkxd5M1M8k9n3mA/l3LHi/heyvmMYxHTQulkcA1o+p6ADqSs74R0zn1FTUWs090ernl9r+WyaEtU2r0icBbV0es7/8A1CrJKiaGnpWSmJxBs43sHFoO6lMq59NTO6nmiMM4BNr3BtzG+4PkqbgFVUsxKuNLEyV+p+oPJbt2nS3M3Ulw+aKqvnqpXaahpP4QFrXGnVcne1iLea6WVKFO3A/M5pcxI37ywZr4hNpZOxiYZp9u6OTb9DbcnyHioqDOuJMewTUJLXuAbpBB3OwvcgfOyhsqztjxycT7OLpGxl3xEgt3Pi3kp/PeZK6icZIxD7OSGsJGp19JJuB0vdT0wCEA5HJ/iPqscsTweBL6121zt4+SyOkzVCcUMroQ5j5ezbM97nabbAtBGltzY+itWd8wuiwsOuBJMxrR098XeR8rj5rP6qrpf9lMgb2vbtf2p/DcAXEWcL+Gk8/JFFQwS3fb/cd9uSAO282yoqNEb32vpaXW8bNJ+9lVsmcRGVpLJGtjm5taCSHDyJ6jwSZWx01WFOcffjjfG/zLY9j82kFUXAcnuqcPbPAS2oie4C22oCxbY9HDeyhKVwwfz5lNc2VKeU0DNmcH0lRTRNjY4TGxLiRbvtbtbbk4q2hYbiOZ3Vk9D2jSJYpGsk8z2rO95cjcLcm/6+qi6vphZ1ot6haOSFF01zlnmgyrcRcd9moX2Nny/hs8tQ7zvk2/1Xjwuo3sw9jnl15HF7Q4k2byaBflsL/NVPGJzi+KMhZ/YQ3u4eAIL3/9RGkLWKeINaGtFgAAB5AWC02DpoFPJ3mWsl7C3bieoSpAlWaa4IQhEIIQhEIIQhEIFcuI0DJo3RyC7XgtI9QupNKM43ERGRgzI8DxJ+D1z6ac3p3kEO32v7r/AOh9FrUbwQCDcHkRv81AZwymythLSAJWi8T+oPgfFp6hU3JmcX0knsVb3dB0xvP5fBrj8J6FanAuXUOe8xoTS2k8dpqRCp2ZOGUFS8ysJhlO5c0bE+Jb4+YVwa+6csyuyHIml0VxgzOafhAC4GepklYN9Pu3+ZJV8w/DY4I2xxNDGN5Af63XWEWVtYz8mJKlTgSt4Hk1tNUzzh7nGa92kDa7tWy55chN9u9sjlfG8u1FoALT0cD5EK2WRZLqP5w6a+UquaMgw1jtZvHKOUjdr25ah1UGzhIXFonq5ZI2/l5fck22WjWRZMWuBgGI0ITkiVfF8kMqJYHPe/s4AA2LbSbWO/0Cn3UTCCNDd/IdfkumyLKdbGUK1HaVXAcjNpe3DJXlkwI0ECzb3sR52Nvku7KmWG0MBia9zxqLrmw5i3RTlkJtYzZyeYCpRxKjjHD2GeqjqATG5rg54aB3y0ggnwPieqtoSpHFSzkgZ7RqirnECqDxMzZ2Ufs0JvNJYOtuWtPT953IBSeeM6sooiGkGdw7jfD9t3gB08VX+H+UJHy+21YJe7vRh3O//wBhHpyC0VIF/Uf0me1y3yJ6ye4dZT9jp7yD8aTd/XSPys+XXzVuCRoTlwdy7FjNCIEXSIIQhTLghCEQghCEQghCEQgkKVCIRpCrOcckRVzPgmaO5J/hd4tVnSFUrFDkSHQOMNMpwDOM+HyClrmuMbe615vcDoQfzs+4Wn0dayVofG5rmnk5puFxY5gENXHolZcfldyLSeoPRZxUYBXYQ8y0zjLBe7h5fts8fNq0YS7jZvtM/wA9O3I+81wJVRsucUYJ7Nl/Ak/aPcPo/ofVXVkoIuCCDyIN/uuD1shwwndLVfcGeiEmpGpROkVCTUjUiGIqEl0XRCKkckLlA4/nSmpAe0kBf0jb3nfTp81SqWOAJDOq7kydc6yo+b+I7Ifwqa0s52uO81pO3T3neQVbqcz1+Ku7KmYYoj7xBI2/ak9OjVbsp8OoaMh7vxZvjI2b46W9PVaBWtW9m58pn6jW7JsPOQeUcgSSyCrr7ueTqEbtyT0L/To1aUGIAT1xssaw5M711qg2ghCFznSCEIRCCEIRCCEIRCCEIRCCEIRCCEIRCIQmuanoKISr4/w/paoElnZydHx2afmORVQdkXEqMl1JUa2j8oOk282Ou09eS1ayTSuy3uoxyP3md/h1Y5mWM4l1tN3aulvbrYx9bebVJ03GKlcRqjlaOps11vkDdXx8IcLOAI8CAQo2bKtI8kup4STzOgKupUfEvtF07V4aQ8HFChd/zHD1Y4L0k4m0IG0xd6Mcf6L1dw6oCb+zt+rh/VIeHNB/+dv8T/8ANP8AQ7Ayf1fMSLquL1G0d0SvPhp0/wAxUXV8X3POmmpi537Ruf4WA/qrlBkmiaLCmit5t1fqpSmw+OIWjYxg5d1oH6I1VDhfePRa3/qZh7BjGIe+TBGeh/CH8I7xUzgfCaFhD6lxnfzI3Dfn1d81fWtTg1Sb2xhdh+0ofDqDltzPCmo2xtDWNa1o5BoAH0C9wEtkLhO+IIQhEcEIQiEEIQiEEIQiEEIQiEEIQiE//9k="/>
          <p:cNvSpPr>
            <a:spLocks noChangeAspect="1" noChangeArrowheads="1"/>
          </p:cNvSpPr>
          <p:nvPr/>
        </p:nvSpPr>
        <p:spPr bwMode="auto">
          <a:xfrm>
            <a:off x="63500" y="-153988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k-SK"/>
          </a:p>
        </p:txBody>
      </p:sp>
      <p:sp>
        <p:nvSpPr>
          <p:cNvPr id="4100" name="AutoShape 4" descr="data:image/jpeg;base64,/9j/4AAQSkZJRgABAQAAAQABAAD/2wCEAAkGBhQSEBQUExQUFRQWFRsXFBYYFxcVHRwdFxUYFBcXGxgYHCYeGRojGhQUHy8iIycpLC0sFSAxNTAqNSYrLCkBCQoKDgwOGg8PGi8lHyQpKSwsLiwsLCwpKiwqKiwsLywsLCwsLCwsLCosLCwsLCwsLCksLCwsLCwsKSwsKSwsKf/AABEIAK0A8AMBIgACEQEDEQH/xAAbAAABBQEBAAAAAAAAAAAAAAAAAQIFBgcEA//EAEQQAAEDAgQDBQYDBQUHBQAAAAEAAgMEEQUGEiEHMUETIlFhcRQyUoGRoSNCsWJykrLBM3PC0fAVJDRDgoOzFyY1U1T/xAAYAQADAQEAAAAAAAAAAAAAAAAAAQIEA//EAC8RAAICAQMCBAUDBQEAAAAAAAECAAMREiExE0EyUYGRBCJxobEjYcEUM3Lh8EL/2gAMAwEAAhEDEQA/ANwQhCIQQhF0QgmlJrVRzVxGgpQWM/Fm+Fp2H7zhy9BuqVC5wokO6oMky2ueBzVdxXP1HT+9M17vhj7529NgqSymxLFraz2FOfIsB9B7z/mrJhHCikiN5NUzv27Bv8I/zXfponjO/kJm6jv/AGx7yGquLUsp00lKXG/N13fZmw+q8m41jkoIbDo8+zay3kC47rTKTD44xaNjWDwa0N/RdAYjrIPCvvvH0XPiaZczCMdeN5tPkXsB+zUowDHByqB/G0/q1ajZFkv6g+Q9o/6YdyfeZSKjHYQSWmQekb/oG2KGcR6+nt7VS3HjpdGf6haqWpr4gRYgEee/6p9ZTsVEXQYcMZTcH4p0k2zy6F3Kz9x/ENvqrZS1rJWB0b2vaeTmkEfUKBxnh9R1FyYgx3xx9w/O2xVRreH9XROMlBM5w56L2d9PdcjRU/hOD+8NVqeIZE1QFKs0wLiqWv7KujMbgbF7QRY8jqZ09RstFp6psjQ5jg5p3BBuD81xetk5nau1X4nuhNBTlE6wQhCIQQhCIQQhCIQQhCIQQhCIQQhIUQirwqqpsbS57g1rRck7AepSVdW2NjnvcGtaLuJ5ADqsmxXEqjGqnsae7adhFydhb43eJ8GrrVVr3OwHJnC63RsOe06cbzpPiEppaFpa0mzn8iR8V/yM+5Viypw1hprSS2mm5hxHdb6A8z5lT2XsvRUkQjjb+84jdx8SVLBW9oxpr2H3MhKSTqs3P4jWxp9kqFnmkDEQBKhCI4IQhEIJClQiEbpSOanoRCQuO5Ugq2ETMufyvGzh6O/zWbzUVbgsuth7WmJs7np9HD8jvMbLYivCeBrmlrgC0ixBFwR4Fdq7iux3HlM9lAbcbGROWc1Q1seqI2cPfYfeafPxHmpwFZLmbK0uGze2URPZg3c3npBPukdWH7K95TzbHXQ6md17bdpH1afLxaehTsrAGtOPxCq0k6G5lgQkBSrhNEEIQiEEIQiEEIQiEEIQiEEx6ddU7iRmn2Wm0sNpZbtb5D8zv6fNUilyFEh3CKSZWc5Y1LiFUKGlILAe+RycR7xd+y39Vf8ALmXo6OBscY35ud1cbbuKgeGeVxT03avH40wub8w292t8r8z6q62Xa5x/bXgfecaUJ+duT9oAJUmpU7MfE2CmeY2AzSg2LW8gfAu8fILiqsxwBOzOE5lzuhZvScXRraJqWSMONgRdx38Glov8lokUtwD4gHw578uib1sniiSxX4nohND0alE6RyE3UjUiEchN1I1pQjkJocjUnCOSFQGZM4xUYAdd8rvciZu4+O3QeqlcPrDJG17mOjLhfQ61xfobJ6TjMkMCcT1lhDgQQCCLEHwKzabJtVRYgyWhbeF5s5pIs0Xu5jr726gjkVpt0hVJYVz+8iysPg+UGhPTQUFyidBHITdSLohHISApURwQhCIQQhCIRjjssngb/tXGCTvTwdOhDDsP+p36K7Z8xf2egleD3nDs2er9r/qobhHhHZ0jpjzmdcfut7o+9ytNQ0VmzvwJktOtwnrL2wJxSBOKzTUJCZwxAwUM8g5iMhvq7u3+6p3CXL0ZidUvaHSF5a2++nTzIv1JPNXbMuHe0Uk0Q5vYQPXmPuFmvD/OLaLXTVQLBrJDiD3XcnB3W3I3WysZqYLzn7THaQLQW4mrTULH21ta6xuLgGxHIi/IqmZ+zHUwVNPFTuY3tdjqaHbl2kc+Q3UrVcRKGMA9u11yBZneO5tfbp5qpcUWtkq6MarNcPfBtYF43B9FFFZ14ce8d9gCZU+XEteAQYiJr1UsD4tJ2Y0A36cuirlfxIkpcTlils6na4NsBZzRYHVf83XZS+UsEpqWZxZWds57dIa6Rp5G+wB3KhqPCo6nFsRhlF2uaPUEabEHoQqQJqOrjH0kszaRp595aM3Y+6LDn1FO5pNmljrBws5wF/PYrlrn4jNDTSUr4W6og6XW0buIBFvALOceiqaCKWik70EveidfYaXA3B6ctwtjy2f9zp/7ln8oQ9YrUMN940c2MQdtpneF5lxWpqJKdksGuK+q7G27rtJspPNeP11FRQue+Pt3Sua8taCLWJFh0Oy4OH//AMxWekn/AJQu7jMf92g/vT/I5ddK9ZUwMTllukWzOSqxfFKamZVulhliLWuc0tsQHWty3tuOSvWXMaFVSxzBunWN287EGxF/C6yjMVLWR0lM6aZ0tK8MOhnd07AtaT425HxCumKZhgpsHa+m2a5miAdQXAg38xuT5qLawQMdz2jrsKk57CVfG84Tirnnhji7OB7Yy4xNLrXIsX899J9Nlq1BWNliZIw3a9ocD5EX/wBeiy3A45WYc+n9gqJO2Bc6UFu5cBpcL77d1THCfGiY5KSS4fE4loPwk2c31a6/1CVqArt2jpsIbc8zpyJmmoqauqjlc0sjJ0WaG8pC3cjnsFacxVroaSaRlg5kbnNuL7gX5LOOHVfHFX1pke1gJIBcQ3/mu8Vdcz4pHLQVXZyMfaI30uDrX5XspsrAsAA22nSqzNZyd95BZC4iGoIgqSBN+R/uh/l5O/VdeJZlnZjMNKHN7F7QXAtF+Tie98lWcLyaazCoJIiG1EZcAeWoB5NifiB5FcOA4jLNi1J24IlivFITsSWh1rjxttfqu3SQkle2dpwFzgAN3xvLLjubaqhxFrZiHUr/AHbNAIaTY7jm5p6eC9sczhNNXR0lCRe4Mslg8WIuefRoP12UxxAw5kmHzFwuY29ow9Q5trWP1UVwnwxjKPtgPxJHuDneTHWAHlsuQ0dPXjcbTsQ/U0Z2O8vULbAAm56nlfxOy9E1qcsk2wQhCIQQhCITM+MlTdlPCL6nPLvoNI+7lfMDw8Q08UQ20MaPtv8AdZznsiXGqSI8h2YPzfr/AMK1Rq02/LWi+syVfNYzekcAghCQrNNcQtULjGT6aqN5Yml1rah3XfxBStXViON73e6xpcfQC5UZl3NEVaxz4dVmmx1N07kXVDUPmEhtJODI2j4Z0MbtXZaz+24uH0OykMYyfTVRZ20erQNLRcgAeFgvDHs709JIyN5c57vyxjWR4EgePgp2CbU0OsRcXs4WIv0I6FUzWbMTIVa91AkBhvD6jglbLHDZ7N2nU42PLqVI02XoY6iSoay0sgs91zv8uXRSQcguUl2PJlhFHAnBi+BQ1UfZzMD289+YPiD0K6qalEbGsaLNaAAPIbBeupJrU5yMZlaRnOJFYdlaCCeSeNmmSS+t1yb3dqO3LmnY3lyGsa1k7NTWnUBcje1unldSmpGpPWc5zJ0rjT2kfU4DFJT+zvZeLSG6SejeW/Poox+QKQxsiMZLGOLmt1usC7mefVWPUjUgOw2BgUU9oyOENAAFgBYfooqHKVOypNS1hbKSSSHEX1bHa9t7BTGpGpLURAqDKvLw0oXOLnQ3JJJ7zuZNyefiV10WSKSGOWOOKzJRaQXO4HIXvdTocjUqLse8QqQdpw4Rg0dNEIoW6WAkgXJ57ncrxlyxTuqW1JjHbNFg/f0uR1NuqlAUFyWo5zmVpGMYnPX4eyaN8bxdj26XDlcH0XlhGDxU0QiibpYCSBcnnuea7bqDzNmB9I1sghMkWq0rmndg+LTbcc/okCTsIHA3MnGlKq1h2bhU1Rip2GSJoBknvZoJFw1u3eKsepMgrzBW1cR4Qm6khelKjrpVX8VzpBBM2E63yu/JG0yOHm4DcKdbJcAoIIiDA8TMcYYDmSC/wsP0a6y09oWW5oJZmGmd0d2YH3af1WpNK03+FPpMvw/ib6xyChIVmmuR2Yv+EqP7l/8AKVkuVM2Chw+XTYzSSWjb4WYAXnyH6rWcxf8ACVH9y/8AkKyjI2To62jqCdpbhsbjybZody8DsD5Ld8Pp6Z18ZEwfE6uoNPODLXkXJTmu9sqjrqH95oO+m/Un4rfRSudc4ihYwNZrlkJDG8gLdTbfrYKtcP8AM0kEpoKq4cHERknkRvoueh5tXjxHeYcSpJ37xC3T4H3cPvf5JFC1uH9Ig4Wr5J2TY1jLGdu6GHQO8YwO8BbrY3CsuT82troC+wa9u0jfA8wR+yR+ilHYpF2Pa62dlp1ari1lm3DuldK+vfENMb2OYzpu4uLR8h+qjSrqcjGJeWRhg5zJOfPNVU1D4cPiY5rNjK+9tjYnnYAm9vRMjz3V0lQyKviYGPNu1YCBblcdCB16rm4SYiyLtqd9my67i+17d0jzII+69uMNUx0MMQIdKZbho3NtJb8rkhdAq9Tp6dvOc9TFNerfyk9n3NUlFTskiDHF79N3XItoLr7eig8QzdidJG2aaGB8brbtJ2vuAbcrheHEuBzMMpGv3c1zQ71ETrqKzfPWtggZVvZ7O8t3ibuLAGxv1Dbm3knXWpA+p/4RWWNqJzjYfSXjGs5FmGNrIWg6tNmu6ajpI26g3ChKTNOKugbO2ngljeNTQ2+q3pe698700UeCtbD/AGQMeg87i97+p5qYyNM1uF0xc4ACPckgW7xXPCrXkDO86ZZnwTjaNybnhlcHNLezmZ7zOh8XNPhe4svDCs4yy4pNSFjAyPVpcL3Om1r9OqqmUR2+OzTQ/wBi0yOJHKzhpHL4nbj0XVlo/wDuGq/7n+FU1SjV/jn6SBaxC/X3krivEU02JOgla0QCwLxcuGpoIJ3ta5U/mfMBp6J9RFpeQGlt72Nza+yo2IYUypx2pgk918XPqC1jS1w9FDYvJUUEU9DOC+KQXhd0uHA6h5eLeivoo2kDnA9Yjc66s8bzW8s4q6opIpngBz23IHLnbqqZmLiZNDUSthiY+GFzWvcdXvHmNtuYI+S7KDG/ZMCil/N2Wln7ziQPpz+Sp2DYgG0E0D6WokfOS4ytZcX5scDa+xUpSuWJG2cSrLiFAB7Zmx0Fc2WJkjDdr2hwPqLqiYtnqapnfTUMDZRYtc9+4PQm3IN6b80vCvGS+nkpX3D4b6eh0uv06aXfqovhZiUcM9TBLZkjnjTq23aSHM9bm6kUhCxxnEprSwUZxmTuVXYhDMIJKaCODdxdG3S0eNtJILifFecPErRiMtPOGMiDyxjxfYg2Bf0sfLkrsKxmsM1t1kXDbi5A5kDwWWUeX2VtfiULtjq1McBfS4PIBt1G+4Sr0WFi47R2akwFPeXbO2Zn0VMJYmseS8N717WIJvt6KPzbmqqp6aGeKOMse1vaEhxLS4Ajb4TuLrPscq6inp30FSCdL2vhdzGkXvY9WkcvBbDhtK2WiiY8Xa6FocD4FgTetagGO+/uJK2NaSBtt7Spz5lpaWj9sgiaJqncDqXcnXPPS3w67eKtmWqqaWmY+oDWyOGqzbiwPK9+p5rMslZcjfis0b7uZTF5Y124JEmkEj7rYrKLwq7DnmdPh9TbnjiZhxZh7OopKgXFjYkdNLw8fa602nkDmhw5EAj5i6pfFnDjJQ6xcmJ4efQjST8gVIcO8V7fD4t7uYOzd6t2H2sh/mpU+UE+W5h5y0oKQJSs01znq6USRvY69ntLTbwIsozLeVoqJjmRFxDnXOo35CymLqHxnN1LSm00rWutfSLud9AqGojSJzbSDqM5swZHp6x7XyBzXt/Ow6SfC/jbou2vy7FPAIZmmVrRYOd72219Q3B81E0vE2he7T2unzc1zR9VaI5g4Aggg7gjqqbqJjVtJXpvnEo7eENNf+0nLb+5rFvTkrfhmEx08YjiYGMbyA/W/U+a7QUt0msZuTKWpV4EqmO8Oaapf2hDo5DuXRnTf1HL5puC8Nqamk7SzpZB7rpDqt6DxVsui6Oo+MZi6KZziQmY8rR1sbY5dQa12oaTbpb+q9cWy7FUU/YSAlgAsQdxpFgQfHb7qVJUZjGZIKXR20gZrNmjck/Ib2QGbYDtxGyryZHDIsPsZpC6UxatQu7dvkD4XufmouLhHTA7vnc34S/b7BXaGYOaHDkRccxz9U+6Ytfzi6KHtI7CMBipmaIY2sHW3M+ZPMriosnQxVj6ppf2j76gTt3rX2+Snroup1tvvK6a8YkFHlGIVrqwa+1cLEX7vuhvL0AXRj+XYquIxyt2vcOGzmnxB6KWQjW2Qcx6F3GJV67IMEsEMDjII4fdAdz9fHr9VYYKYMa1rRZrQA0eAAsF6lyGvukXY8xBFB2kBT5MijrXVbC8SOJLhfum4sdvv6rwzBw+pqt2tzSyTq9hDSfUcj681aAhV1GznMXSUjGJUcD4b09NMJg6V8jfdL3XtcWPLnsVJYZlOKComnYX65b6gTcbnVsPUKcQgux5MBUg4EhMx5VhrWBsoOxu1w2cPEX8CpSmpgxjWN5NaGj0AsvdCksSMZ2lBADmQOFZRip6maoYX65r67m43dr2Hqp2yVCCS25gqhdhOSvo2yxPjd7r2lp9CLLNeGlUaWsqKOTYk92/xM2+7SD8lqRCzLijhT4Zoa6LYtIDyOhBuxx9dx81ooIOaz3/ADM/xA04sHb8TTWlPKict442rpmTN21DvDwcNnD6qUJWYgqcGaFIIyJG5kxI09JNKObGEj15N+5WecO8qMrBJV1X4rjIQA47Egd4nx3OwV8zhQmahqGDmYzb1G9vsqTwmzJG1jqV50v1lzL7Xva7d+oI5LXWCKiV5/iZLSOqA3EsWZOHtNPC4MjbHIAdDmADcDYEdR0UBwkxd5M1M8k9n3mA/l3LHi/heyvmMYxHTQulkcA1o+p6ADqSs74R0zn1FTUWs090ernl9r+WyaEtU2r0icBbV0es7/8A1CrJKiaGnpWSmJxBs43sHFoO6lMq59NTO6nmiMM4BNr3BtzG+4PkqbgFVUsxKuNLEyV+p+oPJbt2nS3M3Ulw+aKqvnqpXaahpP4QFrXGnVcne1iLea6WVKFO3A/M5pcxI37ywZr4hNpZOxiYZp9u6OTb9DbcnyHioqDOuJMewTUJLXuAbpBB3OwvcgfOyhsqztjxycT7OLpGxl3xEgt3Pi3kp/PeZK6icZIxD7OSGsJGp19JJuB0vdT0wCEA5HJ/iPqscsTweBL6121zt4+SyOkzVCcUMroQ5j5ezbM97nabbAtBGltzY+itWd8wuiwsOuBJMxrR098XeR8rj5rP6qrpf9lMgb2vbtf2p/DcAXEWcL+Gk8/JFFQwS3fb/cd9uSAO282yoqNEb32vpaXW8bNJ+9lVsmcRGVpLJGtjm5taCSHDyJ6jwSZWx01WFOcffjjfG/zLY9j82kFUXAcnuqcPbPAS2oie4C22oCxbY9HDeyhKVwwfz5lNc2VKeU0DNmcH0lRTRNjY4TGxLiRbvtbtbbk4q2hYbiOZ3Vk9D2jSJYpGsk8z2rO95cjcLcm/6+qi6vphZ1ot6haOSFF01zlnmgyrcRcd9moX2Nny/hs8tQ7zvk2/1Xjwuo3sw9jnl15HF7Q4k2byaBflsL/NVPGJzi+KMhZ/YQ3u4eAIL3/9RGkLWKeINaGtFgAAB5AWC02DpoFPJ3mWsl7C3bieoSpAlWaa4IQhEIIQhEIIQhEIFcuI0DJo3RyC7XgtI9QupNKM43ERGRgzI8DxJ+D1z6ac3p3kEO32v7r/AOh9FrUbwQCDcHkRv81AZwymythLSAJWi8T+oPgfFp6hU3JmcX0knsVb3dB0xvP5fBrj8J6FanAuXUOe8xoTS2k8dpqRCp2ZOGUFS8ysJhlO5c0bE+Jb4+YVwa+6csyuyHIml0VxgzOafhAC4GepklYN9Pu3+ZJV8w/DY4I2xxNDGN5Af63XWEWVtYz8mJKlTgSt4Hk1tNUzzh7nGa92kDa7tWy55chN9u9sjlfG8u1FoALT0cD5EK2WRZLqP5w6a+UquaMgw1jtZvHKOUjdr25ah1UGzhIXFonq5ZI2/l5fck22WjWRZMWuBgGI0ITkiVfF8kMqJYHPe/s4AA2LbSbWO/0Cn3UTCCNDd/IdfkumyLKdbGUK1HaVXAcjNpe3DJXlkwI0ECzb3sR52Nvku7KmWG0MBia9zxqLrmw5i3RTlkJtYzZyeYCpRxKjjHD2GeqjqATG5rg54aB3y0ggnwPieqtoSpHFSzkgZ7RqirnECqDxMzZ2Ufs0JvNJYOtuWtPT953IBSeeM6sooiGkGdw7jfD9t3gB08VX+H+UJHy+21YJe7vRh3O//wBhHpyC0VIF/Uf0me1y3yJ6ye4dZT9jp7yD8aTd/XSPys+XXzVuCRoTlwdy7FjNCIEXSIIQhTLghCEQghCEQghCEQgkKVCIRpCrOcckRVzPgmaO5J/hd4tVnSFUrFDkSHQOMNMpwDOM+HyClrmuMbe615vcDoQfzs+4Wn0dayVofG5rmnk5puFxY5gENXHolZcfldyLSeoPRZxUYBXYQ8y0zjLBe7h5fts8fNq0YS7jZvtM/wA9O3I+81wJVRsucUYJ7Nl/Ak/aPcPo/ofVXVkoIuCCDyIN/uuD1shwwndLVfcGeiEmpGpROkVCTUjUiGIqEl0XRCKkckLlA4/nSmpAe0kBf0jb3nfTp81SqWOAJDOq7kydc6yo+b+I7Ifwqa0s52uO81pO3T3neQVbqcz1+Ku7KmYYoj7xBI2/ak9OjVbsp8OoaMh7vxZvjI2b46W9PVaBWtW9m58pn6jW7JsPOQeUcgSSyCrr7ueTqEbtyT0L/To1aUGIAT1xssaw5M711qg2ghCFznSCEIRCCEIRCCEIRCCEIRCCEIRCCEIRCIQmuanoKISr4/w/paoElnZydHx2afmORVQdkXEqMl1JUa2j8oOk282Ou09eS1ayTSuy3uoxyP3md/h1Y5mWM4l1tN3aulvbrYx9bebVJ03GKlcRqjlaOps11vkDdXx8IcLOAI8CAQo2bKtI8kup4STzOgKupUfEvtF07V4aQ8HFChd/zHD1Y4L0k4m0IG0xd6Mcf6L1dw6oCb+zt+rh/VIeHNB/+dv8T/8ANP8AQ7Ayf1fMSLquL1G0d0SvPhp0/wAxUXV8X3POmmpi537Ruf4WA/qrlBkmiaLCmit5t1fqpSmw+OIWjYxg5d1oH6I1VDhfePRa3/qZh7BjGIe+TBGeh/CH8I7xUzgfCaFhD6lxnfzI3Dfn1d81fWtTg1Sb2xhdh+0ofDqDltzPCmo2xtDWNa1o5BoAH0C9wEtkLhO+IIQhEcEIQiEEIQiEEIQiEEIQiEEIQiE//9k="/>
          <p:cNvSpPr>
            <a:spLocks noChangeAspect="1" noChangeArrowheads="1"/>
          </p:cNvSpPr>
          <p:nvPr/>
        </p:nvSpPr>
        <p:spPr bwMode="auto">
          <a:xfrm>
            <a:off x="63500" y="-153988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k-SK"/>
          </a:p>
        </p:txBody>
      </p:sp>
      <p:grpSp>
        <p:nvGrpSpPr>
          <p:cNvPr id="2" name="Skupina 27"/>
          <p:cNvGrpSpPr/>
          <p:nvPr/>
        </p:nvGrpSpPr>
        <p:grpSpPr>
          <a:xfrm>
            <a:off x="899592" y="764704"/>
            <a:ext cx="7992888" cy="216024"/>
            <a:chOff x="899592" y="908720"/>
            <a:chExt cx="7992888" cy="216024"/>
          </a:xfrm>
        </p:grpSpPr>
        <p:sp>
          <p:nvSpPr>
            <p:cNvPr id="8" name="Obdĺžnik 7"/>
            <p:cNvSpPr/>
            <p:nvPr/>
          </p:nvSpPr>
          <p:spPr>
            <a:xfrm>
              <a:off x="1331640" y="908720"/>
              <a:ext cx="216024" cy="216024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9" name="Obdĺžnik 8"/>
            <p:cNvSpPr/>
            <p:nvPr/>
          </p:nvSpPr>
          <p:spPr>
            <a:xfrm>
              <a:off x="1763688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10" name="Obdĺžnik 9"/>
            <p:cNvSpPr/>
            <p:nvPr/>
          </p:nvSpPr>
          <p:spPr>
            <a:xfrm>
              <a:off x="2195736" y="908720"/>
              <a:ext cx="216024" cy="216024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11" name="Obdĺžnik 10"/>
            <p:cNvSpPr/>
            <p:nvPr/>
          </p:nvSpPr>
          <p:spPr>
            <a:xfrm>
              <a:off x="2627784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12" name="Obdĺžnik 11"/>
            <p:cNvSpPr/>
            <p:nvPr/>
          </p:nvSpPr>
          <p:spPr>
            <a:xfrm>
              <a:off x="3059832" y="908720"/>
              <a:ext cx="216024" cy="216024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13" name="Obdĺžnik 12"/>
            <p:cNvSpPr/>
            <p:nvPr/>
          </p:nvSpPr>
          <p:spPr>
            <a:xfrm>
              <a:off x="3491880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14" name="Obdĺžnik 13"/>
            <p:cNvSpPr/>
            <p:nvPr/>
          </p:nvSpPr>
          <p:spPr>
            <a:xfrm>
              <a:off x="3923928" y="908720"/>
              <a:ext cx="216024" cy="216024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15" name="Obdĺžnik 14"/>
            <p:cNvSpPr/>
            <p:nvPr/>
          </p:nvSpPr>
          <p:spPr>
            <a:xfrm>
              <a:off x="4355976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16" name="Obdĺžnik 15"/>
            <p:cNvSpPr/>
            <p:nvPr/>
          </p:nvSpPr>
          <p:spPr>
            <a:xfrm>
              <a:off x="4788024" y="908720"/>
              <a:ext cx="216024" cy="216024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17" name="Obdĺžnik 16"/>
            <p:cNvSpPr/>
            <p:nvPr/>
          </p:nvSpPr>
          <p:spPr>
            <a:xfrm>
              <a:off x="5220072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18" name="Obdĺžnik 17"/>
            <p:cNvSpPr/>
            <p:nvPr/>
          </p:nvSpPr>
          <p:spPr>
            <a:xfrm>
              <a:off x="5652120" y="908720"/>
              <a:ext cx="216024" cy="216024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19" name="Obdĺžnik 18"/>
            <p:cNvSpPr/>
            <p:nvPr/>
          </p:nvSpPr>
          <p:spPr>
            <a:xfrm>
              <a:off x="6084168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20" name="Obdĺžnik 19"/>
            <p:cNvSpPr/>
            <p:nvPr/>
          </p:nvSpPr>
          <p:spPr>
            <a:xfrm>
              <a:off x="6516216" y="908720"/>
              <a:ext cx="216024" cy="216024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21" name="Obdĺžnik 20"/>
            <p:cNvSpPr/>
            <p:nvPr/>
          </p:nvSpPr>
          <p:spPr>
            <a:xfrm>
              <a:off x="6948264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22" name="Obdĺžnik 21"/>
            <p:cNvSpPr/>
            <p:nvPr/>
          </p:nvSpPr>
          <p:spPr>
            <a:xfrm>
              <a:off x="7380312" y="908720"/>
              <a:ext cx="216024" cy="216024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23" name="Obdĺžnik 22"/>
            <p:cNvSpPr/>
            <p:nvPr/>
          </p:nvSpPr>
          <p:spPr>
            <a:xfrm>
              <a:off x="7812360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24" name="Obdĺžnik 23"/>
            <p:cNvSpPr/>
            <p:nvPr/>
          </p:nvSpPr>
          <p:spPr>
            <a:xfrm>
              <a:off x="8244408" y="908720"/>
              <a:ext cx="216024" cy="216024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25" name="Obdĺžnik 24"/>
            <p:cNvSpPr/>
            <p:nvPr/>
          </p:nvSpPr>
          <p:spPr>
            <a:xfrm>
              <a:off x="8676456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27" name="Obdĺžnik 26"/>
            <p:cNvSpPr/>
            <p:nvPr/>
          </p:nvSpPr>
          <p:spPr>
            <a:xfrm>
              <a:off x="899592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</p:grpSp>
      <p:sp>
        <p:nvSpPr>
          <p:cNvPr id="31" name="BlokTextu 30"/>
          <p:cNvSpPr txBox="1"/>
          <p:nvPr/>
        </p:nvSpPr>
        <p:spPr>
          <a:xfrm>
            <a:off x="807133" y="1484784"/>
            <a:ext cx="8136904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buBlip>
                <a:blip r:embed="rId3"/>
              </a:buBlip>
            </a:pPr>
            <a:r>
              <a:rPr lang="sk-SK" sz="2400" b="1" dirty="0" smtClean="0">
                <a:solidFill>
                  <a:srgbClr val="000099"/>
                </a:solidFill>
                <a:latin typeface="Times New Roman"/>
              </a:rPr>
              <a:t>Spôsob </a:t>
            </a:r>
            <a:r>
              <a:rPr lang="sk-SK" sz="2400" b="1" dirty="0">
                <a:solidFill>
                  <a:srgbClr val="000099"/>
                </a:solidFill>
                <a:latin typeface="Times New Roman"/>
              </a:rPr>
              <a:t>uplatnenia ex </a:t>
            </a:r>
            <a:r>
              <a:rPr lang="sk-SK" sz="2400" b="1" dirty="0" err="1">
                <a:solidFill>
                  <a:srgbClr val="000099"/>
                </a:solidFill>
                <a:latin typeface="Times New Roman"/>
              </a:rPr>
              <a:t>ante</a:t>
            </a:r>
            <a:r>
              <a:rPr lang="sk-SK" sz="2400" b="1" dirty="0">
                <a:solidFill>
                  <a:srgbClr val="000099"/>
                </a:solidFill>
                <a:latin typeface="Times New Roman"/>
              </a:rPr>
              <a:t> </a:t>
            </a:r>
            <a:r>
              <a:rPr lang="sk-SK" sz="2400" b="1" dirty="0" err="1">
                <a:solidFill>
                  <a:srgbClr val="000099"/>
                </a:solidFill>
                <a:latin typeface="Times New Roman"/>
              </a:rPr>
              <a:t>kondicionalít</a:t>
            </a:r>
            <a:r>
              <a:rPr lang="sk-SK" sz="2400" b="1" dirty="0">
                <a:solidFill>
                  <a:srgbClr val="000099"/>
                </a:solidFill>
                <a:latin typeface="Times New Roman"/>
              </a:rPr>
              <a:t> pri príprave implementačného </a:t>
            </a:r>
            <a:r>
              <a:rPr lang="sk-SK" sz="2400" b="1" dirty="0" smtClean="0">
                <a:solidFill>
                  <a:srgbClr val="000099"/>
                </a:solidFill>
                <a:latin typeface="Times New Roman"/>
              </a:rPr>
              <a:t>  mechanizmu </a:t>
            </a:r>
            <a:r>
              <a:rPr lang="sk-SK" sz="2400" b="1" dirty="0">
                <a:solidFill>
                  <a:srgbClr val="000099"/>
                </a:solidFill>
                <a:latin typeface="Times New Roman"/>
              </a:rPr>
              <a:t>politiky súdržnosti EÚ po roku 2013 v podmienkach </a:t>
            </a:r>
            <a:r>
              <a:rPr lang="sk-SK" sz="2400" b="1" dirty="0" smtClean="0">
                <a:solidFill>
                  <a:srgbClr val="000099"/>
                </a:solidFill>
                <a:latin typeface="Times New Roman"/>
              </a:rPr>
              <a:t>SR   </a:t>
            </a:r>
          </a:p>
          <a:p>
            <a:pPr lvl="0" algn="just"/>
            <a:r>
              <a:rPr lang="sk-SK" sz="2400" dirty="0" smtClean="0">
                <a:solidFill>
                  <a:srgbClr val="000099"/>
                </a:solidFill>
                <a:latin typeface="Times New Roman"/>
              </a:rPr>
              <a:t>(materiál schválený uznesením vlády SR </a:t>
            </a:r>
            <a:r>
              <a:rPr lang="pl-PL" sz="2400" dirty="0" smtClean="0">
                <a:solidFill>
                  <a:srgbClr val="000099"/>
                </a:solidFill>
                <a:latin typeface="Times New Roman"/>
              </a:rPr>
              <a:t>č</a:t>
            </a:r>
            <a:r>
              <a:rPr lang="pl-PL" sz="2400" dirty="0">
                <a:solidFill>
                  <a:srgbClr val="000099"/>
                </a:solidFill>
                <a:latin typeface="Times New Roman"/>
              </a:rPr>
              <a:t>. </a:t>
            </a:r>
            <a:r>
              <a:rPr lang="pl-PL" sz="2400" dirty="0" smtClean="0">
                <a:solidFill>
                  <a:srgbClr val="000099"/>
                </a:solidFill>
                <a:latin typeface="Times New Roman"/>
              </a:rPr>
              <a:t>305 z </a:t>
            </a:r>
            <a:r>
              <a:rPr lang="pl-PL" sz="2400" dirty="0">
                <a:solidFill>
                  <a:srgbClr val="000099"/>
                </a:solidFill>
                <a:latin typeface="Times New Roman"/>
              </a:rPr>
              <a:t>27. júna </a:t>
            </a:r>
            <a:r>
              <a:rPr lang="pl-PL" sz="2400" dirty="0" smtClean="0">
                <a:solidFill>
                  <a:srgbClr val="000099"/>
                </a:solidFill>
                <a:latin typeface="Times New Roman"/>
              </a:rPr>
              <a:t>2012)</a:t>
            </a:r>
          </a:p>
          <a:p>
            <a:pPr lvl="0" algn="just"/>
            <a:endParaRPr lang="pl-PL" sz="2400" dirty="0">
              <a:solidFill>
                <a:srgbClr val="000099"/>
              </a:solidFill>
              <a:latin typeface="Times New Roman"/>
            </a:endParaRPr>
          </a:p>
          <a:p>
            <a:pPr marL="285750" indent="-285750" algn="just">
              <a:buBlip>
                <a:blip r:embed="rId3"/>
              </a:buBlip>
            </a:pPr>
            <a:r>
              <a:rPr lang="sk-SK" sz="2400" b="1" dirty="0" smtClean="0">
                <a:solidFill>
                  <a:srgbClr val="000099"/>
                </a:solidFill>
                <a:latin typeface="Times New Roman"/>
              </a:rPr>
              <a:t>Návrh usmernenia EK</a:t>
            </a:r>
          </a:p>
          <a:p>
            <a:pPr marL="342900" indent="-342900" algn="just">
              <a:buFont typeface="Wingdings" pitchFamily="2" charset="2"/>
              <a:buChar char="§"/>
            </a:pPr>
            <a:r>
              <a:rPr lang="sk-SK" sz="2400" b="1" dirty="0">
                <a:solidFill>
                  <a:srgbClr val="000099"/>
                </a:solidFill>
                <a:latin typeface="Times New Roman"/>
              </a:rPr>
              <a:t> </a:t>
            </a:r>
            <a:r>
              <a:rPr lang="sk-SK" sz="2400" b="1" dirty="0" smtClean="0">
                <a:solidFill>
                  <a:srgbClr val="000099"/>
                </a:solidFill>
                <a:latin typeface="Times New Roman"/>
              </a:rPr>
              <a:t>    </a:t>
            </a:r>
            <a:r>
              <a:rPr lang="sk-SK" sz="2400" dirty="0" smtClean="0">
                <a:solidFill>
                  <a:srgbClr val="000099"/>
                </a:solidFill>
                <a:latin typeface="Times New Roman"/>
              </a:rPr>
              <a:t>spôsob vykazovania</a:t>
            </a:r>
          </a:p>
          <a:p>
            <a:pPr marL="342900" indent="-342900" algn="just">
              <a:buFont typeface="Wingdings" pitchFamily="2" charset="2"/>
              <a:buChar char="§"/>
            </a:pPr>
            <a:r>
              <a:rPr lang="sk-SK" sz="2400" b="1" dirty="0" smtClean="0">
                <a:solidFill>
                  <a:srgbClr val="000099"/>
                </a:solidFill>
                <a:latin typeface="Times New Roman"/>
              </a:rPr>
              <a:t>     </a:t>
            </a:r>
            <a:r>
              <a:rPr lang="sk-SK" sz="2400" dirty="0" smtClean="0">
                <a:solidFill>
                  <a:srgbClr val="000099"/>
                </a:solidFill>
                <a:latin typeface="Times New Roman"/>
              </a:rPr>
              <a:t>charakter informácií</a:t>
            </a:r>
            <a:r>
              <a:rPr lang="sk-SK" sz="2400" b="1" dirty="0" smtClean="0">
                <a:solidFill>
                  <a:srgbClr val="000099"/>
                </a:solidFill>
                <a:latin typeface="Times New Roman"/>
              </a:rPr>
              <a:t> </a:t>
            </a:r>
          </a:p>
          <a:p>
            <a:pPr marL="285750" indent="-285750" algn="just">
              <a:buBlip>
                <a:blip r:embed="rId3"/>
              </a:buBlip>
            </a:pPr>
            <a:endParaRPr lang="sk-SK" dirty="0" smtClean="0">
              <a:solidFill>
                <a:srgbClr val="000099"/>
              </a:solidFill>
              <a:latin typeface="Times New Roman"/>
            </a:endParaRPr>
          </a:p>
          <a:p>
            <a:pPr lvl="0" algn="just">
              <a:buFontTx/>
              <a:buChar char="-"/>
            </a:pPr>
            <a:endParaRPr lang="sk-SK" dirty="0">
              <a:solidFill>
                <a:srgbClr val="000099"/>
              </a:solidFill>
              <a:latin typeface="Times New Roman"/>
            </a:endParaRPr>
          </a:p>
          <a:p>
            <a:pPr lvl="0" algn="just">
              <a:buFontTx/>
              <a:buChar char="-"/>
            </a:pPr>
            <a:endParaRPr lang="sk-SK" dirty="0">
              <a:solidFill>
                <a:srgbClr val="000099"/>
              </a:solidFill>
              <a:latin typeface="Times New Roman"/>
            </a:endParaRPr>
          </a:p>
          <a:p>
            <a:pPr algn="just"/>
            <a:r>
              <a:rPr lang="en-US" b="1" dirty="0" smtClean="0">
                <a:solidFill>
                  <a:srgbClr val="052FA7"/>
                </a:solidFill>
                <a:latin typeface="Times New Roman"/>
              </a:rPr>
              <a:t> </a:t>
            </a:r>
            <a:endParaRPr lang="sk-SK" b="1" dirty="0" smtClean="0">
              <a:solidFill>
                <a:srgbClr val="052FA7"/>
              </a:solidFill>
              <a:latin typeface="Times New Roman"/>
            </a:endParaRPr>
          </a:p>
          <a:p>
            <a:pPr algn="just"/>
            <a:endParaRPr lang="en-US" b="1" dirty="0" smtClean="0">
              <a:solidFill>
                <a:srgbClr val="052FA7"/>
              </a:solidFill>
              <a:latin typeface="Times New Roman"/>
            </a:endParaRPr>
          </a:p>
        </p:txBody>
      </p:sp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112" y="6057006"/>
            <a:ext cx="818493" cy="612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BlokTextu 28"/>
          <p:cNvSpPr txBox="1"/>
          <p:nvPr/>
        </p:nvSpPr>
        <p:spPr>
          <a:xfrm>
            <a:off x="827584" y="56818"/>
            <a:ext cx="82089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4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 </a:t>
            </a:r>
            <a:r>
              <a:rPr lang="sk-SK" sz="4000" dirty="0" err="1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ante</a:t>
            </a:r>
            <a:r>
              <a:rPr lang="sk-SK" sz="4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k-SK" sz="4000" dirty="0" err="1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kondicionality</a:t>
            </a:r>
            <a:endParaRPr lang="sk-SK" sz="40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92994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1"/>
          <p:cNvSpPr txBox="1">
            <a:spLocks/>
          </p:cNvSpPr>
          <p:nvPr/>
        </p:nvSpPr>
        <p:spPr bwMode="auto">
          <a:xfrm>
            <a:off x="0" y="0"/>
            <a:ext cx="683568" cy="6858000"/>
          </a:xfrm>
          <a:prstGeom prst="rect">
            <a:avLst/>
          </a:prstGeom>
          <a:gradFill flip="none" rotWithShape="1">
            <a:gsLst>
              <a:gs pos="9000">
                <a:srgbClr val="000099"/>
              </a:gs>
              <a:gs pos="25000">
                <a:srgbClr val="000099"/>
              </a:gs>
              <a:gs pos="58000">
                <a:srgbClr val="FF0000"/>
              </a:gs>
              <a:gs pos="82000">
                <a:schemeClr val="bg1"/>
              </a:gs>
            </a:gsLst>
            <a:lin ang="5400000" scaled="0"/>
            <a:tileRect/>
          </a:gra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B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sk-SK" sz="40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ook Antiqua" pitchFamily="18" charset="0"/>
              <a:ea typeface="+mj-ea"/>
              <a:cs typeface="+mj-cs"/>
            </a:endParaRPr>
          </a:p>
        </p:txBody>
      </p:sp>
      <p:sp>
        <p:nvSpPr>
          <p:cNvPr id="4098" name="AutoShape 2" descr="data:image/jpeg;base64,/9j/4AAQSkZJRgABAQAAAQABAAD/2wCEAAkGBhQSEBQUExQUFRQWFRsXFBYYFxcVHRwdFxUYFBcXGxgYHCYeGRojGhQUHy8iIycpLC0sFSAxNTAqNSYrLCkBCQoKDgwOGg8PGi8lHyQpKSwsLiwsLCwpKiwqKiwsLywsLCwsLCwsLCosLCwsLCwsLCksLCwsLCwsKSwsKSwsKf/AABEIAK0A8AMBIgACEQEDEQH/xAAbAAABBQEBAAAAAAAAAAAAAAAAAQIFBgcEA//EAEQQAAEDAgQDBQYDBQUHBQAAAAEAAgMEEQUGEiEHMUETIlFhcRQyUoGRoSNCsWJykrLBM3PC0fAVJDRDgoOzFyY1U1T/xAAYAQADAQEAAAAAAAAAAAAAAAAAAQIEA//EAC8RAAICAQMCBAUDBQEAAAAAAAECAAMREiExE0EyUYGRBCJxobEjYcEUM3Lh8EL/2gAMAwEAAhEDEQA/ANwQhCIQQhF0QgmlJrVRzVxGgpQWM/Fm+Fp2H7zhy9BuqVC5wokO6oMky2ueBzVdxXP1HT+9M17vhj7529NgqSymxLFraz2FOfIsB9B7z/mrJhHCikiN5NUzv27Bv8I/zXfponjO/kJm6jv/AGx7yGquLUsp00lKXG/N13fZmw+q8m41jkoIbDo8+zay3kC47rTKTD44xaNjWDwa0N/RdAYjrIPCvvvH0XPiaZczCMdeN5tPkXsB+zUowDHByqB/G0/q1ajZFkv6g+Q9o/6YdyfeZSKjHYQSWmQekb/oG2KGcR6+nt7VS3HjpdGf6haqWpr4gRYgEee/6p9ZTsVEXQYcMZTcH4p0k2zy6F3Kz9x/ENvqrZS1rJWB0b2vaeTmkEfUKBxnh9R1FyYgx3xx9w/O2xVRreH9XROMlBM5w56L2d9PdcjRU/hOD+8NVqeIZE1QFKs0wLiqWv7KujMbgbF7QRY8jqZ09RstFp6psjQ5jg5p3BBuD81xetk5nau1X4nuhNBTlE6wQhCIQQhCIQQhCIQQhCIQQhCIQQhIUQirwqqpsbS57g1rRck7AepSVdW2NjnvcGtaLuJ5ADqsmxXEqjGqnsae7adhFydhb43eJ8GrrVVr3OwHJnC63RsOe06cbzpPiEppaFpa0mzn8iR8V/yM+5Viypw1hprSS2mm5hxHdb6A8z5lT2XsvRUkQjjb+84jdx8SVLBW9oxpr2H3MhKSTqs3P4jWxp9kqFnmkDEQBKhCI4IQhEIJClQiEbpSOanoRCQuO5Ugq2ETMufyvGzh6O/zWbzUVbgsuth7WmJs7np9HD8jvMbLYivCeBrmlrgC0ixBFwR4Fdq7iux3HlM9lAbcbGROWc1Q1seqI2cPfYfeafPxHmpwFZLmbK0uGze2URPZg3c3npBPukdWH7K95TzbHXQ6md17bdpH1afLxaehTsrAGtOPxCq0k6G5lgQkBSrhNEEIQiEEIQiEEIQiEEIQiEEx6ddU7iRmn2Wm0sNpZbtb5D8zv6fNUilyFEh3CKSZWc5Y1LiFUKGlILAe+RycR7xd+y39Vf8ALmXo6OBscY35ud1cbbuKgeGeVxT03avH40wub8w292t8r8z6q62Xa5x/bXgfecaUJ+duT9oAJUmpU7MfE2CmeY2AzSg2LW8gfAu8fILiqsxwBOzOE5lzuhZvScXRraJqWSMONgRdx38Glov8lokUtwD4gHw578uib1sniiSxX4nohND0alE6RyE3UjUiEchN1I1pQjkJocjUnCOSFQGZM4xUYAdd8rvciZu4+O3QeqlcPrDJG17mOjLhfQ61xfobJ6TjMkMCcT1lhDgQQCCLEHwKzabJtVRYgyWhbeF5s5pIs0Xu5jr726gjkVpt0hVJYVz+8iysPg+UGhPTQUFyidBHITdSLohHISApURwQhCIQQhCIRjjssngb/tXGCTvTwdOhDDsP+p36K7Z8xf2egleD3nDs2er9r/qobhHhHZ0jpjzmdcfut7o+9ytNQ0VmzvwJktOtwnrL2wJxSBOKzTUJCZwxAwUM8g5iMhvq7u3+6p3CXL0ZidUvaHSF5a2++nTzIv1JPNXbMuHe0Uk0Q5vYQPXmPuFmvD/OLaLXTVQLBrJDiD3XcnB3W3I3WysZqYLzn7THaQLQW4mrTULH21ta6xuLgGxHIi/IqmZ+zHUwVNPFTuY3tdjqaHbl2kc+Q3UrVcRKGMA9u11yBZneO5tfbp5qpcUWtkq6MarNcPfBtYF43B9FFFZ14ce8d9gCZU+XEteAQYiJr1UsD4tJ2Y0A36cuirlfxIkpcTlils6na4NsBZzRYHVf83XZS+UsEpqWZxZWds57dIa6Rp5G+wB3KhqPCo6nFsRhlF2uaPUEabEHoQqQJqOrjH0kszaRp595aM3Y+6LDn1FO5pNmljrBws5wF/PYrlrn4jNDTSUr4W6og6XW0buIBFvALOceiqaCKWik70EveidfYaXA3B6ctwtjy2f9zp/7ln8oQ9YrUMN940c2MQdtpneF5lxWpqJKdksGuK+q7G27rtJspPNeP11FRQue+Pt3Sua8taCLWJFh0Oy4OH//AMxWekn/AJQu7jMf92g/vT/I5ddK9ZUwMTllukWzOSqxfFKamZVulhliLWuc0tsQHWty3tuOSvWXMaFVSxzBunWN287EGxF/C6yjMVLWR0lM6aZ0tK8MOhnd07AtaT425HxCumKZhgpsHa+m2a5miAdQXAg38xuT5qLawQMdz2jrsKk57CVfG84Tirnnhji7OB7Yy4xNLrXIsX899J9Nlq1BWNliZIw3a9ocD5EX/wBeiy3A45WYc+n9gqJO2Bc6UFu5cBpcL77d1THCfGiY5KSS4fE4loPwk2c31a6/1CVqArt2jpsIbc8zpyJmmoqauqjlc0sjJ0WaG8pC3cjnsFacxVroaSaRlg5kbnNuL7gX5LOOHVfHFX1pke1gJIBcQ3/mu8Vdcz4pHLQVXZyMfaI30uDrX5XspsrAsAA22nSqzNZyd95BZC4iGoIgqSBN+R/uh/l5O/VdeJZlnZjMNKHN7F7QXAtF+Tie98lWcLyaazCoJIiG1EZcAeWoB5NifiB5FcOA4jLNi1J24IlivFITsSWh1rjxttfqu3SQkle2dpwFzgAN3xvLLjubaqhxFrZiHUr/AHbNAIaTY7jm5p6eC9sczhNNXR0lCRe4Mslg8WIuefRoP12UxxAw5kmHzFwuY29ow9Q5trWP1UVwnwxjKPtgPxJHuDneTHWAHlsuQ0dPXjcbTsQ/U0Z2O8vULbAAm56nlfxOy9E1qcsk2wQhCIQQhCITM+MlTdlPCL6nPLvoNI+7lfMDw8Q08UQ20MaPtv8AdZznsiXGqSI8h2YPzfr/AMK1Rq02/LWi+syVfNYzekcAghCQrNNcQtULjGT6aqN5Yml1rah3XfxBStXViON73e6xpcfQC5UZl3NEVaxz4dVmmx1N07kXVDUPmEhtJODI2j4Z0MbtXZaz+24uH0OykMYyfTVRZ20erQNLRcgAeFgvDHs709JIyN5c57vyxjWR4EgePgp2CbU0OsRcXs4WIv0I6FUzWbMTIVa91AkBhvD6jglbLHDZ7N2nU42PLqVI02XoY6iSoay0sgs91zv8uXRSQcguUl2PJlhFHAnBi+BQ1UfZzMD289+YPiD0K6qalEbGsaLNaAAPIbBeupJrU5yMZlaRnOJFYdlaCCeSeNmmSS+t1yb3dqO3LmnY3lyGsa1k7NTWnUBcje1unldSmpGpPWc5zJ0rjT2kfU4DFJT+zvZeLSG6SejeW/Poox+QKQxsiMZLGOLmt1usC7mefVWPUjUgOw2BgUU9oyOENAAFgBYfooqHKVOypNS1hbKSSSHEX1bHa9t7BTGpGpLURAqDKvLw0oXOLnQ3JJJ7zuZNyefiV10WSKSGOWOOKzJRaQXO4HIXvdTocjUqLse8QqQdpw4Rg0dNEIoW6WAkgXJ57ncrxlyxTuqW1JjHbNFg/f0uR1NuqlAUFyWo5zmVpGMYnPX4eyaN8bxdj26XDlcH0XlhGDxU0QiibpYCSBcnnuea7bqDzNmB9I1sghMkWq0rmndg+LTbcc/okCTsIHA3MnGlKq1h2bhU1Rip2GSJoBknvZoJFw1u3eKsepMgrzBW1cR4Qm6khelKjrpVX8VzpBBM2E63yu/JG0yOHm4DcKdbJcAoIIiDA8TMcYYDmSC/wsP0a6y09oWW5oJZmGmd0d2YH3af1WpNK03+FPpMvw/ib6xyChIVmmuR2Yv+EqP7l/8AKVkuVM2Chw+XTYzSSWjb4WYAXnyH6rWcxf8ACVH9y/8AkKyjI2To62jqCdpbhsbjybZody8DsD5Ld8Pp6Z18ZEwfE6uoNPODLXkXJTmu9sqjrqH95oO+m/Un4rfRSudc4ihYwNZrlkJDG8gLdTbfrYKtcP8AM0kEpoKq4cHERknkRvoueh5tXjxHeYcSpJ37xC3T4H3cPvf5JFC1uH9Ig4Wr5J2TY1jLGdu6GHQO8YwO8BbrY3CsuT82troC+wa9u0jfA8wR+yR+ilHYpF2Pa62dlp1ari1lm3DuldK+vfENMb2OYzpu4uLR8h+qjSrqcjGJeWRhg5zJOfPNVU1D4cPiY5rNjK+9tjYnnYAm9vRMjz3V0lQyKviYGPNu1YCBblcdCB16rm4SYiyLtqd9my67i+17d0jzII+69uMNUx0MMQIdKZbho3NtJb8rkhdAq9Tp6dvOc9TFNerfyk9n3NUlFTskiDHF79N3XItoLr7eig8QzdidJG2aaGB8brbtJ2vuAbcrheHEuBzMMpGv3c1zQ71ETrqKzfPWtggZVvZ7O8t3ibuLAGxv1Dbm3knXWpA+p/4RWWNqJzjYfSXjGs5FmGNrIWg6tNmu6ajpI26g3ChKTNOKugbO2ngljeNTQ2+q3pe698700UeCtbD/AGQMeg87i97+p5qYyNM1uF0xc4ACPckgW7xXPCrXkDO86ZZnwTjaNybnhlcHNLezmZ7zOh8XNPhe4svDCs4yy4pNSFjAyPVpcL3Om1r9OqqmUR2+OzTQ/wBi0yOJHKzhpHL4nbj0XVlo/wDuGq/7n+FU1SjV/jn6SBaxC/X3krivEU02JOgla0QCwLxcuGpoIJ3ta5U/mfMBp6J9RFpeQGlt72Nza+yo2IYUypx2pgk918XPqC1jS1w9FDYvJUUEU9DOC+KQXhd0uHA6h5eLeivoo2kDnA9Yjc66s8bzW8s4q6opIpngBz23IHLnbqqZmLiZNDUSthiY+GFzWvcdXvHmNtuYI+S7KDG/ZMCil/N2Wln7ziQPpz+Sp2DYgG0E0D6WokfOS4ytZcX5scDa+xUpSuWJG2cSrLiFAB7Zmx0Fc2WJkjDdr2hwPqLqiYtnqapnfTUMDZRYtc9+4PQm3IN6b80vCvGS+nkpX3D4b6eh0uv06aXfqovhZiUcM9TBLZkjnjTq23aSHM9bm6kUhCxxnEprSwUZxmTuVXYhDMIJKaCODdxdG3S0eNtJILifFecPErRiMtPOGMiDyxjxfYg2Bf0sfLkrsKxmsM1t1kXDbi5A5kDwWWUeX2VtfiULtjq1McBfS4PIBt1G+4Sr0WFi47R2akwFPeXbO2Zn0VMJYmseS8N717WIJvt6KPzbmqqp6aGeKOMse1vaEhxLS4Ajb4TuLrPscq6inp30FSCdL2vhdzGkXvY9WkcvBbDhtK2WiiY8Xa6FocD4FgTetagGO+/uJK2NaSBtt7Spz5lpaWj9sgiaJqncDqXcnXPPS3w67eKtmWqqaWmY+oDWyOGqzbiwPK9+p5rMslZcjfis0b7uZTF5Y124JEmkEj7rYrKLwq7DnmdPh9TbnjiZhxZh7OopKgXFjYkdNLw8fa602nkDmhw5EAj5i6pfFnDjJQ6xcmJ4efQjST8gVIcO8V7fD4t7uYOzd6t2H2sh/mpU+UE+W5h5y0oKQJSs01znq6USRvY69ntLTbwIsozLeVoqJjmRFxDnXOo35CymLqHxnN1LSm00rWutfSLud9AqGojSJzbSDqM5swZHp6x7XyBzXt/Ow6SfC/jbou2vy7FPAIZmmVrRYOd72219Q3B81E0vE2he7T2unzc1zR9VaI5g4Aggg7gjqqbqJjVtJXpvnEo7eENNf+0nLb+5rFvTkrfhmEx08YjiYGMbyA/W/U+a7QUt0msZuTKWpV4EqmO8Oaapf2hDo5DuXRnTf1HL5puC8Nqamk7SzpZB7rpDqt6DxVsui6Oo+MZi6KZziQmY8rR1sbY5dQa12oaTbpb+q9cWy7FUU/YSAlgAsQdxpFgQfHb7qVJUZjGZIKXR20gZrNmjck/Ib2QGbYDtxGyryZHDIsPsZpC6UxatQu7dvkD4XufmouLhHTA7vnc34S/b7BXaGYOaHDkRccxz9U+6Ytfzi6KHtI7CMBipmaIY2sHW3M+ZPMriosnQxVj6ppf2j76gTt3rX2+Snroup1tvvK6a8YkFHlGIVrqwa+1cLEX7vuhvL0AXRj+XYquIxyt2vcOGzmnxB6KWQjW2Qcx6F3GJV67IMEsEMDjII4fdAdz9fHr9VYYKYMa1rRZrQA0eAAsF6lyGvukXY8xBFB2kBT5MijrXVbC8SOJLhfum4sdvv6rwzBw+pqt2tzSyTq9hDSfUcj681aAhV1GznMXSUjGJUcD4b09NMJg6V8jfdL3XtcWPLnsVJYZlOKComnYX65b6gTcbnVsPUKcQgux5MBUg4EhMx5VhrWBsoOxu1w2cPEX8CpSmpgxjWN5NaGj0AsvdCksSMZ2lBADmQOFZRip6maoYX65r67m43dr2Hqp2yVCCS25gqhdhOSvo2yxPjd7r2lp9CLLNeGlUaWsqKOTYk92/xM2+7SD8lqRCzLijhT4Zoa6LYtIDyOhBuxx9dx81ooIOaz3/ADM/xA04sHb8TTWlPKict442rpmTN21DvDwcNnD6qUJWYgqcGaFIIyJG5kxI09JNKObGEj15N+5WecO8qMrBJV1X4rjIQA47Egd4nx3OwV8zhQmahqGDmYzb1G9vsqTwmzJG1jqV50v1lzL7Xva7d+oI5LXWCKiV5/iZLSOqA3EsWZOHtNPC4MjbHIAdDmADcDYEdR0UBwkxd5M1M8k9n3mA/l3LHi/heyvmMYxHTQulkcA1o+p6ADqSs74R0zn1FTUWs090ernl9r+WyaEtU2r0icBbV0es7/8A1CrJKiaGnpWSmJxBs43sHFoO6lMq59NTO6nmiMM4BNr3BtzG+4PkqbgFVUsxKuNLEyV+p+oPJbt2nS3M3Ulw+aKqvnqpXaahpP4QFrXGnVcne1iLea6WVKFO3A/M5pcxI37ywZr4hNpZOxiYZp9u6OTb9DbcnyHioqDOuJMewTUJLXuAbpBB3OwvcgfOyhsqztjxycT7OLpGxl3xEgt3Pi3kp/PeZK6icZIxD7OSGsJGp19JJuB0vdT0wCEA5HJ/iPqscsTweBL6121zt4+SyOkzVCcUMroQ5j5ezbM97nabbAtBGltzY+itWd8wuiwsOuBJMxrR098XeR8rj5rP6qrpf9lMgb2vbtf2p/DcAXEWcL+Gk8/JFFQwS3fb/cd9uSAO282yoqNEb32vpaXW8bNJ+9lVsmcRGVpLJGtjm5taCSHDyJ6jwSZWx01WFOcffjjfG/zLY9j82kFUXAcnuqcPbPAS2oie4C22oCxbY9HDeyhKVwwfz5lNc2VKeU0DNmcH0lRTRNjY4TGxLiRbvtbtbbk4q2hYbiOZ3Vk9D2jSJYpGsk8z2rO95cjcLcm/6+qi6vphZ1ot6haOSFF01zlnmgyrcRcd9moX2Nny/hs8tQ7zvk2/1Xjwuo3sw9jnl15HF7Q4k2byaBflsL/NVPGJzi+KMhZ/YQ3u4eAIL3/9RGkLWKeINaGtFgAAB5AWC02DpoFPJ3mWsl7C3bieoSpAlWaa4IQhEIIQhEIIQhEIFcuI0DJo3RyC7XgtI9QupNKM43ERGRgzI8DxJ+D1z6ac3p3kEO32v7r/AOh9FrUbwQCDcHkRv81AZwymythLSAJWi8T+oPgfFp6hU3JmcX0knsVb3dB0xvP5fBrj8J6FanAuXUOe8xoTS2k8dpqRCp2ZOGUFS8ysJhlO5c0bE+Jb4+YVwa+6csyuyHIml0VxgzOafhAC4GepklYN9Pu3+ZJV8w/DY4I2xxNDGN5Af63XWEWVtYz8mJKlTgSt4Hk1tNUzzh7nGa92kDa7tWy55chN9u9sjlfG8u1FoALT0cD5EK2WRZLqP5w6a+UquaMgw1jtZvHKOUjdr25ah1UGzhIXFonq5ZI2/l5fck22WjWRZMWuBgGI0ITkiVfF8kMqJYHPe/s4AA2LbSbWO/0Cn3UTCCNDd/IdfkumyLKdbGUK1HaVXAcjNpe3DJXlkwI0ECzb3sR52Nvku7KmWG0MBia9zxqLrmw5i3RTlkJtYzZyeYCpRxKjjHD2GeqjqATG5rg54aB3y0ggnwPieqtoSpHFSzkgZ7RqirnECqDxMzZ2Ufs0JvNJYOtuWtPT953IBSeeM6sooiGkGdw7jfD9t3gB08VX+H+UJHy+21YJe7vRh3O//wBhHpyC0VIF/Uf0me1y3yJ6ye4dZT9jp7yD8aTd/XSPys+XXzVuCRoTlwdy7FjNCIEXSIIQhTLghCEQghCEQghCEQgkKVCIRpCrOcckRVzPgmaO5J/hd4tVnSFUrFDkSHQOMNMpwDOM+HyClrmuMbe615vcDoQfzs+4Wn0dayVofG5rmnk5puFxY5gENXHolZcfldyLSeoPRZxUYBXYQ8y0zjLBe7h5fts8fNq0YS7jZvtM/wA9O3I+81wJVRsucUYJ7Nl/Ak/aPcPo/ofVXVkoIuCCDyIN/uuD1shwwndLVfcGeiEmpGpROkVCTUjUiGIqEl0XRCKkckLlA4/nSmpAe0kBf0jb3nfTp81SqWOAJDOq7kydc6yo+b+I7Ifwqa0s52uO81pO3T3neQVbqcz1+Ku7KmYYoj7xBI2/ak9OjVbsp8OoaMh7vxZvjI2b46W9PVaBWtW9m58pn6jW7JsPOQeUcgSSyCrr7ueTqEbtyT0L/To1aUGIAT1xssaw5M711qg2ghCFznSCEIRCCEIRCCEIRCCEIRCCEIRCCEIRCIQmuanoKISr4/w/paoElnZydHx2afmORVQdkXEqMl1JUa2j8oOk282Ou09eS1ayTSuy3uoxyP3md/h1Y5mWM4l1tN3aulvbrYx9bebVJ03GKlcRqjlaOps11vkDdXx8IcLOAI8CAQo2bKtI8kup4STzOgKupUfEvtF07V4aQ8HFChd/zHD1Y4L0k4m0IG0xd6Mcf6L1dw6oCb+zt+rh/VIeHNB/+dv8T/8ANP8AQ7Ayf1fMSLquL1G0d0SvPhp0/wAxUXV8X3POmmpi537Ruf4WA/qrlBkmiaLCmit5t1fqpSmw+OIWjYxg5d1oH6I1VDhfePRa3/qZh7BjGIe+TBGeh/CH8I7xUzgfCaFhD6lxnfzI3Dfn1d81fWtTg1Sb2xhdh+0ofDqDltzPCmo2xtDWNa1o5BoAH0C9wEtkLhO+IIQhEcEIQiEEIQiEEIQiEEIQiEEIQiE//9k="/>
          <p:cNvSpPr>
            <a:spLocks noChangeAspect="1" noChangeArrowheads="1"/>
          </p:cNvSpPr>
          <p:nvPr/>
        </p:nvSpPr>
        <p:spPr bwMode="auto">
          <a:xfrm>
            <a:off x="63500" y="-153988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k-SK"/>
          </a:p>
        </p:txBody>
      </p:sp>
      <p:sp>
        <p:nvSpPr>
          <p:cNvPr id="4100" name="AutoShape 4" descr="data:image/jpeg;base64,/9j/4AAQSkZJRgABAQAAAQABAAD/2wCEAAkGBhQSEBQUExQUFRQWFRsXFBYYFxcVHRwdFxUYFBcXGxgYHCYeGRojGhQUHy8iIycpLC0sFSAxNTAqNSYrLCkBCQoKDgwOGg8PGi8lHyQpKSwsLiwsLCwpKiwqKiwsLywsLCwsLCwsLCosLCwsLCwsLCksLCwsLCwsKSwsKSwsKf/AABEIAK0A8AMBIgACEQEDEQH/xAAbAAABBQEBAAAAAAAAAAAAAAAAAQIFBgcEA//EAEQQAAEDAgQDBQYDBQUHBQAAAAEAAgMEEQUGEiEHMUETIlFhcRQyUoGRoSNCsWJykrLBM3PC0fAVJDRDgoOzFyY1U1T/xAAYAQADAQEAAAAAAAAAAAAAAAAAAQIEA//EAC8RAAICAQMCBAUDBQEAAAAAAAECAAMREiExE0EyUYGRBCJxobEjYcEUM3Lh8EL/2gAMAwEAAhEDEQA/ANwQhCIQQhF0QgmlJrVRzVxGgpQWM/Fm+Fp2H7zhy9BuqVC5wokO6oMky2ueBzVdxXP1HT+9M17vhj7529NgqSymxLFraz2FOfIsB9B7z/mrJhHCikiN5NUzv27Bv8I/zXfponjO/kJm6jv/AGx7yGquLUsp00lKXG/N13fZmw+q8m41jkoIbDo8+zay3kC47rTKTD44xaNjWDwa0N/RdAYjrIPCvvvH0XPiaZczCMdeN5tPkXsB+zUowDHByqB/G0/q1ajZFkv6g+Q9o/6YdyfeZSKjHYQSWmQekb/oG2KGcR6+nt7VS3HjpdGf6haqWpr4gRYgEee/6p9ZTsVEXQYcMZTcH4p0k2zy6F3Kz9x/ENvqrZS1rJWB0b2vaeTmkEfUKBxnh9R1FyYgx3xx9w/O2xVRreH9XROMlBM5w56L2d9PdcjRU/hOD+8NVqeIZE1QFKs0wLiqWv7KujMbgbF7QRY8jqZ09RstFp6psjQ5jg5p3BBuD81xetk5nau1X4nuhNBTlE6wQhCIQQhCIQQhCIQQhCIQQhCIQQhIUQirwqqpsbS57g1rRck7AepSVdW2NjnvcGtaLuJ5ADqsmxXEqjGqnsae7adhFydhb43eJ8GrrVVr3OwHJnC63RsOe06cbzpPiEppaFpa0mzn8iR8V/yM+5Viypw1hprSS2mm5hxHdb6A8z5lT2XsvRUkQjjb+84jdx8SVLBW9oxpr2H3MhKSTqs3P4jWxp9kqFnmkDEQBKhCI4IQhEIJClQiEbpSOanoRCQuO5Ugq2ETMufyvGzh6O/zWbzUVbgsuth7WmJs7np9HD8jvMbLYivCeBrmlrgC0ixBFwR4Fdq7iux3HlM9lAbcbGROWc1Q1seqI2cPfYfeafPxHmpwFZLmbK0uGze2URPZg3c3npBPukdWH7K95TzbHXQ6md17bdpH1afLxaehTsrAGtOPxCq0k6G5lgQkBSrhNEEIQiEEIQiEEIQiEEIQiEEx6ddU7iRmn2Wm0sNpZbtb5D8zv6fNUilyFEh3CKSZWc5Y1LiFUKGlILAe+RycR7xd+y39Vf8ALmXo6OBscY35ud1cbbuKgeGeVxT03avH40wub8w292t8r8z6q62Xa5x/bXgfecaUJ+duT9oAJUmpU7MfE2CmeY2AzSg2LW8gfAu8fILiqsxwBOzOE5lzuhZvScXRraJqWSMONgRdx38Glov8lokUtwD4gHw578uib1sniiSxX4nohND0alE6RyE3UjUiEchN1I1pQjkJocjUnCOSFQGZM4xUYAdd8rvciZu4+O3QeqlcPrDJG17mOjLhfQ61xfobJ6TjMkMCcT1lhDgQQCCLEHwKzabJtVRYgyWhbeF5s5pIs0Xu5jr726gjkVpt0hVJYVz+8iysPg+UGhPTQUFyidBHITdSLohHISApURwQhCIQQhCIRjjssngb/tXGCTvTwdOhDDsP+p36K7Z8xf2egleD3nDs2er9r/qobhHhHZ0jpjzmdcfut7o+9ytNQ0VmzvwJktOtwnrL2wJxSBOKzTUJCZwxAwUM8g5iMhvq7u3+6p3CXL0ZidUvaHSF5a2++nTzIv1JPNXbMuHe0Uk0Q5vYQPXmPuFmvD/OLaLXTVQLBrJDiD3XcnB3W3I3WysZqYLzn7THaQLQW4mrTULH21ta6xuLgGxHIi/IqmZ+zHUwVNPFTuY3tdjqaHbl2kc+Q3UrVcRKGMA9u11yBZneO5tfbp5qpcUWtkq6MarNcPfBtYF43B9FFFZ14ce8d9gCZU+XEteAQYiJr1UsD4tJ2Y0A36cuirlfxIkpcTlils6na4NsBZzRYHVf83XZS+UsEpqWZxZWds57dIa6Rp5G+wB3KhqPCo6nFsRhlF2uaPUEabEHoQqQJqOrjH0kszaRp595aM3Y+6LDn1FO5pNmljrBws5wF/PYrlrn4jNDTSUr4W6og6XW0buIBFvALOceiqaCKWik70EveidfYaXA3B6ctwtjy2f9zp/7ln8oQ9YrUMN940c2MQdtpneF5lxWpqJKdksGuK+q7G27rtJspPNeP11FRQue+Pt3Sua8taCLWJFh0Oy4OH//AMxWekn/AJQu7jMf92g/vT/I5ddK9ZUwMTllukWzOSqxfFKamZVulhliLWuc0tsQHWty3tuOSvWXMaFVSxzBunWN287EGxF/C6yjMVLWR0lM6aZ0tK8MOhnd07AtaT425HxCumKZhgpsHa+m2a5miAdQXAg38xuT5qLawQMdz2jrsKk57CVfG84Tirnnhji7OB7Yy4xNLrXIsX899J9Nlq1BWNliZIw3a9ocD5EX/wBeiy3A45WYc+n9gqJO2Bc6UFu5cBpcL77d1THCfGiY5KSS4fE4loPwk2c31a6/1CVqArt2jpsIbc8zpyJmmoqauqjlc0sjJ0WaG8pC3cjnsFacxVroaSaRlg5kbnNuL7gX5LOOHVfHFX1pke1gJIBcQ3/mu8Vdcz4pHLQVXZyMfaI30uDrX5XspsrAsAA22nSqzNZyd95BZC4iGoIgqSBN+R/uh/l5O/VdeJZlnZjMNKHN7F7QXAtF+Tie98lWcLyaazCoJIiG1EZcAeWoB5NifiB5FcOA4jLNi1J24IlivFITsSWh1rjxttfqu3SQkle2dpwFzgAN3xvLLjubaqhxFrZiHUr/AHbNAIaTY7jm5p6eC9sczhNNXR0lCRe4Mslg8WIuefRoP12UxxAw5kmHzFwuY29ow9Q5trWP1UVwnwxjKPtgPxJHuDneTHWAHlsuQ0dPXjcbTsQ/U0Z2O8vULbAAm56nlfxOy9E1qcsk2wQhCIQQhCITM+MlTdlPCL6nPLvoNI+7lfMDw8Q08UQ20MaPtv8AdZznsiXGqSI8h2YPzfr/AMK1Rq02/LWi+syVfNYzekcAghCQrNNcQtULjGT6aqN5Yml1rah3XfxBStXViON73e6xpcfQC5UZl3NEVaxz4dVmmx1N07kXVDUPmEhtJODI2j4Z0MbtXZaz+24uH0OykMYyfTVRZ20erQNLRcgAeFgvDHs709JIyN5c57vyxjWR4EgePgp2CbU0OsRcXs4WIv0I6FUzWbMTIVa91AkBhvD6jglbLHDZ7N2nU42PLqVI02XoY6iSoay0sgs91zv8uXRSQcguUl2PJlhFHAnBi+BQ1UfZzMD289+YPiD0K6qalEbGsaLNaAAPIbBeupJrU5yMZlaRnOJFYdlaCCeSeNmmSS+t1yb3dqO3LmnY3lyGsa1k7NTWnUBcje1unldSmpGpPWc5zJ0rjT2kfU4DFJT+zvZeLSG6SejeW/Poox+QKQxsiMZLGOLmt1usC7mefVWPUjUgOw2BgUU9oyOENAAFgBYfooqHKVOypNS1hbKSSSHEX1bHa9t7BTGpGpLURAqDKvLw0oXOLnQ3JJJ7zuZNyefiV10WSKSGOWOOKzJRaQXO4HIXvdTocjUqLse8QqQdpw4Rg0dNEIoW6WAkgXJ57ncrxlyxTuqW1JjHbNFg/f0uR1NuqlAUFyWo5zmVpGMYnPX4eyaN8bxdj26XDlcH0XlhGDxU0QiibpYCSBcnnuea7bqDzNmB9I1sghMkWq0rmndg+LTbcc/okCTsIHA3MnGlKq1h2bhU1Rip2GSJoBknvZoJFw1u3eKsepMgrzBW1cR4Qm6khelKjrpVX8VzpBBM2E63yu/JG0yOHm4DcKdbJcAoIIiDA8TMcYYDmSC/wsP0a6y09oWW5oJZmGmd0d2YH3af1WpNK03+FPpMvw/ib6xyChIVmmuR2Yv+EqP7l/8AKVkuVM2Chw+XTYzSSWjb4WYAXnyH6rWcxf8ACVH9y/8AkKyjI2To62jqCdpbhsbjybZody8DsD5Ld8Pp6Z18ZEwfE6uoNPODLXkXJTmu9sqjrqH95oO+m/Un4rfRSudc4ihYwNZrlkJDG8gLdTbfrYKtcP8AM0kEpoKq4cHERknkRvoueh5tXjxHeYcSpJ37xC3T4H3cPvf5JFC1uH9Ig4Wr5J2TY1jLGdu6GHQO8YwO8BbrY3CsuT82troC+wa9u0jfA8wR+yR+ilHYpF2Pa62dlp1ari1lm3DuldK+vfENMb2OYzpu4uLR8h+qjSrqcjGJeWRhg5zJOfPNVU1D4cPiY5rNjK+9tjYnnYAm9vRMjz3V0lQyKviYGPNu1YCBblcdCB16rm4SYiyLtqd9my67i+17d0jzII+69uMNUx0MMQIdKZbho3NtJb8rkhdAq9Tp6dvOc9TFNerfyk9n3NUlFTskiDHF79N3XItoLr7eig8QzdidJG2aaGB8brbtJ2vuAbcrheHEuBzMMpGv3c1zQ71ETrqKzfPWtggZVvZ7O8t3ibuLAGxv1Dbm3knXWpA+p/4RWWNqJzjYfSXjGs5FmGNrIWg6tNmu6ajpI26g3ChKTNOKugbO2ngljeNTQ2+q3pe698700UeCtbD/AGQMeg87i97+p5qYyNM1uF0xc4ACPckgW7xXPCrXkDO86ZZnwTjaNybnhlcHNLezmZ7zOh8XNPhe4svDCs4yy4pNSFjAyPVpcL3Om1r9OqqmUR2+OzTQ/wBi0yOJHKzhpHL4nbj0XVlo/wDuGq/7n+FU1SjV/jn6SBaxC/X3krivEU02JOgla0QCwLxcuGpoIJ3ta5U/mfMBp6J9RFpeQGlt72Nza+yo2IYUypx2pgk918XPqC1jS1w9FDYvJUUEU9DOC+KQXhd0uHA6h5eLeivoo2kDnA9Yjc66s8bzW8s4q6opIpngBz23IHLnbqqZmLiZNDUSthiY+GFzWvcdXvHmNtuYI+S7KDG/ZMCil/N2Wln7ziQPpz+Sp2DYgG0E0D6WokfOS4ytZcX5scDa+xUpSuWJG2cSrLiFAB7Zmx0Fc2WJkjDdr2hwPqLqiYtnqapnfTUMDZRYtc9+4PQm3IN6b80vCvGS+nkpX3D4b6eh0uv06aXfqovhZiUcM9TBLZkjnjTq23aSHM9bm6kUhCxxnEprSwUZxmTuVXYhDMIJKaCODdxdG3S0eNtJILifFecPErRiMtPOGMiDyxjxfYg2Bf0sfLkrsKxmsM1t1kXDbi5A5kDwWWUeX2VtfiULtjq1McBfS4PIBt1G+4Sr0WFi47R2akwFPeXbO2Zn0VMJYmseS8N717WIJvt6KPzbmqqp6aGeKOMse1vaEhxLS4Ajb4TuLrPscq6inp30FSCdL2vhdzGkXvY9WkcvBbDhtK2WiiY8Xa6FocD4FgTetagGO+/uJK2NaSBtt7Spz5lpaWj9sgiaJqncDqXcnXPPS3w67eKtmWqqaWmY+oDWyOGqzbiwPK9+p5rMslZcjfis0b7uZTF5Y124JEmkEj7rYrKLwq7DnmdPh9TbnjiZhxZh7OopKgXFjYkdNLw8fa602nkDmhw5EAj5i6pfFnDjJQ6xcmJ4efQjST8gVIcO8V7fD4t7uYOzd6t2H2sh/mpU+UE+W5h5y0oKQJSs01znq6USRvY69ntLTbwIsozLeVoqJjmRFxDnXOo35CymLqHxnN1LSm00rWutfSLud9AqGojSJzbSDqM5swZHp6x7XyBzXt/Ow6SfC/jbou2vy7FPAIZmmVrRYOd72219Q3B81E0vE2he7T2unzc1zR9VaI5g4Aggg7gjqqbqJjVtJXpvnEo7eENNf+0nLb+5rFvTkrfhmEx08YjiYGMbyA/W/U+a7QUt0msZuTKWpV4EqmO8Oaapf2hDo5DuXRnTf1HL5puC8Nqamk7SzpZB7rpDqt6DxVsui6Oo+MZi6KZziQmY8rR1sbY5dQa12oaTbpb+q9cWy7FUU/YSAlgAsQdxpFgQfHb7qVJUZjGZIKXR20gZrNmjck/Ib2QGbYDtxGyryZHDIsPsZpC6UxatQu7dvkD4XufmouLhHTA7vnc34S/b7BXaGYOaHDkRccxz9U+6Ytfzi6KHtI7CMBipmaIY2sHW3M+ZPMriosnQxVj6ppf2j76gTt3rX2+Snroup1tvvK6a8YkFHlGIVrqwa+1cLEX7vuhvL0AXRj+XYquIxyt2vcOGzmnxB6KWQjW2Qcx6F3GJV67IMEsEMDjII4fdAdz9fHr9VYYKYMa1rRZrQA0eAAsF6lyGvukXY8xBFB2kBT5MijrXVbC8SOJLhfum4sdvv6rwzBw+pqt2tzSyTq9hDSfUcj681aAhV1GznMXSUjGJUcD4b09NMJg6V8jfdL3XtcWPLnsVJYZlOKComnYX65b6gTcbnVsPUKcQgux5MBUg4EhMx5VhrWBsoOxu1w2cPEX8CpSmpgxjWN5NaGj0AsvdCksSMZ2lBADmQOFZRip6maoYX65r67m43dr2Hqp2yVCCS25gqhdhOSvo2yxPjd7r2lp9CLLNeGlUaWsqKOTYk92/xM2+7SD8lqRCzLijhT4Zoa6LYtIDyOhBuxx9dx81ooIOaz3/ADM/xA04sHb8TTWlPKict442rpmTN21DvDwcNnD6qUJWYgqcGaFIIyJG5kxI09JNKObGEj15N+5WecO8qMrBJV1X4rjIQA47Egd4nx3OwV8zhQmahqGDmYzb1G9vsqTwmzJG1jqV50v1lzL7Xva7d+oI5LXWCKiV5/iZLSOqA3EsWZOHtNPC4MjbHIAdDmADcDYEdR0UBwkxd5M1M8k9n3mA/l3LHi/heyvmMYxHTQulkcA1o+p6ADqSs74R0zn1FTUWs090ernl9r+WyaEtU2r0icBbV0es7/8A1CrJKiaGnpWSmJxBs43sHFoO6lMq59NTO6nmiMM4BNr3BtzG+4PkqbgFVUsxKuNLEyV+p+oPJbt2nS3M3Ulw+aKqvnqpXaahpP4QFrXGnVcne1iLea6WVKFO3A/M5pcxI37ywZr4hNpZOxiYZp9u6OTb9DbcnyHioqDOuJMewTUJLXuAbpBB3OwvcgfOyhsqztjxycT7OLpGxl3xEgt3Pi3kp/PeZK6icZIxD7OSGsJGp19JJuB0vdT0wCEA5HJ/iPqscsTweBL6121zt4+SyOkzVCcUMroQ5j5ezbM97nabbAtBGltzY+itWd8wuiwsOuBJMxrR098XeR8rj5rP6qrpf9lMgb2vbtf2p/DcAXEWcL+Gk8/JFFQwS3fb/cd9uSAO282yoqNEb32vpaXW8bNJ+9lVsmcRGVpLJGtjm5taCSHDyJ6jwSZWx01WFOcffjjfG/zLY9j82kFUXAcnuqcPbPAS2oie4C22oCxbY9HDeyhKVwwfz5lNc2VKeU0DNmcH0lRTRNjY4TGxLiRbvtbtbbk4q2hYbiOZ3Vk9D2jSJYpGsk8z2rO95cjcLcm/6+qi6vphZ1ot6haOSFF01zlnmgyrcRcd9moX2Nny/hs8tQ7zvk2/1Xjwuo3sw9jnl15HF7Q4k2byaBflsL/NVPGJzi+KMhZ/YQ3u4eAIL3/9RGkLWKeINaGtFgAAB5AWC02DpoFPJ3mWsl7C3bieoSpAlWaa4IQhEIIQhEIIQhEIFcuI0DJo3RyC7XgtI9QupNKM43ERGRgzI8DxJ+D1z6ac3p3kEO32v7r/AOh9FrUbwQCDcHkRv81AZwymythLSAJWi8T+oPgfFp6hU3JmcX0knsVb3dB0xvP5fBrj8J6FanAuXUOe8xoTS2k8dpqRCp2ZOGUFS8ysJhlO5c0bE+Jb4+YVwa+6csyuyHIml0VxgzOafhAC4GepklYN9Pu3+ZJV8w/DY4I2xxNDGN5Af63XWEWVtYz8mJKlTgSt4Hk1tNUzzh7nGa92kDa7tWy55chN9u9sjlfG8u1FoALT0cD5EK2WRZLqP5w6a+UquaMgw1jtZvHKOUjdr25ah1UGzhIXFonq5ZI2/l5fck22WjWRZMWuBgGI0ITkiVfF8kMqJYHPe/s4AA2LbSbWO/0Cn3UTCCNDd/IdfkumyLKdbGUK1HaVXAcjNpe3DJXlkwI0ECzb3sR52Nvku7KmWG0MBia9zxqLrmw5i3RTlkJtYzZyeYCpRxKjjHD2GeqjqATG5rg54aB3y0ggnwPieqtoSpHFSzkgZ7RqirnECqDxMzZ2Ufs0JvNJYOtuWtPT953IBSeeM6sooiGkGdw7jfD9t3gB08VX+H+UJHy+21YJe7vRh3O//wBhHpyC0VIF/Uf0me1y3yJ6ye4dZT9jp7yD8aTd/XSPys+XXzVuCRoTlwdy7FjNCIEXSIIQhTLghCEQghCEQghCEQgkKVCIRpCrOcckRVzPgmaO5J/hd4tVnSFUrFDkSHQOMNMpwDOM+HyClrmuMbe615vcDoQfzs+4Wn0dayVofG5rmnk5puFxY5gENXHolZcfldyLSeoPRZxUYBXYQ8y0zjLBe7h5fts8fNq0YS7jZvtM/wA9O3I+81wJVRsucUYJ7Nl/Ak/aPcPo/ofVXVkoIuCCDyIN/uuD1shwwndLVfcGeiEmpGpROkVCTUjUiGIqEl0XRCKkckLlA4/nSmpAe0kBf0jb3nfTp81SqWOAJDOq7kydc6yo+b+I7Ifwqa0s52uO81pO3T3neQVbqcz1+Ku7KmYYoj7xBI2/ak9OjVbsp8OoaMh7vxZvjI2b46W9PVaBWtW9m58pn6jW7JsPOQeUcgSSyCrr7ueTqEbtyT0L/To1aUGIAT1xssaw5M711qg2ghCFznSCEIRCCEIRCCEIRCCEIRCCEIRCCEIRCIQmuanoKISr4/w/paoElnZydHx2afmORVQdkXEqMl1JUa2j8oOk282Ou09eS1ayTSuy3uoxyP3md/h1Y5mWM4l1tN3aulvbrYx9bebVJ03GKlcRqjlaOps11vkDdXx8IcLOAI8CAQo2bKtI8kup4STzOgKupUfEvtF07V4aQ8HFChd/zHD1Y4L0k4m0IG0xd6Mcf6L1dw6oCb+zt+rh/VIeHNB/+dv8T/8ANP8AQ7Ayf1fMSLquL1G0d0SvPhp0/wAxUXV8X3POmmpi537Ruf4WA/qrlBkmiaLCmit5t1fqpSmw+OIWjYxg5d1oH6I1VDhfePRa3/qZh7BjGIe+TBGeh/CH8I7xUzgfCaFhD6lxnfzI3Dfn1d81fWtTg1Sb2xhdh+0ofDqDltzPCmo2xtDWNa1o5BoAH0C9wEtkLhO+IIQhEcEIQiEEIQiEEIQiEEIQiEEIQiE//9k="/>
          <p:cNvSpPr>
            <a:spLocks noChangeAspect="1" noChangeArrowheads="1"/>
          </p:cNvSpPr>
          <p:nvPr/>
        </p:nvSpPr>
        <p:spPr bwMode="auto">
          <a:xfrm>
            <a:off x="63500" y="-153988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k-SK"/>
          </a:p>
        </p:txBody>
      </p:sp>
      <p:grpSp>
        <p:nvGrpSpPr>
          <p:cNvPr id="2" name="Skupina 27"/>
          <p:cNvGrpSpPr/>
          <p:nvPr/>
        </p:nvGrpSpPr>
        <p:grpSpPr>
          <a:xfrm>
            <a:off x="899592" y="764704"/>
            <a:ext cx="7992888" cy="216024"/>
            <a:chOff x="899592" y="908720"/>
            <a:chExt cx="7992888" cy="216024"/>
          </a:xfrm>
        </p:grpSpPr>
        <p:sp>
          <p:nvSpPr>
            <p:cNvPr id="8" name="Obdĺžnik 7"/>
            <p:cNvSpPr/>
            <p:nvPr/>
          </p:nvSpPr>
          <p:spPr>
            <a:xfrm>
              <a:off x="1331640" y="908720"/>
              <a:ext cx="216024" cy="216024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9" name="Obdĺžnik 8"/>
            <p:cNvSpPr/>
            <p:nvPr/>
          </p:nvSpPr>
          <p:spPr>
            <a:xfrm>
              <a:off x="1763688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10" name="Obdĺžnik 9"/>
            <p:cNvSpPr/>
            <p:nvPr/>
          </p:nvSpPr>
          <p:spPr>
            <a:xfrm>
              <a:off x="2195736" y="908720"/>
              <a:ext cx="216024" cy="216024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11" name="Obdĺžnik 10"/>
            <p:cNvSpPr/>
            <p:nvPr/>
          </p:nvSpPr>
          <p:spPr>
            <a:xfrm>
              <a:off x="2627784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12" name="Obdĺžnik 11"/>
            <p:cNvSpPr/>
            <p:nvPr/>
          </p:nvSpPr>
          <p:spPr>
            <a:xfrm>
              <a:off x="3059832" y="908720"/>
              <a:ext cx="216024" cy="216024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13" name="Obdĺžnik 12"/>
            <p:cNvSpPr/>
            <p:nvPr/>
          </p:nvSpPr>
          <p:spPr>
            <a:xfrm>
              <a:off x="3491880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14" name="Obdĺžnik 13"/>
            <p:cNvSpPr/>
            <p:nvPr/>
          </p:nvSpPr>
          <p:spPr>
            <a:xfrm>
              <a:off x="3923928" y="908720"/>
              <a:ext cx="216024" cy="216024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15" name="Obdĺžnik 14"/>
            <p:cNvSpPr/>
            <p:nvPr/>
          </p:nvSpPr>
          <p:spPr>
            <a:xfrm>
              <a:off x="4355976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16" name="Obdĺžnik 15"/>
            <p:cNvSpPr/>
            <p:nvPr/>
          </p:nvSpPr>
          <p:spPr>
            <a:xfrm>
              <a:off x="4788024" y="908720"/>
              <a:ext cx="216024" cy="216024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17" name="Obdĺžnik 16"/>
            <p:cNvSpPr/>
            <p:nvPr/>
          </p:nvSpPr>
          <p:spPr>
            <a:xfrm>
              <a:off x="5220072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18" name="Obdĺžnik 17"/>
            <p:cNvSpPr/>
            <p:nvPr/>
          </p:nvSpPr>
          <p:spPr>
            <a:xfrm>
              <a:off x="5652120" y="908720"/>
              <a:ext cx="216024" cy="216024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19" name="Obdĺžnik 18"/>
            <p:cNvSpPr/>
            <p:nvPr/>
          </p:nvSpPr>
          <p:spPr>
            <a:xfrm>
              <a:off x="6084168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20" name="Obdĺžnik 19"/>
            <p:cNvSpPr/>
            <p:nvPr/>
          </p:nvSpPr>
          <p:spPr>
            <a:xfrm>
              <a:off x="6516216" y="908720"/>
              <a:ext cx="216024" cy="216024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21" name="Obdĺžnik 20"/>
            <p:cNvSpPr/>
            <p:nvPr/>
          </p:nvSpPr>
          <p:spPr>
            <a:xfrm>
              <a:off x="6948264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22" name="Obdĺžnik 21"/>
            <p:cNvSpPr/>
            <p:nvPr/>
          </p:nvSpPr>
          <p:spPr>
            <a:xfrm>
              <a:off x="7380312" y="908720"/>
              <a:ext cx="216024" cy="216024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23" name="Obdĺžnik 22"/>
            <p:cNvSpPr/>
            <p:nvPr/>
          </p:nvSpPr>
          <p:spPr>
            <a:xfrm>
              <a:off x="7812360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24" name="Obdĺžnik 23"/>
            <p:cNvSpPr/>
            <p:nvPr/>
          </p:nvSpPr>
          <p:spPr>
            <a:xfrm>
              <a:off x="8244408" y="908720"/>
              <a:ext cx="216024" cy="216024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25" name="Obdĺžnik 24"/>
            <p:cNvSpPr/>
            <p:nvPr/>
          </p:nvSpPr>
          <p:spPr>
            <a:xfrm>
              <a:off x="8676456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27" name="Obdĺžnik 26"/>
            <p:cNvSpPr/>
            <p:nvPr/>
          </p:nvSpPr>
          <p:spPr>
            <a:xfrm>
              <a:off x="899592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</p:grpSp>
      <p:sp>
        <p:nvSpPr>
          <p:cNvPr id="31" name="BlokTextu 30"/>
          <p:cNvSpPr txBox="1"/>
          <p:nvPr/>
        </p:nvSpPr>
        <p:spPr>
          <a:xfrm>
            <a:off x="807133" y="1484784"/>
            <a:ext cx="81369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 smtClean="0">
                <a:solidFill>
                  <a:srgbClr val="052FA7"/>
                </a:solidFill>
                <a:latin typeface="Times New Roman"/>
              </a:rPr>
              <a:t> </a:t>
            </a:r>
            <a:endParaRPr lang="sk-SK" b="1" dirty="0" smtClean="0">
              <a:solidFill>
                <a:srgbClr val="052FA7"/>
              </a:solidFill>
              <a:latin typeface="Times New Roman"/>
            </a:endParaRPr>
          </a:p>
          <a:p>
            <a:pPr algn="just"/>
            <a:endParaRPr lang="en-US" b="1" dirty="0" smtClean="0">
              <a:solidFill>
                <a:srgbClr val="052FA7"/>
              </a:solidFill>
              <a:latin typeface="Times New Roman"/>
            </a:endParaRPr>
          </a:p>
        </p:txBody>
      </p:sp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112" y="6057006"/>
            <a:ext cx="818493" cy="612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BlokTextu 28"/>
          <p:cNvSpPr txBox="1"/>
          <p:nvPr/>
        </p:nvSpPr>
        <p:spPr>
          <a:xfrm>
            <a:off x="827584" y="56818"/>
            <a:ext cx="82089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4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 </a:t>
            </a:r>
            <a:r>
              <a:rPr lang="sk-SK" sz="4000" dirty="0" err="1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ante</a:t>
            </a:r>
            <a:r>
              <a:rPr lang="sk-SK" sz="4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k-SK" sz="4000" dirty="0" err="1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kondicionality</a:t>
            </a:r>
            <a:endParaRPr lang="sk-SK" sz="40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Tabuľk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6725954"/>
              </p:ext>
            </p:extLst>
          </p:nvPr>
        </p:nvGraphicFramePr>
        <p:xfrm>
          <a:off x="1282700" y="1714500"/>
          <a:ext cx="6025604" cy="3473080"/>
        </p:xfrm>
        <a:graphic>
          <a:graphicData uri="http://schemas.openxmlformats.org/drawingml/2006/table">
            <a:tbl>
              <a:tblPr/>
              <a:tblGrid>
                <a:gridCol w="1921148"/>
                <a:gridCol w="1728192"/>
                <a:gridCol w="2376264"/>
              </a:tblGrid>
              <a:tr h="537687">
                <a:tc>
                  <a:txBody>
                    <a:bodyPr/>
                    <a:lstStyle/>
                    <a:p>
                      <a:r>
                        <a:rPr lang="sk-SK" b="1" dirty="0" smtClean="0"/>
                        <a:t>Splnené</a:t>
                      </a:r>
                      <a:endParaRPr lang="sk-SK" b="1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sk-SK" b="1" dirty="0" smtClean="0"/>
                        <a:t>Priebežne</a:t>
                      </a:r>
                      <a:r>
                        <a:rPr lang="sk-SK" b="1" baseline="0" dirty="0" smtClean="0"/>
                        <a:t> nesplnené</a:t>
                      </a:r>
                      <a:endParaRPr lang="sk-SK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sk-SK" b="1" dirty="0" smtClean="0"/>
                        <a:t>Čiastočne</a:t>
                      </a:r>
                      <a:endParaRPr lang="sk-SK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8250">
                <a:tc>
                  <a:txBody>
                    <a:bodyPr/>
                    <a:lstStyle/>
                    <a:p>
                      <a:r>
                        <a:rPr lang="sk-SK" dirty="0" smtClean="0"/>
                        <a:t>EE v budovách</a:t>
                      </a:r>
                      <a:endParaRPr lang="sk-SK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sk-SK" dirty="0" smtClean="0"/>
                        <a:t>EVS</a:t>
                      </a:r>
                      <a:endParaRPr lang="sk-SK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endParaRPr lang="sk-SK" dirty="0" smtClean="0"/>
                    </a:p>
                    <a:p>
                      <a:endParaRPr lang="sk-SK" dirty="0" smtClean="0"/>
                    </a:p>
                    <a:p>
                      <a:endParaRPr lang="sk-SK" dirty="0" smtClean="0"/>
                    </a:p>
                    <a:p>
                      <a:endParaRPr lang="sk-SK" dirty="0" smtClean="0"/>
                    </a:p>
                    <a:p>
                      <a:pPr algn="ctr"/>
                      <a:r>
                        <a:rPr lang="sk-SK" dirty="0" smtClean="0"/>
                        <a:t>Všetky ostatné</a:t>
                      </a:r>
                      <a:endParaRPr lang="sk-SK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8250">
                <a:tc>
                  <a:txBody>
                    <a:bodyPr/>
                    <a:lstStyle/>
                    <a:p>
                      <a:r>
                        <a:rPr lang="sk-SK" dirty="0" err="1" smtClean="0"/>
                        <a:t>Kogenerácia</a:t>
                      </a:r>
                      <a:endParaRPr lang="sk-SK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sk-SK" dirty="0" smtClean="0"/>
                        <a:t>Zdravotníctvo</a:t>
                      </a:r>
                      <a:endParaRPr lang="sk-SK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sk-SK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8250">
                <a:tc>
                  <a:txBody>
                    <a:bodyPr/>
                    <a:lstStyle/>
                    <a:p>
                      <a:r>
                        <a:rPr lang="sk-SK" dirty="0" smtClean="0"/>
                        <a:t>OZE</a:t>
                      </a:r>
                      <a:endParaRPr lang="sk-SK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sk-SK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sk-SK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8250">
                <a:tc>
                  <a:txBody>
                    <a:bodyPr/>
                    <a:lstStyle/>
                    <a:p>
                      <a:r>
                        <a:rPr lang="sk-SK" dirty="0" smtClean="0"/>
                        <a:t>VO</a:t>
                      </a:r>
                      <a:endParaRPr lang="sk-SK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 lang="sk-SK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sk-SK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57907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1"/>
          <p:cNvSpPr txBox="1">
            <a:spLocks/>
          </p:cNvSpPr>
          <p:nvPr/>
        </p:nvSpPr>
        <p:spPr bwMode="auto">
          <a:xfrm>
            <a:off x="0" y="0"/>
            <a:ext cx="683568" cy="6858000"/>
          </a:xfrm>
          <a:prstGeom prst="rect">
            <a:avLst/>
          </a:prstGeom>
          <a:gradFill flip="none" rotWithShape="1">
            <a:gsLst>
              <a:gs pos="9000">
                <a:srgbClr val="000099"/>
              </a:gs>
              <a:gs pos="25000">
                <a:srgbClr val="000099"/>
              </a:gs>
              <a:gs pos="58000">
                <a:srgbClr val="FF0000"/>
              </a:gs>
              <a:gs pos="82000">
                <a:schemeClr val="bg1"/>
              </a:gs>
            </a:gsLst>
            <a:lin ang="5400000" scaled="0"/>
            <a:tileRect/>
          </a:gra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B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defRPr/>
            </a:pPr>
            <a:endParaRPr lang="sk-SK" sz="4000" kern="0" dirty="0" smtClean="0">
              <a:solidFill>
                <a:prstClr val="white"/>
              </a:solidFill>
              <a:latin typeface="Book Antiqua" pitchFamily="18" charset="0"/>
            </a:endParaRPr>
          </a:p>
        </p:txBody>
      </p:sp>
      <p:sp>
        <p:nvSpPr>
          <p:cNvPr id="4098" name="AutoShape 2" descr="data:image/jpeg;base64,/9j/4AAQSkZJRgABAQAAAQABAAD/2wCEAAkGBhQSEBQUExQUFRQWFRsXFBYYFxcVHRwdFxUYFBcXGxgYHCYeGRojGhQUHy8iIycpLC0sFSAxNTAqNSYrLCkBCQoKDgwOGg8PGi8lHyQpKSwsLiwsLCwpKiwqKiwsLywsLCwsLCwsLCosLCwsLCwsLCksLCwsLCwsKSwsKSwsKf/AABEIAK0A8AMBIgACEQEDEQH/xAAbAAABBQEBAAAAAAAAAAAAAAAAAQIFBgcEA//EAEQQAAEDAgQDBQYDBQUHBQAAAAEAAgMEEQUGEiEHMUETIlFhcRQyUoGRoSNCsWJykrLBM3PC0fAVJDRDgoOzFyY1U1T/xAAYAQADAQEAAAAAAAAAAAAAAAAAAQIEA//EAC8RAAICAQMCBAUDBQEAAAAAAAECAAMREiExE0EyUYGRBCJxobEjYcEUM3Lh8EL/2gAMAwEAAhEDEQA/ANwQhCIQQhF0QgmlJrVRzVxGgpQWM/Fm+Fp2H7zhy9BuqVC5wokO6oMky2ueBzVdxXP1HT+9M17vhj7529NgqSymxLFraz2FOfIsB9B7z/mrJhHCikiN5NUzv27Bv8I/zXfponjO/kJm6jv/AGx7yGquLUsp00lKXG/N13fZmw+q8m41jkoIbDo8+zay3kC47rTKTD44xaNjWDwa0N/RdAYjrIPCvvvH0XPiaZczCMdeN5tPkXsB+zUowDHByqB/G0/q1ajZFkv6g+Q9o/6YdyfeZSKjHYQSWmQekb/oG2KGcR6+nt7VS3HjpdGf6haqWpr4gRYgEee/6p9ZTsVEXQYcMZTcH4p0k2zy6F3Kz9x/ENvqrZS1rJWB0b2vaeTmkEfUKBxnh9R1FyYgx3xx9w/O2xVRreH9XROMlBM5w56L2d9PdcjRU/hOD+8NVqeIZE1QFKs0wLiqWv7KujMbgbF7QRY8jqZ09RstFp6psjQ5jg5p3BBuD81xetk5nau1X4nuhNBTlE6wQhCIQQhCIQQhCIQQhCIQQhCIQQhIUQirwqqpsbS57g1rRck7AepSVdW2NjnvcGtaLuJ5ADqsmxXEqjGqnsae7adhFydhb43eJ8GrrVVr3OwHJnC63RsOe06cbzpPiEppaFpa0mzn8iR8V/yM+5Viypw1hprSS2mm5hxHdb6A8z5lT2XsvRUkQjjb+84jdx8SVLBW9oxpr2H3MhKSTqs3P4jWxp9kqFnmkDEQBKhCI4IQhEIJClQiEbpSOanoRCQuO5Ugq2ETMufyvGzh6O/zWbzUVbgsuth7WmJs7np9HD8jvMbLYivCeBrmlrgC0ixBFwR4Fdq7iux3HlM9lAbcbGROWc1Q1seqI2cPfYfeafPxHmpwFZLmbK0uGze2URPZg3c3npBPukdWH7K95TzbHXQ6md17bdpH1afLxaehTsrAGtOPxCq0k6G5lgQkBSrhNEEIQiEEIQiEEIQiEEIQiEEx6ddU7iRmn2Wm0sNpZbtb5D8zv6fNUilyFEh3CKSZWc5Y1LiFUKGlILAe+RycR7xd+y39Vf8ALmXo6OBscY35ud1cbbuKgeGeVxT03avH40wub8w292t8r8z6q62Xa5x/bXgfecaUJ+duT9oAJUmpU7MfE2CmeY2AzSg2LW8gfAu8fILiqsxwBOzOE5lzuhZvScXRraJqWSMONgRdx38Glov8lokUtwD4gHw578uib1sniiSxX4nohND0alE6RyE3UjUiEchN1I1pQjkJocjUnCOSFQGZM4xUYAdd8rvciZu4+O3QeqlcPrDJG17mOjLhfQ61xfobJ6TjMkMCcT1lhDgQQCCLEHwKzabJtVRYgyWhbeF5s5pIs0Xu5jr726gjkVpt0hVJYVz+8iysPg+UGhPTQUFyidBHITdSLohHISApURwQhCIQQhCIRjjssngb/tXGCTvTwdOhDDsP+p36K7Z8xf2egleD3nDs2er9r/qobhHhHZ0jpjzmdcfut7o+9ytNQ0VmzvwJktOtwnrL2wJxSBOKzTUJCZwxAwUM8g5iMhvq7u3+6p3CXL0ZidUvaHSF5a2++nTzIv1JPNXbMuHe0Uk0Q5vYQPXmPuFmvD/OLaLXTVQLBrJDiD3XcnB3W3I3WysZqYLzn7THaQLQW4mrTULH21ta6xuLgGxHIi/IqmZ+zHUwVNPFTuY3tdjqaHbl2kc+Q3UrVcRKGMA9u11yBZneO5tfbp5qpcUWtkq6MarNcPfBtYF43B9FFFZ14ce8d9gCZU+XEteAQYiJr1UsD4tJ2Y0A36cuirlfxIkpcTlils6na4NsBZzRYHVf83XZS+UsEpqWZxZWds57dIa6Rp5G+wB3KhqPCo6nFsRhlF2uaPUEabEHoQqQJqOrjH0kszaRp595aM3Y+6LDn1FO5pNmljrBws5wF/PYrlrn4jNDTSUr4W6og6XW0buIBFvALOceiqaCKWik70EveidfYaXA3B6ctwtjy2f9zp/7ln8oQ9YrUMN940c2MQdtpneF5lxWpqJKdksGuK+q7G27rtJspPNeP11FRQue+Pt3Sua8taCLWJFh0Oy4OH//AMxWekn/AJQu7jMf92g/vT/I5ddK9ZUwMTllukWzOSqxfFKamZVulhliLWuc0tsQHWty3tuOSvWXMaFVSxzBunWN287EGxF/C6yjMVLWR0lM6aZ0tK8MOhnd07AtaT425HxCumKZhgpsHa+m2a5miAdQXAg38xuT5qLawQMdz2jrsKk57CVfG84Tirnnhji7OB7Yy4xNLrXIsX899J9Nlq1BWNliZIw3a9ocD5EX/wBeiy3A45WYc+n9gqJO2Bc6UFu5cBpcL77d1THCfGiY5KSS4fE4loPwk2c31a6/1CVqArt2jpsIbc8zpyJmmoqauqjlc0sjJ0WaG8pC3cjnsFacxVroaSaRlg5kbnNuL7gX5LOOHVfHFX1pke1gJIBcQ3/mu8Vdcz4pHLQVXZyMfaI30uDrX5XspsrAsAA22nSqzNZyd95BZC4iGoIgqSBN+R/uh/l5O/VdeJZlnZjMNKHN7F7QXAtF+Tie98lWcLyaazCoJIiG1EZcAeWoB5NifiB5FcOA4jLNi1J24IlivFITsSWh1rjxttfqu3SQkle2dpwFzgAN3xvLLjubaqhxFrZiHUr/AHbNAIaTY7jm5p6eC9sczhNNXR0lCRe4Mslg8WIuefRoP12UxxAw5kmHzFwuY29ow9Q5trWP1UVwnwxjKPtgPxJHuDneTHWAHlsuQ0dPXjcbTsQ/U0Z2O8vULbAAm56nlfxOy9E1qcsk2wQhCIQQhCITM+MlTdlPCL6nPLvoNI+7lfMDw8Q08UQ20MaPtv8AdZznsiXGqSI8h2YPzfr/AMK1Rq02/LWi+syVfNYzekcAghCQrNNcQtULjGT6aqN5Yml1rah3XfxBStXViON73e6xpcfQC5UZl3NEVaxz4dVmmx1N07kXVDUPmEhtJODI2j4Z0MbtXZaz+24uH0OykMYyfTVRZ20erQNLRcgAeFgvDHs709JIyN5c57vyxjWR4EgePgp2CbU0OsRcXs4WIv0I6FUzWbMTIVa91AkBhvD6jglbLHDZ7N2nU42PLqVI02XoY6iSoay0sgs91zv8uXRSQcguUl2PJlhFHAnBi+BQ1UfZzMD289+YPiD0K6qalEbGsaLNaAAPIbBeupJrU5yMZlaRnOJFYdlaCCeSeNmmSS+t1yb3dqO3LmnY3lyGsa1k7NTWnUBcje1unldSmpGpPWc5zJ0rjT2kfU4DFJT+zvZeLSG6SejeW/Poox+QKQxsiMZLGOLmt1usC7mefVWPUjUgOw2BgUU9oyOENAAFgBYfooqHKVOypNS1hbKSSSHEX1bHa9t7BTGpGpLURAqDKvLw0oXOLnQ3JJJ7zuZNyefiV10WSKSGOWOOKzJRaQXO4HIXvdTocjUqLse8QqQdpw4Rg0dNEIoW6WAkgXJ57ncrxlyxTuqW1JjHbNFg/f0uR1NuqlAUFyWo5zmVpGMYnPX4eyaN8bxdj26XDlcH0XlhGDxU0QiibpYCSBcnnuea7bqDzNmB9I1sghMkWq0rmndg+LTbcc/okCTsIHA3MnGlKq1h2bhU1Rip2GSJoBknvZoJFw1u3eKsepMgrzBW1cR4Qm6khelKjrpVX8VzpBBM2E63yu/JG0yOHm4DcKdbJcAoIIiDA8TMcYYDmSC/wsP0a6y09oWW5oJZmGmd0d2YH3af1WpNK03+FPpMvw/ib6xyChIVmmuR2Yv+EqP7l/8AKVkuVM2Chw+XTYzSSWjb4WYAXnyH6rWcxf8ACVH9y/8AkKyjI2To62jqCdpbhsbjybZody8DsD5Ld8Pp6Z18ZEwfE6uoNPODLXkXJTmu9sqjrqH95oO+m/Un4rfRSudc4ihYwNZrlkJDG8gLdTbfrYKtcP8AM0kEpoKq4cHERknkRvoueh5tXjxHeYcSpJ37xC3T4H3cPvf5JFC1uH9Ig4Wr5J2TY1jLGdu6GHQO8YwO8BbrY3CsuT82troC+wa9u0jfA8wR+yR+ilHYpF2Pa62dlp1ari1lm3DuldK+vfENMb2OYzpu4uLR8h+qjSrqcjGJeWRhg5zJOfPNVU1D4cPiY5rNjK+9tjYnnYAm9vRMjz3V0lQyKviYGPNu1YCBblcdCB16rm4SYiyLtqd9my67i+17d0jzII+69uMNUx0MMQIdKZbho3NtJb8rkhdAq9Tp6dvOc9TFNerfyk9n3NUlFTskiDHF79N3XItoLr7eig8QzdidJG2aaGB8brbtJ2vuAbcrheHEuBzMMpGv3c1zQ71ETrqKzfPWtggZVvZ7O8t3ibuLAGxv1Dbm3knXWpA+p/4RWWNqJzjYfSXjGs5FmGNrIWg6tNmu6ajpI26g3ChKTNOKugbO2ngljeNTQ2+q3pe698700UeCtbD/AGQMeg87i97+p5qYyNM1uF0xc4ACPckgW7xXPCrXkDO86ZZnwTjaNybnhlcHNLezmZ7zOh8XNPhe4svDCs4yy4pNSFjAyPVpcL3Om1r9OqqmUR2+OzTQ/wBi0yOJHKzhpHL4nbj0XVlo/wDuGq/7n+FU1SjV/jn6SBaxC/X3krivEU02JOgla0QCwLxcuGpoIJ3ta5U/mfMBp6J9RFpeQGlt72Nza+yo2IYUypx2pgk918XPqC1jS1w9FDYvJUUEU9DOC+KQXhd0uHA6h5eLeivoo2kDnA9Yjc66s8bzW8s4q6opIpngBz23IHLnbqqZmLiZNDUSthiY+GFzWvcdXvHmNtuYI+S7KDG/ZMCil/N2Wln7ziQPpz+Sp2DYgG0E0D6WokfOS4ytZcX5scDa+xUpSuWJG2cSrLiFAB7Zmx0Fc2WJkjDdr2hwPqLqiYtnqapnfTUMDZRYtc9+4PQm3IN6b80vCvGS+nkpX3D4b6eh0uv06aXfqovhZiUcM9TBLZkjnjTq23aSHM9bm6kUhCxxnEprSwUZxmTuVXYhDMIJKaCODdxdG3S0eNtJILifFecPErRiMtPOGMiDyxjxfYg2Bf0sfLkrsKxmsM1t1kXDbi5A5kDwWWUeX2VtfiULtjq1McBfS4PIBt1G+4Sr0WFi47R2akwFPeXbO2Zn0VMJYmseS8N717WIJvt6KPzbmqqp6aGeKOMse1vaEhxLS4Ajb4TuLrPscq6inp30FSCdL2vhdzGkXvY9WkcvBbDhtK2WiiY8Xa6FocD4FgTetagGO+/uJK2NaSBtt7Spz5lpaWj9sgiaJqncDqXcnXPPS3w67eKtmWqqaWmY+oDWyOGqzbiwPK9+p5rMslZcjfis0b7uZTF5Y124JEmkEj7rYrKLwq7DnmdPh9TbnjiZhxZh7OopKgXFjYkdNLw8fa602nkDmhw5EAj5i6pfFnDjJQ6xcmJ4efQjST8gVIcO8V7fD4t7uYOzd6t2H2sh/mpU+UE+W5h5y0oKQJSs01znq6USRvY69ntLTbwIsozLeVoqJjmRFxDnXOo35CymLqHxnN1LSm00rWutfSLud9AqGojSJzbSDqM5swZHp6x7XyBzXt/Ow6SfC/jbou2vy7FPAIZmmVrRYOd72219Q3B81E0vE2he7T2unzc1zR9VaI5g4Aggg7gjqqbqJjVtJXpvnEo7eENNf+0nLb+5rFvTkrfhmEx08YjiYGMbyA/W/U+a7QUt0msZuTKWpV4EqmO8Oaapf2hDo5DuXRnTf1HL5puC8Nqamk7SzpZB7rpDqt6DxVsui6Oo+MZi6KZziQmY8rR1sbY5dQa12oaTbpb+q9cWy7FUU/YSAlgAsQdxpFgQfHb7qVJUZjGZIKXR20gZrNmjck/Ib2QGbYDtxGyryZHDIsPsZpC6UxatQu7dvkD4XufmouLhHTA7vnc34S/b7BXaGYOaHDkRccxz9U+6Ytfzi6KHtI7CMBipmaIY2sHW3M+ZPMriosnQxVj6ppf2j76gTt3rX2+Snroup1tvvK6a8YkFHlGIVrqwa+1cLEX7vuhvL0AXRj+XYquIxyt2vcOGzmnxB6KWQjW2Qcx6F3GJV67IMEsEMDjII4fdAdz9fHr9VYYKYMa1rRZrQA0eAAsF6lyGvukXY8xBFB2kBT5MijrXVbC8SOJLhfum4sdvv6rwzBw+pqt2tzSyTq9hDSfUcj681aAhV1GznMXSUjGJUcD4b09NMJg6V8jfdL3XtcWPLnsVJYZlOKComnYX65b6gTcbnVsPUKcQgux5MBUg4EhMx5VhrWBsoOxu1w2cPEX8CpSmpgxjWN5NaGj0AsvdCksSMZ2lBADmQOFZRip6maoYX65r67m43dr2Hqp2yVCCS25gqhdhOSvo2yxPjd7r2lp9CLLNeGlUaWsqKOTYk92/xM2+7SD8lqRCzLijhT4Zoa6LYtIDyOhBuxx9dx81ooIOaz3/ADM/xA04sHb8TTWlPKict442rpmTN21DvDwcNnD6qUJWYgqcGaFIIyJG5kxI09JNKObGEj15N+5WecO8qMrBJV1X4rjIQA47Egd4nx3OwV8zhQmahqGDmYzb1G9vsqTwmzJG1jqV50v1lzL7Xva7d+oI5LXWCKiV5/iZLSOqA3EsWZOHtNPC4MjbHIAdDmADcDYEdR0UBwkxd5M1M8k9n3mA/l3LHi/heyvmMYxHTQulkcA1o+p6ADqSs74R0zn1FTUWs090ernl9r+WyaEtU2r0icBbV0es7/8A1CrJKiaGnpWSmJxBs43sHFoO6lMq59NTO6nmiMM4BNr3BtzG+4PkqbgFVUsxKuNLEyV+p+oPJbt2nS3M3Ulw+aKqvnqpXaahpP4QFrXGnVcne1iLea6WVKFO3A/M5pcxI37ywZr4hNpZOxiYZp9u6OTb9DbcnyHioqDOuJMewTUJLXuAbpBB3OwvcgfOyhsqztjxycT7OLpGxl3xEgt3Pi3kp/PeZK6icZIxD7OSGsJGp19JJuB0vdT0wCEA5HJ/iPqscsTweBL6121zt4+SyOkzVCcUMroQ5j5ezbM97nabbAtBGltzY+itWd8wuiwsOuBJMxrR098XeR8rj5rP6qrpf9lMgb2vbtf2p/DcAXEWcL+Gk8/JFFQwS3fb/cd9uSAO282yoqNEb32vpaXW8bNJ+9lVsmcRGVpLJGtjm5taCSHDyJ6jwSZWx01WFOcffjjfG/zLY9j82kFUXAcnuqcPbPAS2oie4C22oCxbY9HDeyhKVwwfz5lNc2VKeU0DNmcH0lRTRNjY4TGxLiRbvtbtbbk4q2hYbiOZ3Vk9D2jSJYpGsk8z2rO95cjcLcm/6+qi6vphZ1ot6haOSFF01zlnmgyrcRcd9moX2Nny/hs8tQ7zvk2/1Xjwuo3sw9jnl15HF7Q4k2byaBflsL/NVPGJzi+KMhZ/YQ3u4eAIL3/9RGkLWKeINaGtFgAAB5AWC02DpoFPJ3mWsl7C3bieoSpAlWaa4IQhEIIQhEIIQhEIFcuI0DJo3RyC7XgtI9QupNKM43ERGRgzI8DxJ+D1z6ac3p3kEO32v7r/AOh9FrUbwQCDcHkRv81AZwymythLSAJWi8T+oPgfFp6hU3JmcX0knsVb3dB0xvP5fBrj8J6FanAuXUOe8xoTS2k8dpqRCp2ZOGUFS8ysJhlO5c0bE+Jb4+YVwa+6csyuyHIml0VxgzOafhAC4GepklYN9Pu3+ZJV8w/DY4I2xxNDGN5Af63XWEWVtYz8mJKlTgSt4Hk1tNUzzh7nGa92kDa7tWy55chN9u9sjlfG8u1FoALT0cD5EK2WRZLqP5w6a+UquaMgw1jtZvHKOUjdr25ah1UGzhIXFonq5ZI2/l5fck22WjWRZMWuBgGI0ITkiVfF8kMqJYHPe/s4AA2LbSbWO/0Cn3UTCCNDd/IdfkumyLKdbGUK1HaVXAcjNpe3DJXlkwI0ECzb3sR52Nvku7KmWG0MBia9zxqLrmw5i3RTlkJtYzZyeYCpRxKjjHD2GeqjqATG5rg54aB3y0ggnwPieqtoSpHFSzkgZ7RqirnECqDxMzZ2Ufs0JvNJYOtuWtPT953IBSeeM6sooiGkGdw7jfD9t3gB08VX+H+UJHy+21YJe7vRh3O//wBhHpyC0VIF/Uf0me1y3yJ6ye4dZT9jp7yD8aTd/XSPys+XXzVuCRoTlwdy7FjNCIEXSIIQhTLghCEQghCEQghCEQgkKVCIRpCrOcckRVzPgmaO5J/hd4tVnSFUrFDkSHQOMNMpwDOM+HyClrmuMbe615vcDoQfzs+4Wn0dayVofG5rmnk5puFxY5gENXHolZcfldyLSeoPRZxUYBXYQ8y0zjLBe7h5fts8fNq0YS7jZvtM/wA9O3I+81wJVRsucUYJ7Nl/Ak/aPcPo/ofVXVkoIuCCDyIN/uuD1shwwndLVfcGeiEmpGpROkVCTUjUiGIqEl0XRCKkckLlA4/nSmpAe0kBf0jb3nfTp81SqWOAJDOq7kydc6yo+b+I7Ifwqa0s52uO81pO3T3neQVbqcz1+Ku7KmYYoj7xBI2/ak9OjVbsp8OoaMh7vxZvjI2b46W9PVaBWtW9m58pn6jW7JsPOQeUcgSSyCrr7ueTqEbtyT0L/To1aUGIAT1xssaw5M711qg2ghCFznSCEIRCCEIRCCEIRCCEIRCCEIRCCEIRCIQmuanoKISr4/w/paoElnZydHx2afmORVQdkXEqMl1JUa2j8oOk282Ou09eS1ayTSuy3uoxyP3md/h1Y5mWM4l1tN3aulvbrYx9bebVJ03GKlcRqjlaOps11vkDdXx8IcLOAI8CAQo2bKtI8kup4STzOgKupUfEvtF07V4aQ8HFChd/zHD1Y4L0k4m0IG0xd6Mcf6L1dw6oCb+zt+rh/VIeHNB/+dv8T/8ANP8AQ7Ayf1fMSLquL1G0d0SvPhp0/wAxUXV8X3POmmpi537Ruf4WA/qrlBkmiaLCmit5t1fqpSmw+OIWjYxg5d1oH6I1VDhfePRa3/qZh7BjGIe+TBGeh/CH8I7xUzgfCaFhD6lxnfzI3Dfn1d81fWtTg1Sb2xhdh+0ofDqDltzPCmo2xtDWNa1o5BoAH0C9wEtkLhO+IIQhEcEIQiEEIQiEEIQiEEIQiEEIQiE//9k="/>
          <p:cNvSpPr>
            <a:spLocks noChangeAspect="1" noChangeArrowheads="1"/>
          </p:cNvSpPr>
          <p:nvPr/>
        </p:nvSpPr>
        <p:spPr bwMode="auto">
          <a:xfrm>
            <a:off x="63500" y="-153988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k-SK">
              <a:solidFill>
                <a:prstClr val="black"/>
              </a:solidFill>
            </a:endParaRPr>
          </a:p>
        </p:txBody>
      </p:sp>
      <p:sp>
        <p:nvSpPr>
          <p:cNvPr id="4100" name="AutoShape 4" descr="data:image/jpeg;base64,/9j/4AAQSkZJRgABAQAAAQABAAD/2wCEAAkGBhQSEBQUExQUFRQWFRsXFBYYFxcVHRwdFxUYFBcXGxgYHCYeGRojGhQUHy8iIycpLC0sFSAxNTAqNSYrLCkBCQoKDgwOGg8PGi8lHyQpKSwsLiwsLCwpKiwqKiwsLywsLCwsLCwsLCosLCwsLCwsLCksLCwsLCwsKSwsKSwsKf/AABEIAK0A8AMBIgACEQEDEQH/xAAbAAABBQEBAAAAAAAAAAAAAAAAAQIFBgcEA//EAEQQAAEDAgQDBQYDBQUHBQAAAAEAAgMEEQUGEiEHMUETIlFhcRQyUoGRoSNCsWJykrLBM3PC0fAVJDRDgoOzFyY1U1T/xAAYAQADAQEAAAAAAAAAAAAAAAAAAQIEA//EAC8RAAICAQMCBAUDBQEAAAAAAAECAAMREiExE0EyUYGRBCJxobEjYcEUM3Lh8EL/2gAMAwEAAhEDEQA/ANwQhCIQQhF0QgmlJrVRzVxGgpQWM/Fm+Fp2H7zhy9BuqVC5wokO6oMky2ueBzVdxXP1HT+9M17vhj7529NgqSymxLFraz2FOfIsB9B7z/mrJhHCikiN5NUzv27Bv8I/zXfponjO/kJm6jv/AGx7yGquLUsp00lKXG/N13fZmw+q8m41jkoIbDo8+zay3kC47rTKTD44xaNjWDwa0N/RdAYjrIPCvvvH0XPiaZczCMdeN5tPkXsB+zUowDHByqB/G0/q1ajZFkv6g+Q9o/6YdyfeZSKjHYQSWmQekb/oG2KGcR6+nt7VS3HjpdGf6haqWpr4gRYgEee/6p9ZTsVEXQYcMZTcH4p0k2zy6F3Kz9x/ENvqrZS1rJWB0b2vaeTmkEfUKBxnh9R1FyYgx3xx9w/O2xVRreH9XROMlBM5w56L2d9PdcjRU/hOD+8NVqeIZE1QFKs0wLiqWv7KujMbgbF7QRY8jqZ09RstFp6psjQ5jg5p3BBuD81xetk5nau1X4nuhNBTlE6wQhCIQQhCIQQhCIQQhCIQQhCIQQhIUQirwqqpsbS57g1rRck7AepSVdW2NjnvcGtaLuJ5ADqsmxXEqjGqnsae7adhFydhb43eJ8GrrVVr3OwHJnC63RsOe06cbzpPiEppaFpa0mzn8iR8V/yM+5Viypw1hprSS2mm5hxHdb6A8z5lT2XsvRUkQjjb+84jdx8SVLBW9oxpr2H3MhKSTqs3P4jWxp9kqFnmkDEQBKhCI4IQhEIJClQiEbpSOanoRCQuO5Ugq2ETMufyvGzh6O/zWbzUVbgsuth7WmJs7np9HD8jvMbLYivCeBrmlrgC0ixBFwR4Fdq7iux3HlM9lAbcbGROWc1Q1seqI2cPfYfeafPxHmpwFZLmbK0uGze2URPZg3c3npBPukdWH7K95TzbHXQ6md17bdpH1afLxaehTsrAGtOPxCq0k6G5lgQkBSrhNEEIQiEEIQiEEIQiEEIQiEEx6ddU7iRmn2Wm0sNpZbtb5D8zv6fNUilyFEh3CKSZWc5Y1LiFUKGlILAe+RycR7xd+y39Vf8ALmXo6OBscY35ud1cbbuKgeGeVxT03avH40wub8w292t8r8z6q62Xa5x/bXgfecaUJ+duT9oAJUmpU7MfE2CmeY2AzSg2LW8gfAu8fILiqsxwBOzOE5lzuhZvScXRraJqWSMONgRdx38Glov8lokUtwD4gHw578uib1sniiSxX4nohND0alE6RyE3UjUiEchN1I1pQjkJocjUnCOSFQGZM4xUYAdd8rvciZu4+O3QeqlcPrDJG17mOjLhfQ61xfobJ6TjMkMCcT1lhDgQQCCLEHwKzabJtVRYgyWhbeF5s5pIs0Xu5jr726gjkVpt0hVJYVz+8iysPg+UGhPTQUFyidBHITdSLohHISApURwQhCIQQhCIRjjssngb/tXGCTvTwdOhDDsP+p36K7Z8xf2egleD3nDs2er9r/qobhHhHZ0jpjzmdcfut7o+9ytNQ0VmzvwJktOtwnrL2wJxSBOKzTUJCZwxAwUM8g5iMhvq7u3+6p3CXL0ZidUvaHSF5a2++nTzIv1JPNXbMuHe0Uk0Q5vYQPXmPuFmvD/OLaLXTVQLBrJDiD3XcnB3W3I3WysZqYLzn7THaQLQW4mrTULH21ta6xuLgGxHIi/IqmZ+zHUwVNPFTuY3tdjqaHbl2kc+Q3UrVcRKGMA9u11yBZneO5tfbp5qpcUWtkq6MarNcPfBtYF43B9FFFZ14ce8d9gCZU+XEteAQYiJr1UsD4tJ2Y0A36cuirlfxIkpcTlils6na4NsBZzRYHVf83XZS+UsEpqWZxZWds57dIa6Rp5G+wB3KhqPCo6nFsRhlF2uaPUEabEHoQqQJqOrjH0kszaRp595aM3Y+6LDn1FO5pNmljrBws5wF/PYrlrn4jNDTSUr4W6og6XW0buIBFvALOceiqaCKWik70EveidfYaXA3B6ctwtjy2f9zp/7ln8oQ9YrUMN940c2MQdtpneF5lxWpqJKdksGuK+q7G27rtJspPNeP11FRQue+Pt3Sua8taCLWJFh0Oy4OH//AMxWekn/AJQu7jMf92g/vT/I5ddK9ZUwMTllukWzOSqxfFKamZVulhliLWuc0tsQHWty3tuOSvWXMaFVSxzBunWN287EGxF/C6yjMVLWR0lM6aZ0tK8MOhnd07AtaT425HxCumKZhgpsHa+m2a5miAdQXAg38xuT5qLawQMdz2jrsKk57CVfG84Tirnnhji7OB7Yy4xNLrXIsX899J9Nlq1BWNliZIw3a9ocD5EX/wBeiy3A45WYc+n9gqJO2Bc6UFu5cBpcL77d1THCfGiY5KSS4fE4loPwk2c31a6/1CVqArt2jpsIbc8zpyJmmoqauqjlc0sjJ0WaG8pC3cjnsFacxVroaSaRlg5kbnNuL7gX5LOOHVfHFX1pke1gJIBcQ3/mu8Vdcz4pHLQVXZyMfaI30uDrX5XspsrAsAA22nSqzNZyd95BZC4iGoIgqSBN+R/uh/l5O/VdeJZlnZjMNKHN7F7QXAtF+Tie98lWcLyaazCoJIiG1EZcAeWoB5NifiB5FcOA4jLNi1J24IlivFITsSWh1rjxttfqu3SQkle2dpwFzgAN3xvLLjubaqhxFrZiHUr/AHbNAIaTY7jm5p6eC9sczhNNXR0lCRe4Mslg8WIuefRoP12UxxAw5kmHzFwuY29ow9Q5trWP1UVwnwxjKPtgPxJHuDneTHWAHlsuQ0dPXjcbTsQ/U0Z2O8vULbAAm56nlfxOy9E1qcsk2wQhCIQQhCITM+MlTdlPCL6nPLvoNI+7lfMDw8Q08UQ20MaPtv8AdZznsiXGqSI8h2YPzfr/AMK1Rq02/LWi+syVfNYzekcAghCQrNNcQtULjGT6aqN5Yml1rah3XfxBStXViON73e6xpcfQC5UZl3NEVaxz4dVmmx1N07kXVDUPmEhtJODI2j4Z0MbtXZaz+24uH0OykMYyfTVRZ20erQNLRcgAeFgvDHs709JIyN5c57vyxjWR4EgePgp2CbU0OsRcXs4WIv0I6FUzWbMTIVa91AkBhvD6jglbLHDZ7N2nU42PLqVI02XoY6iSoay0sgs91zv8uXRSQcguUl2PJlhFHAnBi+BQ1UfZzMD289+YPiD0K6qalEbGsaLNaAAPIbBeupJrU5yMZlaRnOJFYdlaCCeSeNmmSS+t1yb3dqO3LmnY3lyGsa1k7NTWnUBcje1unldSmpGpPWc5zJ0rjT2kfU4DFJT+zvZeLSG6SejeW/Poox+QKQxsiMZLGOLmt1usC7mefVWPUjUgOw2BgUU9oyOENAAFgBYfooqHKVOypNS1hbKSSSHEX1bHa9t7BTGpGpLURAqDKvLw0oXOLnQ3JJJ7zuZNyefiV10WSKSGOWOOKzJRaQXO4HIXvdTocjUqLse8QqQdpw4Rg0dNEIoW6WAkgXJ57ncrxlyxTuqW1JjHbNFg/f0uR1NuqlAUFyWo5zmVpGMYnPX4eyaN8bxdj26XDlcH0XlhGDxU0QiibpYCSBcnnuea7bqDzNmB9I1sghMkWq0rmndg+LTbcc/okCTsIHA3MnGlKq1h2bhU1Rip2GSJoBknvZoJFw1u3eKsepMgrzBW1cR4Qm6khelKjrpVX8VzpBBM2E63yu/JG0yOHm4DcKdbJcAoIIiDA8TMcYYDmSC/wsP0a6y09oWW5oJZmGmd0d2YH3af1WpNK03+FPpMvw/ib6xyChIVmmuR2Yv+EqP7l/8AKVkuVM2Chw+XTYzSSWjb4WYAXnyH6rWcxf8ACVH9y/8AkKyjI2To62jqCdpbhsbjybZody8DsD5Ld8Pp6Z18ZEwfE6uoNPODLXkXJTmu9sqjrqH95oO+m/Un4rfRSudc4ihYwNZrlkJDG8gLdTbfrYKtcP8AM0kEpoKq4cHERknkRvoueh5tXjxHeYcSpJ37xC3T4H3cPvf5JFC1uH9Ig4Wr5J2TY1jLGdu6GHQO8YwO8BbrY3CsuT82troC+wa9u0jfA8wR+yR+ilHYpF2Pa62dlp1ari1lm3DuldK+vfENMb2OYzpu4uLR8h+qjSrqcjGJeWRhg5zJOfPNVU1D4cPiY5rNjK+9tjYnnYAm9vRMjz3V0lQyKviYGPNu1YCBblcdCB16rm4SYiyLtqd9my67i+17d0jzII+69uMNUx0MMQIdKZbho3NtJb8rkhdAq9Tp6dvOc9TFNerfyk9n3NUlFTskiDHF79N3XItoLr7eig8QzdidJG2aaGB8brbtJ2vuAbcrheHEuBzMMpGv3c1zQ71ETrqKzfPWtggZVvZ7O8t3ibuLAGxv1Dbm3knXWpA+p/4RWWNqJzjYfSXjGs5FmGNrIWg6tNmu6ajpI26g3ChKTNOKugbO2ngljeNTQ2+q3pe698700UeCtbD/AGQMeg87i97+p5qYyNM1uF0xc4ACPckgW7xXPCrXkDO86ZZnwTjaNybnhlcHNLezmZ7zOh8XNPhe4svDCs4yy4pNSFjAyPVpcL3Om1r9OqqmUR2+OzTQ/wBi0yOJHKzhpHL4nbj0XVlo/wDuGq/7n+FU1SjV/jn6SBaxC/X3krivEU02JOgla0QCwLxcuGpoIJ3ta5U/mfMBp6J9RFpeQGlt72Nza+yo2IYUypx2pgk918XPqC1jS1w9FDYvJUUEU9DOC+KQXhd0uHA6h5eLeivoo2kDnA9Yjc66s8bzW8s4q6opIpngBz23IHLnbqqZmLiZNDUSthiY+GFzWvcdXvHmNtuYI+S7KDG/ZMCil/N2Wln7ziQPpz+Sp2DYgG0E0D6WokfOS4ytZcX5scDa+xUpSuWJG2cSrLiFAB7Zmx0Fc2WJkjDdr2hwPqLqiYtnqapnfTUMDZRYtc9+4PQm3IN6b80vCvGS+nkpX3D4b6eh0uv06aXfqovhZiUcM9TBLZkjnjTq23aSHM9bm6kUhCxxnEprSwUZxmTuVXYhDMIJKaCODdxdG3S0eNtJILifFecPErRiMtPOGMiDyxjxfYg2Bf0sfLkrsKxmsM1t1kXDbi5A5kDwWWUeX2VtfiULtjq1McBfS4PIBt1G+4Sr0WFi47R2akwFPeXbO2Zn0VMJYmseS8N717WIJvt6KPzbmqqp6aGeKOMse1vaEhxLS4Ajb4TuLrPscq6inp30FSCdL2vhdzGkXvY9WkcvBbDhtK2WiiY8Xa6FocD4FgTetagGO+/uJK2NaSBtt7Spz5lpaWj9sgiaJqncDqXcnXPPS3w67eKtmWqqaWmY+oDWyOGqzbiwPK9+p5rMslZcjfis0b7uZTF5Y124JEmkEj7rYrKLwq7DnmdPh9TbnjiZhxZh7OopKgXFjYkdNLw8fa602nkDmhw5EAj5i6pfFnDjJQ6xcmJ4efQjST8gVIcO8V7fD4t7uYOzd6t2H2sh/mpU+UE+W5h5y0oKQJSs01znq6USRvY69ntLTbwIsozLeVoqJjmRFxDnXOo35CymLqHxnN1LSm00rWutfSLud9AqGojSJzbSDqM5swZHp6x7XyBzXt/Ow6SfC/jbou2vy7FPAIZmmVrRYOd72219Q3B81E0vE2he7T2unzc1zR9VaI5g4Aggg7gjqqbqJjVtJXpvnEo7eENNf+0nLb+5rFvTkrfhmEx08YjiYGMbyA/W/U+a7QUt0msZuTKWpV4EqmO8Oaapf2hDo5DuXRnTf1HL5puC8Nqamk7SzpZB7rpDqt6DxVsui6Oo+MZi6KZziQmY8rR1sbY5dQa12oaTbpb+q9cWy7FUU/YSAlgAsQdxpFgQfHb7qVJUZjGZIKXR20gZrNmjck/Ib2QGbYDtxGyryZHDIsPsZpC6UxatQu7dvkD4XufmouLhHTA7vnc34S/b7BXaGYOaHDkRccxz9U+6Ytfzi6KHtI7CMBipmaIY2sHW3M+ZPMriosnQxVj6ppf2j76gTt3rX2+Snroup1tvvK6a8YkFHlGIVrqwa+1cLEX7vuhvL0AXRj+XYquIxyt2vcOGzmnxB6KWQjW2Qcx6F3GJV67IMEsEMDjII4fdAdz9fHr9VYYKYMa1rRZrQA0eAAsF6lyGvukXY8xBFB2kBT5MijrXVbC8SOJLhfum4sdvv6rwzBw+pqt2tzSyTq9hDSfUcj681aAhV1GznMXSUjGJUcD4b09NMJg6V8jfdL3XtcWPLnsVJYZlOKComnYX65b6gTcbnVsPUKcQgux5MBUg4EhMx5VhrWBsoOxu1w2cPEX8CpSmpgxjWN5NaGj0AsvdCksSMZ2lBADmQOFZRip6maoYX65r67m43dr2Hqp2yVCCS25gqhdhOSvo2yxPjd7r2lp9CLLNeGlUaWsqKOTYk92/xM2+7SD8lqRCzLijhT4Zoa6LYtIDyOhBuxx9dx81ooIOaz3/ADM/xA04sHb8TTWlPKict442rpmTN21DvDwcNnD6qUJWYgqcGaFIIyJG5kxI09JNKObGEj15N+5WecO8qMrBJV1X4rjIQA47Egd4nx3OwV8zhQmahqGDmYzb1G9vsqTwmzJG1jqV50v1lzL7Xva7d+oI5LXWCKiV5/iZLSOqA3EsWZOHtNPC4MjbHIAdDmADcDYEdR0UBwkxd5M1M8k9n3mA/l3LHi/heyvmMYxHTQulkcA1o+p6ADqSs74R0zn1FTUWs090ernl9r+WyaEtU2r0icBbV0es7/8A1CrJKiaGnpWSmJxBs43sHFoO6lMq59NTO6nmiMM4BNr3BtzG+4PkqbgFVUsxKuNLEyV+p+oPJbt2nS3M3Ulw+aKqvnqpXaahpP4QFrXGnVcne1iLea6WVKFO3A/M5pcxI37ywZr4hNpZOxiYZp9u6OTb9DbcnyHioqDOuJMewTUJLXuAbpBB3OwvcgfOyhsqztjxycT7OLpGxl3xEgt3Pi3kp/PeZK6icZIxD7OSGsJGp19JJuB0vdT0wCEA5HJ/iPqscsTweBL6121zt4+SyOkzVCcUMroQ5j5ezbM97nabbAtBGltzY+itWd8wuiwsOuBJMxrR098XeR8rj5rP6qrpf9lMgb2vbtf2p/DcAXEWcL+Gk8/JFFQwS3fb/cd9uSAO282yoqNEb32vpaXW8bNJ+9lVsmcRGVpLJGtjm5taCSHDyJ6jwSZWx01WFOcffjjfG/zLY9j82kFUXAcnuqcPbPAS2oie4C22oCxbY9HDeyhKVwwfz5lNc2VKeU0DNmcH0lRTRNjY4TGxLiRbvtbtbbk4q2hYbiOZ3Vk9D2jSJYpGsk8z2rO95cjcLcm/6+qi6vphZ1ot6haOSFF01zlnmgyrcRcd9moX2Nny/hs8tQ7zvk2/1Xjwuo3sw9jnl15HF7Q4k2byaBflsL/NVPGJzi+KMhZ/YQ3u4eAIL3/9RGkLWKeINaGtFgAAB5AWC02DpoFPJ3mWsl7C3bieoSpAlWaa4IQhEIIQhEIIQhEIFcuI0DJo3RyC7XgtI9QupNKM43ERGRgzI8DxJ+D1z6ac3p3kEO32v7r/AOh9FrUbwQCDcHkRv81AZwymythLSAJWi8T+oPgfFp6hU3JmcX0knsVb3dB0xvP5fBrj8J6FanAuXUOe8xoTS2k8dpqRCp2ZOGUFS8ysJhlO5c0bE+Jb4+YVwa+6csyuyHIml0VxgzOafhAC4GepklYN9Pu3+ZJV8w/DY4I2xxNDGN5Af63XWEWVtYz8mJKlTgSt4Hk1tNUzzh7nGa92kDa7tWy55chN9u9sjlfG8u1FoALT0cD5EK2WRZLqP5w6a+UquaMgw1jtZvHKOUjdr25ah1UGzhIXFonq5ZI2/l5fck22WjWRZMWuBgGI0ITkiVfF8kMqJYHPe/s4AA2LbSbWO/0Cn3UTCCNDd/IdfkumyLKdbGUK1HaVXAcjNpe3DJXlkwI0ECzb3sR52Nvku7KmWG0MBia9zxqLrmw5i3RTlkJtYzZyeYCpRxKjjHD2GeqjqATG5rg54aB3y0ggnwPieqtoSpHFSzkgZ7RqirnECqDxMzZ2Ufs0JvNJYOtuWtPT953IBSeeM6sooiGkGdw7jfD9t3gB08VX+H+UJHy+21YJe7vRh3O//wBhHpyC0VIF/Uf0me1y3yJ6ye4dZT9jp7yD8aTd/XSPys+XXzVuCRoTlwdy7FjNCIEXSIIQhTLghCEQghCEQghCEQgkKVCIRpCrOcckRVzPgmaO5J/hd4tVnSFUrFDkSHQOMNMpwDOM+HyClrmuMbe615vcDoQfzs+4Wn0dayVofG5rmnk5puFxY5gENXHolZcfldyLSeoPRZxUYBXYQ8y0zjLBe7h5fts8fNq0YS7jZvtM/wA9O3I+81wJVRsucUYJ7Nl/Ak/aPcPo/ofVXVkoIuCCDyIN/uuD1shwwndLVfcGeiEmpGpROkVCTUjUiGIqEl0XRCKkckLlA4/nSmpAe0kBf0jb3nfTp81SqWOAJDOq7kydc6yo+b+I7Ifwqa0s52uO81pO3T3neQVbqcz1+Ku7KmYYoj7xBI2/ak9OjVbsp8OoaMh7vxZvjI2b46W9PVaBWtW9m58pn6jW7JsPOQeUcgSSyCrr7ueTqEbtyT0L/To1aUGIAT1xssaw5M711qg2ghCFznSCEIRCCEIRCCEIRCCEIRCCEIRCCEIRCIQmuanoKISr4/w/paoElnZydHx2afmORVQdkXEqMl1JUa2j8oOk282Ou09eS1ayTSuy3uoxyP3md/h1Y5mWM4l1tN3aulvbrYx9bebVJ03GKlcRqjlaOps11vkDdXx8IcLOAI8CAQo2bKtI8kup4STzOgKupUfEvtF07V4aQ8HFChd/zHD1Y4L0k4m0IG0xd6Mcf6L1dw6oCb+zt+rh/VIeHNB/+dv8T/8ANP8AQ7Ayf1fMSLquL1G0d0SvPhp0/wAxUXV8X3POmmpi537Ruf4WA/qrlBkmiaLCmit5t1fqpSmw+OIWjYxg5d1oH6I1VDhfePRa3/qZh7BjGIe+TBGeh/CH8I7xUzgfCaFhD6lxnfzI3Dfn1d81fWtTg1Sb2xhdh+0ofDqDltzPCmo2xtDWNa1o5BoAH0C9wEtkLhO+IIQhEcEIQiEEIQiEEIQiEEIQiEEIQiE//9k="/>
          <p:cNvSpPr>
            <a:spLocks noChangeAspect="1" noChangeArrowheads="1"/>
          </p:cNvSpPr>
          <p:nvPr/>
        </p:nvSpPr>
        <p:spPr bwMode="auto">
          <a:xfrm>
            <a:off x="63500" y="-153988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k-SK">
              <a:solidFill>
                <a:prstClr val="black"/>
              </a:solidFill>
            </a:endParaRPr>
          </a:p>
        </p:txBody>
      </p:sp>
      <p:grpSp>
        <p:nvGrpSpPr>
          <p:cNvPr id="2" name="Skupina 27"/>
          <p:cNvGrpSpPr/>
          <p:nvPr/>
        </p:nvGrpSpPr>
        <p:grpSpPr>
          <a:xfrm>
            <a:off x="899592" y="908720"/>
            <a:ext cx="7992888" cy="216024"/>
            <a:chOff x="899592" y="908720"/>
            <a:chExt cx="7992888" cy="216024"/>
          </a:xfrm>
        </p:grpSpPr>
        <p:sp>
          <p:nvSpPr>
            <p:cNvPr id="8" name="Obdĺžnik 7"/>
            <p:cNvSpPr/>
            <p:nvPr/>
          </p:nvSpPr>
          <p:spPr>
            <a:xfrm>
              <a:off x="1331640" y="908720"/>
              <a:ext cx="216024" cy="216024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>
                <a:solidFill>
                  <a:prstClr val="white"/>
                </a:solidFill>
              </a:endParaRPr>
            </a:p>
          </p:txBody>
        </p:sp>
        <p:sp>
          <p:nvSpPr>
            <p:cNvPr id="9" name="Obdĺžnik 8"/>
            <p:cNvSpPr/>
            <p:nvPr/>
          </p:nvSpPr>
          <p:spPr>
            <a:xfrm>
              <a:off x="1763688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>
                <a:solidFill>
                  <a:prstClr val="white"/>
                </a:solidFill>
              </a:endParaRPr>
            </a:p>
          </p:txBody>
        </p:sp>
        <p:sp>
          <p:nvSpPr>
            <p:cNvPr id="10" name="Obdĺžnik 9"/>
            <p:cNvSpPr/>
            <p:nvPr/>
          </p:nvSpPr>
          <p:spPr>
            <a:xfrm>
              <a:off x="2195736" y="908720"/>
              <a:ext cx="216024" cy="216024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>
                <a:solidFill>
                  <a:prstClr val="white"/>
                </a:solidFill>
              </a:endParaRPr>
            </a:p>
          </p:txBody>
        </p:sp>
        <p:sp>
          <p:nvSpPr>
            <p:cNvPr id="11" name="Obdĺžnik 10"/>
            <p:cNvSpPr/>
            <p:nvPr/>
          </p:nvSpPr>
          <p:spPr>
            <a:xfrm>
              <a:off x="2627784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>
                <a:solidFill>
                  <a:prstClr val="white"/>
                </a:solidFill>
              </a:endParaRPr>
            </a:p>
          </p:txBody>
        </p:sp>
        <p:sp>
          <p:nvSpPr>
            <p:cNvPr id="12" name="Obdĺžnik 11"/>
            <p:cNvSpPr/>
            <p:nvPr/>
          </p:nvSpPr>
          <p:spPr>
            <a:xfrm>
              <a:off x="3059832" y="908720"/>
              <a:ext cx="216024" cy="216024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>
                <a:solidFill>
                  <a:prstClr val="white"/>
                </a:solidFill>
              </a:endParaRPr>
            </a:p>
          </p:txBody>
        </p:sp>
        <p:sp>
          <p:nvSpPr>
            <p:cNvPr id="13" name="Obdĺžnik 12"/>
            <p:cNvSpPr/>
            <p:nvPr/>
          </p:nvSpPr>
          <p:spPr>
            <a:xfrm>
              <a:off x="3491880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>
                <a:solidFill>
                  <a:prstClr val="white"/>
                </a:solidFill>
              </a:endParaRPr>
            </a:p>
          </p:txBody>
        </p:sp>
        <p:sp>
          <p:nvSpPr>
            <p:cNvPr id="14" name="Obdĺžnik 13"/>
            <p:cNvSpPr/>
            <p:nvPr/>
          </p:nvSpPr>
          <p:spPr>
            <a:xfrm>
              <a:off x="3923928" y="908720"/>
              <a:ext cx="216024" cy="216024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>
                <a:solidFill>
                  <a:prstClr val="white"/>
                </a:solidFill>
              </a:endParaRPr>
            </a:p>
          </p:txBody>
        </p:sp>
        <p:sp>
          <p:nvSpPr>
            <p:cNvPr id="15" name="Obdĺžnik 14"/>
            <p:cNvSpPr/>
            <p:nvPr/>
          </p:nvSpPr>
          <p:spPr>
            <a:xfrm>
              <a:off x="4355976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>
                <a:solidFill>
                  <a:prstClr val="white"/>
                </a:solidFill>
              </a:endParaRPr>
            </a:p>
          </p:txBody>
        </p:sp>
        <p:sp>
          <p:nvSpPr>
            <p:cNvPr id="16" name="Obdĺžnik 15"/>
            <p:cNvSpPr/>
            <p:nvPr/>
          </p:nvSpPr>
          <p:spPr>
            <a:xfrm>
              <a:off x="4788024" y="908720"/>
              <a:ext cx="216024" cy="216024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>
                <a:solidFill>
                  <a:prstClr val="white"/>
                </a:solidFill>
              </a:endParaRPr>
            </a:p>
          </p:txBody>
        </p:sp>
        <p:sp>
          <p:nvSpPr>
            <p:cNvPr id="17" name="Obdĺžnik 16"/>
            <p:cNvSpPr/>
            <p:nvPr/>
          </p:nvSpPr>
          <p:spPr>
            <a:xfrm>
              <a:off x="5220072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>
                <a:solidFill>
                  <a:prstClr val="white"/>
                </a:solidFill>
              </a:endParaRPr>
            </a:p>
          </p:txBody>
        </p:sp>
        <p:sp>
          <p:nvSpPr>
            <p:cNvPr id="18" name="Obdĺžnik 17"/>
            <p:cNvSpPr/>
            <p:nvPr/>
          </p:nvSpPr>
          <p:spPr>
            <a:xfrm>
              <a:off x="5652120" y="908720"/>
              <a:ext cx="216024" cy="216024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>
                <a:solidFill>
                  <a:prstClr val="white"/>
                </a:solidFill>
              </a:endParaRPr>
            </a:p>
          </p:txBody>
        </p:sp>
        <p:sp>
          <p:nvSpPr>
            <p:cNvPr id="19" name="Obdĺžnik 18"/>
            <p:cNvSpPr/>
            <p:nvPr/>
          </p:nvSpPr>
          <p:spPr>
            <a:xfrm>
              <a:off x="6084168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>
                <a:solidFill>
                  <a:prstClr val="white"/>
                </a:solidFill>
              </a:endParaRPr>
            </a:p>
          </p:txBody>
        </p:sp>
        <p:sp>
          <p:nvSpPr>
            <p:cNvPr id="20" name="Obdĺžnik 19"/>
            <p:cNvSpPr/>
            <p:nvPr/>
          </p:nvSpPr>
          <p:spPr>
            <a:xfrm>
              <a:off x="6516216" y="908720"/>
              <a:ext cx="216024" cy="216024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>
                <a:solidFill>
                  <a:prstClr val="white"/>
                </a:solidFill>
              </a:endParaRPr>
            </a:p>
          </p:txBody>
        </p:sp>
        <p:sp>
          <p:nvSpPr>
            <p:cNvPr id="21" name="Obdĺžnik 20"/>
            <p:cNvSpPr/>
            <p:nvPr/>
          </p:nvSpPr>
          <p:spPr>
            <a:xfrm>
              <a:off x="6948264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>
                <a:solidFill>
                  <a:prstClr val="white"/>
                </a:solidFill>
              </a:endParaRPr>
            </a:p>
          </p:txBody>
        </p:sp>
        <p:sp>
          <p:nvSpPr>
            <p:cNvPr id="22" name="Obdĺžnik 21"/>
            <p:cNvSpPr/>
            <p:nvPr/>
          </p:nvSpPr>
          <p:spPr>
            <a:xfrm>
              <a:off x="7380312" y="908720"/>
              <a:ext cx="216024" cy="216024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>
                <a:solidFill>
                  <a:prstClr val="white"/>
                </a:solidFill>
              </a:endParaRPr>
            </a:p>
          </p:txBody>
        </p:sp>
        <p:sp>
          <p:nvSpPr>
            <p:cNvPr id="23" name="Obdĺžnik 22"/>
            <p:cNvSpPr/>
            <p:nvPr/>
          </p:nvSpPr>
          <p:spPr>
            <a:xfrm>
              <a:off x="7812360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>
                <a:solidFill>
                  <a:prstClr val="white"/>
                </a:solidFill>
              </a:endParaRPr>
            </a:p>
          </p:txBody>
        </p:sp>
        <p:sp>
          <p:nvSpPr>
            <p:cNvPr id="24" name="Obdĺžnik 23"/>
            <p:cNvSpPr/>
            <p:nvPr/>
          </p:nvSpPr>
          <p:spPr>
            <a:xfrm>
              <a:off x="8244408" y="908720"/>
              <a:ext cx="216024" cy="216024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>
                <a:solidFill>
                  <a:prstClr val="white"/>
                </a:solidFill>
              </a:endParaRPr>
            </a:p>
          </p:txBody>
        </p:sp>
        <p:sp>
          <p:nvSpPr>
            <p:cNvPr id="25" name="Obdĺžnik 24"/>
            <p:cNvSpPr/>
            <p:nvPr/>
          </p:nvSpPr>
          <p:spPr>
            <a:xfrm>
              <a:off x="8676456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>
                <a:solidFill>
                  <a:prstClr val="white"/>
                </a:solidFill>
              </a:endParaRPr>
            </a:p>
          </p:txBody>
        </p:sp>
        <p:sp>
          <p:nvSpPr>
            <p:cNvPr id="27" name="Obdĺžnik 26"/>
            <p:cNvSpPr/>
            <p:nvPr/>
          </p:nvSpPr>
          <p:spPr>
            <a:xfrm>
              <a:off x="899592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>
                <a:solidFill>
                  <a:prstClr val="white"/>
                </a:solidFill>
              </a:endParaRPr>
            </a:p>
          </p:txBody>
        </p:sp>
      </p:grpSp>
      <p:sp>
        <p:nvSpPr>
          <p:cNvPr id="29" name="BlokTextu 28"/>
          <p:cNvSpPr txBox="1"/>
          <p:nvPr/>
        </p:nvSpPr>
        <p:spPr>
          <a:xfrm>
            <a:off x="827584" y="56818"/>
            <a:ext cx="75608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4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Partnerská dohoda - obsah</a:t>
            </a:r>
            <a:endParaRPr lang="sk-SK" sz="40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" name="BlokTextu 30"/>
          <p:cNvSpPr txBox="1"/>
          <p:nvPr/>
        </p:nvSpPr>
        <p:spPr>
          <a:xfrm>
            <a:off x="789236" y="1844824"/>
            <a:ext cx="8064896" cy="40857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0215" indent="-450215" algn="just">
              <a:spcBef>
                <a:spcPts val="600"/>
              </a:spcBef>
              <a:spcAft>
                <a:spcPts val="0"/>
              </a:spcAft>
            </a:pPr>
            <a:r>
              <a:rPr lang="sk-SK" b="1" dirty="0">
                <a:solidFill>
                  <a:srgbClr val="000099"/>
                </a:solidFill>
                <a:latin typeface="Times New Roman"/>
                <a:ea typeface="Times New Roman"/>
                <a:cs typeface="Times New Roman"/>
              </a:rPr>
              <a:t>1     	Opatrenia zabezpečujúce súlad so stratégiou Únie na zabezpečenie inteligentného, udržateľného a </a:t>
            </a:r>
            <a:r>
              <a:rPr lang="sk-SK" b="1" dirty="0" err="1">
                <a:solidFill>
                  <a:srgbClr val="000099"/>
                </a:solidFill>
                <a:latin typeface="Times New Roman"/>
                <a:ea typeface="Times New Roman"/>
                <a:cs typeface="Times New Roman"/>
              </a:rPr>
              <a:t>inkluzívneho</a:t>
            </a:r>
            <a:r>
              <a:rPr lang="sk-SK" b="1" dirty="0">
                <a:solidFill>
                  <a:srgbClr val="000099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sk-SK" b="1" dirty="0" smtClean="0">
                <a:solidFill>
                  <a:srgbClr val="000099"/>
                </a:solidFill>
                <a:latin typeface="Times New Roman"/>
                <a:ea typeface="Times New Roman"/>
                <a:cs typeface="Times New Roman"/>
              </a:rPr>
              <a:t>rastu</a:t>
            </a:r>
            <a:endParaRPr lang="sk-SK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450215" indent="-450215" algn="just">
              <a:spcBef>
                <a:spcPts val="600"/>
              </a:spcBef>
              <a:spcAft>
                <a:spcPts val="0"/>
              </a:spcAft>
            </a:pPr>
            <a:r>
              <a:rPr lang="sk-SK" i="1" dirty="0">
                <a:solidFill>
                  <a:srgbClr val="000099"/>
                </a:solidFill>
                <a:latin typeface="Times New Roman"/>
                <a:ea typeface="Times New Roman"/>
                <a:cs typeface="Times New Roman"/>
              </a:rPr>
              <a:t>1.1  	Analýza rozdielov, potrieb v oblasti rozvoja a potenciálu rastu, vzhľadom na tematické ciele a územné </a:t>
            </a:r>
            <a:r>
              <a:rPr lang="sk-SK" i="1" dirty="0" smtClean="0">
                <a:solidFill>
                  <a:srgbClr val="000099"/>
                </a:solidFill>
                <a:latin typeface="Times New Roman"/>
                <a:ea typeface="Times New Roman"/>
                <a:cs typeface="Times New Roman"/>
              </a:rPr>
              <a:t> výzvy</a:t>
            </a:r>
            <a:endParaRPr lang="sk-SK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450215" indent="-450215" algn="just">
              <a:spcBef>
                <a:spcPts val="600"/>
              </a:spcBef>
              <a:spcAft>
                <a:spcPts val="0"/>
              </a:spcAft>
            </a:pPr>
            <a:r>
              <a:rPr lang="sk-SK" i="1" dirty="0">
                <a:solidFill>
                  <a:srgbClr val="000099"/>
                </a:solidFill>
                <a:latin typeface="Times New Roman"/>
                <a:ea typeface="Times New Roman"/>
                <a:cs typeface="Times New Roman"/>
              </a:rPr>
              <a:t>1.2  	Zhrnutie kľúčových záverov ex </a:t>
            </a:r>
            <a:r>
              <a:rPr lang="sk-SK" i="1" dirty="0" err="1">
                <a:solidFill>
                  <a:srgbClr val="000099"/>
                </a:solidFill>
                <a:latin typeface="Times New Roman"/>
                <a:ea typeface="Times New Roman"/>
                <a:cs typeface="Times New Roman"/>
              </a:rPr>
              <a:t>ante</a:t>
            </a:r>
            <a:r>
              <a:rPr lang="sk-SK" i="1" dirty="0">
                <a:solidFill>
                  <a:srgbClr val="000099"/>
                </a:solidFill>
                <a:latin typeface="Times New Roman"/>
                <a:ea typeface="Times New Roman"/>
                <a:cs typeface="Times New Roman"/>
              </a:rPr>
              <a:t> hodnotení PD	</a:t>
            </a:r>
            <a:endParaRPr lang="sk-SK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450215" indent="-450215" algn="just">
              <a:spcBef>
                <a:spcPts val="600"/>
              </a:spcBef>
              <a:spcAft>
                <a:spcPts val="0"/>
              </a:spcAft>
            </a:pPr>
            <a:r>
              <a:rPr lang="sk-SK" i="1" dirty="0">
                <a:solidFill>
                  <a:srgbClr val="000099"/>
                </a:solidFill>
                <a:latin typeface="Times New Roman"/>
                <a:ea typeface="Times New Roman"/>
                <a:cs typeface="Times New Roman"/>
              </a:rPr>
              <a:t>1.3 	Zhrnutie vybraných tematických cieľov a hlavných výsledkov očakávaných pre každý z EŠIF v prípade každého z vybraných tematických cieľov	</a:t>
            </a:r>
            <a:endParaRPr lang="sk-SK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450215" indent="-450215" algn="just">
              <a:spcBef>
                <a:spcPts val="600"/>
              </a:spcBef>
              <a:spcAft>
                <a:spcPts val="0"/>
              </a:spcAft>
            </a:pPr>
            <a:r>
              <a:rPr lang="sk-SK" i="1" dirty="0">
                <a:solidFill>
                  <a:srgbClr val="000099"/>
                </a:solidFill>
                <a:latin typeface="Times New Roman"/>
                <a:ea typeface="Times New Roman"/>
                <a:cs typeface="Times New Roman"/>
              </a:rPr>
              <a:t>1.4   </a:t>
            </a:r>
            <a:r>
              <a:rPr lang="sk-SK" i="1" dirty="0" smtClean="0">
                <a:solidFill>
                  <a:srgbClr val="000099"/>
                </a:solidFill>
                <a:latin typeface="Times New Roman"/>
                <a:ea typeface="Times New Roman"/>
                <a:cs typeface="Times New Roman"/>
              </a:rPr>
              <a:t>Orientačné </a:t>
            </a:r>
            <a:r>
              <a:rPr lang="sk-SK" i="1" dirty="0">
                <a:solidFill>
                  <a:srgbClr val="000099"/>
                </a:solidFill>
                <a:latin typeface="Times New Roman"/>
                <a:ea typeface="Times New Roman"/>
                <a:cs typeface="Times New Roman"/>
              </a:rPr>
              <a:t>rozdelenie podpory podľa tematického cieľa </a:t>
            </a:r>
            <a:r>
              <a:rPr lang="sk-SK" i="1" dirty="0" smtClean="0">
                <a:solidFill>
                  <a:srgbClr val="000099"/>
                </a:solidFill>
                <a:latin typeface="Times New Roman"/>
                <a:ea typeface="Times New Roman"/>
                <a:cs typeface="Times New Roman"/>
              </a:rPr>
              <a:t> pre </a:t>
            </a:r>
            <a:r>
              <a:rPr lang="sk-SK" i="1" dirty="0">
                <a:solidFill>
                  <a:srgbClr val="000099"/>
                </a:solidFill>
                <a:latin typeface="Times New Roman"/>
                <a:ea typeface="Times New Roman"/>
                <a:cs typeface="Times New Roman"/>
              </a:rPr>
              <a:t>každý z EŠIF</a:t>
            </a:r>
            <a:endParaRPr lang="sk-SK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450215" indent="-450215" algn="just">
              <a:spcBef>
                <a:spcPts val="600"/>
              </a:spcBef>
              <a:spcAft>
                <a:spcPts val="0"/>
              </a:spcAft>
            </a:pPr>
            <a:r>
              <a:rPr lang="sk-SK" i="1" dirty="0">
                <a:solidFill>
                  <a:srgbClr val="000099"/>
                </a:solidFill>
                <a:latin typeface="Times New Roman"/>
                <a:ea typeface="Times New Roman"/>
                <a:cs typeface="Times New Roman"/>
              </a:rPr>
              <a:t>1.5  	Uplatňovanie horizontálnych princípov a cieľov politiky pre využívanie </a:t>
            </a:r>
            <a:r>
              <a:rPr lang="sk-SK" i="1" dirty="0" smtClean="0">
                <a:solidFill>
                  <a:srgbClr val="000099"/>
                </a:solidFill>
                <a:latin typeface="Times New Roman"/>
                <a:ea typeface="Times New Roman"/>
                <a:cs typeface="Times New Roman"/>
              </a:rPr>
              <a:t>EŠIF</a:t>
            </a:r>
            <a:endParaRPr lang="sk-SK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450215" indent="-450215" algn="just">
              <a:spcBef>
                <a:spcPts val="600"/>
              </a:spcBef>
              <a:spcAft>
                <a:spcPts val="0"/>
              </a:spcAft>
            </a:pPr>
            <a:r>
              <a:rPr lang="sk-SK" i="1" dirty="0">
                <a:solidFill>
                  <a:srgbClr val="000099"/>
                </a:solidFill>
                <a:latin typeface="Times New Roman"/>
                <a:ea typeface="Times New Roman"/>
                <a:cs typeface="Times New Roman"/>
              </a:rPr>
              <a:t>1.6  </a:t>
            </a:r>
            <a:r>
              <a:rPr lang="sk-SK" i="1" dirty="0" smtClean="0">
                <a:solidFill>
                  <a:srgbClr val="000099"/>
                </a:solidFill>
                <a:latin typeface="Times New Roman"/>
                <a:ea typeface="Times New Roman"/>
                <a:cs typeface="Times New Roman"/>
              </a:rPr>
              <a:t>Zoznam </a:t>
            </a:r>
            <a:r>
              <a:rPr lang="sk-SK" i="1" dirty="0">
                <a:solidFill>
                  <a:srgbClr val="000099"/>
                </a:solidFill>
                <a:latin typeface="Times New Roman"/>
                <a:ea typeface="Times New Roman"/>
                <a:cs typeface="Times New Roman"/>
              </a:rPr>
              <a:t>programov v rámci EFRR, ESF a KF, s výnimkou programov v rámci cieľa Európskej územnej spolupráce a zoznam programov v prípade EPFRV a EFNRH </a:t>
            </a:r>
            <a:endParaRPr lang="sk-SK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450215" indent="-450215" algn="just">
              <a:spcAft>
                <a:spcPts val="0"/>
              </a:spcAft>
            </a:pPr>
            <a:r>
              <a:rPr lang="sk-SK" sz="1350" dirty="0">
                <a:solidFill>
                  <a:srgbClr val="000099"/>
                </a:solidFill>
                <a:latin typeface="Calibri"/>
                <a:ea typeface="Times New Roman"/>
                <a:cs typeface="Times New Roman"/>
              </a:rPr>
              <a:t>	</a:t>
            </a:r>
            <a:endParaRPr lang="sk-SK" sz="1350" dirty="0">
              <a:solidFill>
                <a:srgbClr val="000099"/>
              </a:solidFill>
              <a:latin typeface="Times New Roman"/>
            </a:endParaRPr>
          </a:p>
        </p:txBody>
      </p:sp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112" y="6057006"/>
            <a:ext cx="818493" cy="612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108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1"/>
          <p:cNvSpPr txBox="1">
            <a:spLocks/>
          </p:cNvSpPr>
          <p:nvPr/>
        </p:nvSpPr>
        <p:spPr bwMode="auto">
          <a:xfrm>
            <a:off x="0" y="0"/>
            <a:ext cx="683568" cy="6858000"/>
          </a:xfrm>
          <a:prstGeom prst="rect">
            <a:avLst/>
          </a:prstGeom>
          <a:gradFill flip="none" rotWithShape="1">
            <a:gsLst>
              <a:gs pos="9000">
                <a:srgbClr val="000099"/>
              </a:gs>
              <a:gs pos="25000">
                <a:srgbClr val="000099"/>
              </a:gs>
              <a:gs pos="58000">
                <a:srgbClr val="FF0000"/>
              </a:gs>
              <a:gs pos="82000">
                <a:schemeClr val="bg1"/>
              </a:gs>
            </a:gsLst>
            <a:lin ang="5400000" scaled="0"/>
            <a:tileRect/>
          </a:gra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B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defRPr/>
            </a:pPr>
            <a:endParaRPr lang="sk-SK" sz="4000" kern="0" dirty="0" smtClean="0">
              <a:solidFill>
                <a:prstClr val="white"/>
              </a:solidFill>
              <a:latin typeface="Book Antiqua" pitchFamily="18" charset="0"/>
            </a:endParaRPr>
          </a:p>
        </p:txBody>
      </p:sp>
      <p:sp>
        <p:nvSpPr>
          <p:cNvPr id="4098" name="AutoShape 2" descr="data:image/jpeg;base64,/9j/4AAQSkZJRgABAQAAAQABAAD/2wCEAAkGBhQSEBQUExQUFRQWFRsXFBYYFxcVHRwdFxUYFBcXGxgYHCYeGRojGhQUHy8iIycpLC0sFSAxNTAqNSYrLCkBCQoKDgwOGg8PGi8lHyQpKSwsLiwsLCwpKiwqKiwsLywsLCwsLCwsLCosLCwsLCwsLCksLCwsLCwsKSwsKSwsKf/AABEIAK0A8AMBIgACEQEDEQH/xAAbAAABBQEBAAAAAAAAAAAAAAAAAQIFBgcEA//EAEQQAAEDAgQDBQYDBQUHBQAAAAEAAgMEEQUGEiEHMUETIlFhcRQyUoGRoSNCsWJykrLBM3PC0fAVJDRDgoOzFyY1U1T/xAAYAQADAQEAAAAAAAAAAAAAAAAAAQIEA//EAC8RAAICAQMCBAUDBQEAAAAAAAECAAMREiExE0EyUYGRBCJxobEjYcEUM3Lh8EL/2gAMAwEAAhEDEQA/ANwQhCIQQhF0QgmlJrVRzVxGgpQWM/Fm+Fp2H7zhy9BuqVC5wokO6oMky2ueBzVdxXP1HT+9M17vhj7529NgqSymxLFraz2FOfIsB9B7z/mrJhHCikiN5NUzv27Bv8I/zXfponjO/kJm6jv/AGx7yGquLUsp00lKXG/N13fZmw+q8m41jkoIbDo8+zay3kC47rTKTD44xaNjWDwa0N/RdAYjrIPCvvvH0XPiaZczCMdeN5tPkXsB+zUowDHByqB/G0/q1ajZFkv6g+Q9o/6YdyfeZSKjHYQSWmQekb/oG2KGcR6+nt7VS3HjpdGf6haqWpr4gRYgEee/6p9ZTsVEXQYcMZTcH4p0k2zy6F3Kz9x/ENvqrZS1rJWB0b2vaeTmkEfUKBxnh9R1FyYgx3xx9w/O2xVRreH9XROMlBM5w56L2d9PdcjRU/hOD+8NVqeIZE1QFKs0wLiqWv7KujMbgbF7QRY8jqZ09RstFp6psjQ5jg5p3BBuD81xetk5nau1X4nuhNBTlE6wQhCIQQhCIQQhCIQQhCIQQhCIQQhIUQirwqqpsbS57g1rRck7AepSVdW2NjnvcGtaLuJ5ADqsmxXEqjGqnsae7adhFydhb43eJ8GrrVVr3OwHJnC63RsOe06cbzpPiEppaFpa0mzn8iR8V/yM+5Viypw1hprSS2mm5hxHdb6A8z5lT2XsvRUkQjjb+84jdx8SVLBW9oxpr2H3MhKSTqs3P4jWxp9kqFnmkDEQBKhCI4IQhEIJClQiEbpSOanoRCQuO5Ugq2ETMufyvGzh6O/zWbzUVbgsuth7WmJs7np9HD8jvMbLYivCeBrmlrgC0ixBFwR4Fdq7iux3HlM9lAbcbGROWc1Q1seqI2cPfYfeafPxHmpwFZLmbK0uGze2URPZg3c3npBPukdWH7K95TzbHXQ6md17bdpH1afLxaehTsrAGtOPxCq0k6G5lgQkBSrhNEEIQiEEIQiEEIQiEEIQiEEx6ddU7iRmn2Wm0sNpZbtb5D8zv6fNUilyFEh3CKSZWc5Y1LiFUKGlILAe+RycR7xd+y39Vf8ALmXo6OBscY35ud1cbbuKgeGeVxT03avH40wub8w292t8r8z6q62Xa5x/bXgfecaUJ+duT9oAJUmpU7MfE2CmeY2AzSg2LW8gfAu8fILiqsxwBOzOE5lzuhZvScXRraJqWSMONgRdx38Glov8lokUtwD4gHw578uib1sniiSxX4nohND0alE6RyE3UjUiEchN1I1pQjkJocjUnCOSFQGZM4xUYAdd8rvciZu4+O3QeqlcPrDJG17mOjLhfQ61xfobJ6TjMkMCcT1lhDgQQCCLEHwKzabJtVRYgyWhbeF5s5pIs0Xu5jr726gjkVpt0hVJYVz+8iysPg+UGhPTQUFyidBHITdSLohHISApURwQhCIQQhCIRjjssngb/tXGCTvTwdOhDDsP+p36K7Z8xf2egleD3nDs2er9r/qobhHhHZ0jpjzmdcfut7o+9ytNQ0VmzvwJktOtwnrL2wJxSBOKzTUJCZwxAwUM8g5iMhvq7u3+6p3CXL0ZidUvaHSF5a2++nTzIv1JPNXbMuHe0Uk0Q5vYQPXmPuFmvD/OLaLXTVQLBrJDiD3XcnB3W3I3WysZqYLzn7THaQLQW4mrTULH21ta6xuLgGxHIi/IqmZ+zHUwVNPFTuY3tdjqaHbl2kc+Q3UrVcRKGMA9u11yBZneO5tfbp5qpcUWtkq6MarNcPfBtYF43B9FFFZ14ce8d9gCZU+XEteAQYiJr1UsD4tJ2Y0A36cuirlfxIkpcTlils6na4NsBZzRYHVf83XZS+UsEpqWZxZWds57dIa6Rp5G+wB3KhqPCo6nFsRhlF2uaPUEabEHoQqQJqOrjH0kszaRp595aM3Y+6LDn1FO5pNmljrBws5wF/PYrlrn4jNDTSUr4W6og6XW0buIBFvALOceiqaCKWik70EveidfYaXA3B6ctwtjy2f9zp/7ln8oQ9YrUMN940c2MQdtpneF5lxWpqJKdksGuK+q7G27rtJspPNeP11FRQue+Pt3Sua8taCLWJFh0Oy4OH//AMxWekn/AJQu7jMf92g/vT/I5ddK9ZUwMTllukWzOSqxfFKamZVulhliLWuc0tsQHWty3tuOSvWXMaFVSxzBunWN287EGxF/C6yjMVLWR0lM6aZ0tK8MOhnd07AtaT425HxCumKZhgpsHa+m2a5miAdQXAg38xuT5qLawQMdz2jrsKk57CVfG84Tirnnhji7OB7Yy4xNLrXIsX899J9Nlq1BWNliZIw3a9ocD5EX/wBeiy3A45WYc+n9gqJO2Bc6UFu5cBpcL77d1THCfGiY5KSS4fE4loPwk2c31a6/1CVqArt2jpsIbc8zpyJmmoqauqjlc0sjJ0WaG8pC3cjnsFacxVroaSaRlg5kbnNuL7gX5LOOHVfHFX1pke1gJIBcQ3/mu8Vdcz4pHLQVXZyMfaI30uDrX5XspsrAsAA22nSqzNZyd95BZC4iGoIgqSBN+R/uh/l5O/VdeJZlnZjMNKHN7F7QXAtF+Tie98lWcLyaazCoJIiG1EZcAeWoB5NifiB5FcOA4jLNi1J24IlivFITsSWh1rjxttfqu3SQkle2dpwFzgAN3xvLLjubaqhxFrZiHUr/AHbNAIaTY7jm5p6eC9sczhNNXR0lCRe4Mslg8WIuefRoP12UxxAw5kmHzFwuY29ow9Q5trWP1UVwnwxjKPtgPxJHuDneTHWAHlsuQ0dPXjcbTsQ/U0Z2O8vULbAAm56nlfxOy9E1qcsk2wQhCIQQhCITM+MlTdlPCL6nPLvoNI+7lfMDw8Q08UQ20MaPtv8AdZznsiXGqSI8h2YPzfr/AMK1Rq02/LWi+syVfNYzekcAghCQrNNcQtULjGT6aqN5Yml1rah3XfxBStXViON73e6xpcfQC5UZl3NEVaxz4dVmmx1N07kXVDUPmEhtJODI2j4Z0MbtXZaz+24uH0OykMYyfTVRZ20erQNLRcgAeFgvDHs709JIyN5c57vyxjWR4EgePgp2CbU0OsRcXs4WIv0I6FUzWbMTIVa91AkBhvD6jglbLHDZ7N2nU42PLqVI02XoY6iSoay0sgs91zv8uXRSQcguUl2PJlhFHAnBi+BQ1UfZzMD289+YPiD0K6qalEbGsaLNaAAPIbBeupJrU5yMZlaRnOJFYdlaCCeSeNmmSS+t1yb3dqO3LmnY3lyGsa1k7NTWnUBcje1unldSmpGpPWc5zJ0rjT2kfU4DFJT+zvZeLSG6SejeW/Poox+QKQxsiMZLGOLmt1usC7mefVWPUjUgOw2BgUU9oyOENAAFgBYfooqHKVOypNS1hbKSSSHEX1bHa9t7BTGpGpLURAqDKvLw0oXOLnQ3JJJ7zuZNyefiV10WSKSGOWOOKzJRaQXO4HIXvdTocjUqLse8QqQdpw4Rg0dNEIoW6WAkgXJ57ncrxlyxTuqW1JjHbNFg/f0uR1NuqlAUFyWo5zmVpGMYnPX4eyaN8bxdj26XDlcH0XlhGDxU0QiibpYCSBcnnuea7bqDzNmB9I1sghMkWq0rmndg+LTbcc/okCTsIHA3MnGlKq1h2bhU1Rip2GSJoBknvZoJFw1u3eKsepMgrzBW1cR4Qm6khelKjrpVX8VzpBBM2E63yu/JG0yOHm4DcKdbJcAoIIiDA8TMcYYDmSC/wsP0a6y09oWW5oJZmGmd0d2YH3af1WpNK03+FPpMvw/ib6xyChIVmmuR2Yv+EqP7l/8AKVkuVM2Chw+XTYzSSWjb4WYAXnyH6rWcxf8ACVH9y/8AkKyjI2To62jqCdpbhsbjybZody8DsD5Ld8Pp6Z18ZEwfE6uoNPODLXkXJTmu9sqjrqH95oO+m/Un4rfRSudc4ihYwNZrlkJDG8gLdTbfrYKtcP8AM0kEpoKq4cHERknkRvoueh5tXjxHeYcSpJ37xC3T4H3cPvf5JFC1uH9Ig4Wr5J2TY1jLGdu6GHQO8YwO8BbrY3CsuT82troC+wa9u0jfA8wR+yR+ilHYpF2Pa62dlp1ari1lm3DuldK+vfENMb2OYzpu4uLR8h+qjSrqcjGJeWRhg5zJOfPNVU1D4cPiY5rNjK+9tjYnnYAm9vRMjz3V0lQyKviYGPNu1YCBblcdCB16rm4SYiyLtqd9my67i+17d0jzII+69uMNUx0MMQIdKZbho3NtJb8rkhdAq9Tp6dvOc9TFNerfyk9n3NUlFTskiDHF79N3XItoLr7eig8QzdidJG2aaGB8brbtJ2vuAbcrheHEuBzMMpGv3c1zQ71ETrqKzfPWtggZVvZ7O8t3ibuLAGxv1Dbm3knXWpA+p/4RWWNqJzjYfSXjGs5FmGNrIWg6tNmu6ajpI26g3ChKTNOKugbO2ngljeNTQ2+q3pe698700UeCtbD/AGQMeg87i97+p5qYyNM1uF0xc4ACPckgW7xXPCrXkDO86ZZnwTjaNybnhlcHNLezmZ7zOh8XNPhe4svDCs4yy4pNSFjAyPVpcL3Om1r9OqqmUR2+OzTQ/wBi0yOJHKzhpHL4nbj0XVlo/wDuGq/7n+FU1SjV/jn6SBaxC/X3krivEU02JOgla0QCwLxcuGpoIJ3ta5U/mfMBp6J9RFpeQGlt72Nza+yo2IYUypx2pgk918XPqC1jS1w9FDYvJUUEU9DOC+KQXhd0uHA6h5eLeivoo2kDnA9Yjc66s8bzW8s4q6opIpngBz23IHLnbqqZmLiZNDUSthiY+GFzWvcdXvHmNtuYI+S7KDG/ZMCil/N2Wln7ziQPpz+Sp2DYgG0E0D6WokfOS4ytZcX5scDa+xUpSuWJG2cSrLiFAB7Zmx0Fc2WJkjDdr2hwPqLqiYtnqapnfTUMDZRYtc9+4PQm3IN6b80vCvGS+nkpX3D4b6eh0uv06aXfqovhZiUcM9TBLZkjnjTq23aSHM9bm6kUhCxxnEprSwUZxmTuVXYhDMIJKaCODdxdG3S0eNtJILifFecPErRiMtPOGMiDyxjxfYg2Bf0sfLkrsKxmsM1t1kXDbi5A5kDwWWUeX2VtfiULtjq1McBfS4PIBt1G+4Sr0WFi47R2akwFPeXbO2Zn0VMJYmseS8N717WIJvt6KPzbmqqp6aGeKOMse1vaEhxLS4Ajb4TuLrPscq6inp30FSCdL2vhdzGkXvY9WkcvBbDhtK2WiiY8Xa6FocD4FgTetagGO+/uJK2NaSBtt7Spz5lpaWj9sgiaJqncDqXcnXPPS3w67eKtmWqqaWmY+oDWyOGqzbiwPK9+p5rMslZcjfis0b7uZTF5Y124JEmkEj7rYrKLwq7DnmdPh9TbnjiZhxZh7OopKgXFjYkdNLw8fa602nkDmhw5EAj5i6pfFnDjJQ6xcmJ4efQjST8gVIcO8V7fD4t7uYOzd6t2H2sh/mpU+UE+W5h5y0oKQJSs01znq6USRvY69ntLTbwIsozLeVoqJjmRFxDnXOo35CymLqHxnN1LSm00rWutfSLud9AqGojSJzbSDqM5swZHp6x7XyBzXt/Ow6SfC/jbou2vy7FPAIZmmVrRYOd72219Q3B81E0vE2he7T2unzc1zR9VaI5g4Aggg7gjqqbqJjVtJXpvnEo7eENNf+0nLb+5rFvTkrfhmEx08YjiYGMbyA/W/U+a7QUt0msZuTKWpV4EqmO8Oaapf2hDo5DuXRnTf1HL5puC8Nqamk7SzpZB7rpDqt6DxVsui6Oo+MZi6KZziQmY8rR1sbY5dQa12oaTbpb+q9cWy7FUU/YSAlgAsQdxpFgQfHb7qVJUZjGZIKXR20gZrNmjck/Ib2QGbYDtxGyryZHDIsPsZpC6UxatQu7dvkD4XufmouLhHTA7vnc34S/b7BXaGYOaHDkRccxz9U+6Ytfzi6KHtI7CMBipmaIY2sHW3M+ZPMriosnQxVj6ppf2j76gTt3rX2+Snroup1tvvK6a8YkFHlGIVrqwa+1cLEX7vuhvL0AXRj+XYquIxyt2vcOGzmnxB6KWQjW2Qcx6F3GJV67IMEsEMDjII4fdAdz9fHr9VYYKYMa1rRZrQA0eAAsF6lyGvukXY8xBFB2kBT5MijrXVbC8SOJLhfum4sdvv6rwzBw+pqt2tzSyTq9hDSfUcj681aAhV1GznMXSUjGJUcD4b09NMJg6V8jfdL3XtcWPLnsVJYZlOKComnYX65b6gTcbnVsPUKcQgux5MBUg4EhMx5VhrWBsoOxu1w2cPEX8CpSmpgxjWN5NaGj0AsvdCksSMZ2lBADmQOFZRip6maoYX65r67m43dr2Hqp2yVCCS25gqhdhOSvo2yxPjd7r2lp9CLLNeGlUaWsqKOTYk92/xM2+7SD8lqRCzLijhT4Zoa6LYtIDyOhBuxx9dx81ooIOaz3/ADM/xA04sHb8TTWlPKict442rpmTN21DvDwcNnD6qUJWYgqcGaFIIyJG5kxI09JNKObGEj15N+5WecO8qMrBJV1X4rjIQA47Egd4nx3OwV8zhQmahqGDmYzb1G9vsqTwmzJG1jqV50v1lzL7Xva7d+oI5LXWCKiV5/iZLSOqA3EsWZOHtNPC4MjbHIAdDmADcDYEdR0UBwkxd5M1M8k9n3mA/l3LHi/heyvmMYxHTQulkcA1o+p6ADqSs74R0zn1FTUWs090ernl9r+WyaEtU2r0icBbV0es7/8A1CrJKiaGnpWSmJxBs43sHFoO6lMq59NTO6nmiMM4BNr3BtzG+4PkqbgFVUsxKuNLEyV+p+oPJbt2nS3M3Ulw+aKqvnqpXaahpP4QFrXGnVcne1iLea6WVKFO3A/M5pcxI37ywZr4hNpZOxiYZp9u6OTb9DbcnyHioqDOuJMewTUJLXuAbpBB3OwvcgfOyhsqztjxycT7OLpGxl3xEgt3Pi3kp/PeZK6icZIxD7OSGsJGp19JJuB0vdT0wCEA5HJ/iPqscsTweBL6121zt4+SyOkzVCcUMroQ5j5ezbM97nabbAtBGltzY+itWd8wuiwsOuBJMxrR098XeR8rj5rP6qrpf9lMgb2vbtf2p/DcAXEWcL+Gk8/JFFQwS3fb/cd9uSAO282yoqNEb32vpaXW8bNJ+9lVsmcRGVpLJGtjm5taCSHDyJ6jwSZWx01WFOcffjjfG/zLY9j82kFUXAcnuqcPbPAS2oie4C22oCxbY9HDeyhKVwwfz5lNc2VKeU0DNmcH0lRTRNjY4TGxLiRbvtbtbbk4q2hYbiOZ3Vk9D2jSJYpGsk8z2rO95cjcLcm/6+qi6vphZ1ot6haOSFF01zlnmgyrcRcd9moX2Nny/hs8tQ7zvk2/1Xjwuo3sw9jnl15HF7Q4k2byaBflsL/NVPGJzi+KMhZ/YQ3u4eAIL3/9RGkLWKeINaGtFgAAB5AWC02DpoFPJ3mWsl7C3bieoSpAlWaa4IQhEIIQhEIIQhEIFcuI0DJo3RyC7XgtI9QupNKM43ERGRgzI8DxJ+D1z6ac3p3kEO32v7r/AOh9FrUbwQCDcHkRv81AZwymythLSAJWi8T+oPgfFp6hU3JmcX0knsVb3dB0xvP5fBrj8J6FanAuXUOe8xoTS2k8dpqRCp2ZOGUFS8ysJhlO5c0bE+Jb4+YVwa+6csyuyHIml0VxgzOafhAC4GepklYN9Pu3+ZJV8w/DY4I2xxNDGN5Af63XWEWVtYz8mJKlTgSt4Hk1tNUzzh7nGa92kDa7tWy55chN9u9sjlfG8u1FoALT0cD5EK2WRZLqP5w6a+UquaMgw1jtZvHKOUjdr25ah1UGzhIXFonq5ZI2/l5fck22WjWRZMWuBgGI0ITkiVfF8kMqJYHPe/s4AA2LbSbWO/0Cn3UTCCNDd/IdfkumyLKdbGUK1HaVXAcjNpe3DJXlkwI0ECzb3sR52Nvku7KmWG0MBia9zxqLrmw5i3RTlkJtYzZyeYCpRxKjjHD2GeqjqATG5rg54aB3y0ggnwPieqtoSpHFSzkgZ7RqirnECqDxMzZ2Ufs0JvNJYOtuWtPT953IBSeeM6sooiGkGdw7jfD9t3gB08VX+H+UJHy+21YJe7vRh3O//wBhHpyC0VIF/Uf0me1y3yJ6ye4dZT9jp7yD8aTd/XSPys+XXzVuCRoTlwdy7FjNCIEXSIIQhTLghCEQghCEQghCEQgkKVCIRpCrOcckRVzPgmaO5J/hd4tVnSFUrFDkSHQOMNMpwDOM+HyClrmuMbe615vcDoQfzs+4Wn0dayVofG5rmnk5puFxY5gENXHolZcfldyLSeoPRZxUYBXYQ8y0zjLBe7h5fts8fNq0YS7jZvtM/wA9O3I+81wJVRsucUYJ7Nl/Ak/aPcPo/ofVXVkoIuCCDyIN/uuD1shwwndLVfcGeiEmpGpROkVCTUjUiGIqEl0XRCKkckLlA4/nSmpAe0kBf0jb3nfTp81SqWOAJDOq7kydc6yo+b+I7Ifwqa0s52uO81pO3T3neQVbqcz1+Ku7KmYYoj7xBI2/ak9OjVbsp8OoaMh7vxZvjI2b46W9PVaBWtW9m58pn6jW7JsPOQeUcgSSyCrr7ueTqEbtyT0L/To1aUGIAT1xssaw5M711qg2ghCFznSCEIRCCEIRCCEIRCCEIRCCEIRCCEIRCIQmuanoKISr4/w/paoElnZydHx2afmORVQdkXEqMl1JUa2j8oOk282Ou09eS1ayTSuy3uoxyP3md/h1Y5mWM4l1tN3aulvbrYx9bebVJ03GKlcRqjlaOps11vkDdXx8IcLOAI8CAQo2bKtI8kup4STzOgKupUfEvtF07V4aQ8HFChd/zHD1Y4L0k4m0IG0xd6Mcf6L1dw6oCb+zt+rh/VIeHNB/+dv8T/8ANP8AQ7Ayf1fMSLquL1G0d0SvPhp0/wAxUXV8X3POmmpi537Ruf4WA/qrlBkmiaLCmit5t1fqpSmw+OIWjYxg5d1oH6I1VDhfePRa3/qZh7BjGIe+TBGeh/CH8I7xUzgfCaFhD6lxnfzI3Dfn1d81fWtTg1Sb2xhdh+0ofDqDltzPCmo2xtDWNa1o5BoAH0C9wEtkLhO+IIQhEcEIQiEEIQiEEIQiEEIQiEEIQiE//9k="/>
          <p:cNvSpPr>
            <a:spLocks noChangeAspect="1" noChangeArrowheads="1"/>
          </p:cNvSpPr>
          <p:nvPr/>
        </p:nvSpPr>
        <p:spPr bwMode="auto">
          <a:xfrm>
            <a:off x="63500" y="-153988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k-SK">
              <a:solidFill>
                <a:prstClr val="black"/>
              </a:solidFill>
            </a:endParaRPr>
          </a:p>
        </p:txBody>
      </p:sp>
      <p:sp>
        <p:nvSpPr>
          <p:cNvPr id="4100" name="AutoShape 4" descr="data:image/jpeg;base64,/9j/4AAQSkZJRgABAQAAAQABAAD/2wCEAAkGBhQSEBQUExQUFRQWFRsXFBYYFxcVHRwdFxUYFBcXGxgYHCYeGRojGhQUHy8iIycpLC0sFSAxNTAqNSYrLCkBCQoKDgwOGg8PGi8lHyQpKSwsLiwsLCwpKiwqKiwsLywsLCwsLCwsLCosLCwsLCwsLCksLCwsLCwsKSwsKSwsKf/AABEIAK0A8AMBIgACEQEDEQH/xAAbAAABBQEBAAAAAAAAAAAAAAAAAQIFBgcEA//EAEQQAAEDAgQDBQYDBQUHBQAAAAEAAgMEEQUGEiEHMUETIlFhcRQyUoGRoSNCsWJykrLBM3PC0fAVJDRDgoOzFyY1U1T/xAAYAQADAQEAAAAAAAAAAAAAAAAAAQIEA//EAC8RAAICAQMCBAUDBQEAAAAAAAECAAMREiExE0EyUYGRBCJxobEjYcEUM3Lh8EL/2gAMAwEAAhEDEQA/ANwQhCIQQhF0QgmlJrVRzVxGgpQWM/Fm+Fp2H7zhy9BuqVC5wokO6oMky2ueBzVdxXP1HT+9M17vhj7529NgqSymxLFraz2FOfIsB9B7z/mrJhHCikiN5NUzv27Bv8I/zXfponjO/kJm6jv/AGx7yGquLUsp00lKXG/N13fZmw+q8m41jkoIbDo8+zay3kC47rTKTD44xaNjWDwa0N/RdAYjrIPCvvvH0XPiaZczCMdeN5tPkXsB+zUowDHByqB/G0/q1ajZFkv6g+Q9o/6YdyfeZSKjHYQSWmQekb/oG2KGcR6+nt7VS3HjpdGf6haqWpr4gRYgEee/6p9ZTsVEXQYcMZTcH4p0k2zy6F3Kz9x/ENvqrZS1rJWB0b2vaeTmkEfUKBxnh9R1FyYgx3xx9w/O2xVRreH9XROMlBM5w56L2d9PdcjRU/hOD+8NVqeIZE1QFKs0wLiqWv7KujMbgbF7QRY8jqZ09RstFp6psjQ5jg5p3BBuD81xetk5nau1X4nuhNBTlE6wQhCIQQhCIQQhCIQQhCIQQhCIQQhIUQirwqqpsbS57g1rRck7AepSVdW2NjnvcGtaLuJ5ADqsmxXEqjGqnsae7adhFydhb43eJ8GrrVVr3OwHJnC63RsOe06cbzpPiEppaFpa0mzn8iR8V/yM+5Viypw1hprSS2mm5hxHdb6A8z5lT2XsvRUkQjjb+84jdx8SVLBW9oxpr2H3MhKSTqs3P4jWxp9kqFnmkDEQBKhCI4IQhEIJClQiEbpSOanoRCQuO5Ugq2ETMufyvGzh6O/zWbzUVbgsuth7WmJs7np9HD8jvMbLYivCeBrmlrgC0ixBFwR4Fdq7iux3HlM9lAbcbGROWc1Q1seqI2cPfYfeafPxHmpwFZLmbK0uGze2URPZg3c3npBPukdWH7K95TzbHXQ6md17bdpH1afLxaehTsrAGtOPxCq0k6G5lgQkBSrhNEEIQiEEIQiEEIQiEEIQiEEx6ddU7iRmn2Wm0sNpZbtb5D8zv6fNUilyFEh3CKSZWc5Y1LiFUKGlILAe+RycR7xd+y39Vf8ALmXo6OBscY35ud1cbbuKgeGeVxT03avH40wub8w292t8r8z6q62Xa5x/bXgfecaUJ+duT9oAJUmpU7MfE2CmeY2AzSg2LW8gfAu8fILiqsxwBOzOE5lzuhZvScXRraJqWSMONgRdx38Glov8lokUtwD4gHw578uib1sniiSxX4nohND0alE6RyE3UjUiEchN1I1pQjkJocjUnCOSFQGZM4xUYAdd8rvciZu4+O3QeqlcPrDJG17mOjLhfQ61xfobJ6TjMkMCcT1lhDgQQCCLEHwKzabJtVRYgyWhbeF5s5pIs0Xu5jr726gjkVpt0hVJYVz+8iysPg+UGhPTQUFyidBHITdSLohHISApURwQhCIQQhCIRjjssngb/tXGCTvTwdOhDDsP+p36K7Z8xf2egleD3nDs2er9r/qobhHhHZ0jpjzmdcfut7o+9ytNQ0VmzvwJktOtwnrL2wJxSBOKzTUJCZwxAwUM8g5iMhvq7u3+6p3CXL0ZidUvaHSF5a2++nTzIv1JPNXbMuHe0Uk0Q5vYQPXmPuFmvD/OLaLXTVQLBrJDiD3XcnB3W3I3WysZqYLzn7THaQLQW4mrTULH21ta6xuLgGxHIi/IqmZ+zHUwVNPFTuY3tdjqaHbl2kc+Q3UrVcRKGMA9u11yBZneO5tfbp5qpcUWtkq6MarNcPfBtYF43B9FFFZ14ce8d9gCZU+XEteAQYiJr1UsD4tJ2Y0A36cuirlfxIkpcTlils6na4NsBZzRYHVf83XZS+UsEpqWZxZWds57dIa6Rp5G+wB3KhqPCo6nFsRhlF2uaPUEabEHoQqQJqOrjH0kszaRp595aM3Y+6LDn1FO5pNmljrBws5wF/PYrlrn4jNDTSUr4W6og6XW0buIBFvALOceiqaCKWik70EveidfYaXA3B6ctwtjy2f9zp/7ln8oQ9YrUMN940c2MQdtpneF5lxWpqJKdksGuK+q7G27rtJspPNeP11FRQue+Pt3Sua8taCLWJFh0Oy4OH//AMxWekn/AJQu7jMf92g/vT/I5ddK9ZUwMTllukWzOSqxfFKamZVulhliLWuc0tsQHWty3tuOSvWXMaFVSxzBunWN287EGxF/C6yjMVLWR0lM6aZ0tK8MOhnd07AtaT425HxCumKZhgpsHa+m2a5miAdQXAg38xuT5qLawQMdz2jrsKk57CVfG84Tirnnhji7OB7Yy4xNLrXIsX899J9Nlq1BWNliZIw3a9ocD5EX/wBeiy3A45WYc+n9gqJO2Bc6UFu5cBpcL77d1THCfGiY5KSS4fE4loPwk2c31a6/1CVqArt2jpsIbc8zpyJmmoqauqjlc0sjJ0WaG8pC3cjnsFacxVroaSaRlg5kbnNuL7gX5LOOHVfHFX1pke1gJIBcQ3/mu8Vdcz4pHLQVXZyMfaI30uDrX5XspsrAsAA22nSqzNZyd95BZC4iGoIgqSBN+R/uh/l5O/VdeJZlnZjMNKHN7F7QXAtF+Tie98lWcLyaazCoJIiG1EZcAeWoB5NifiB5FcOA4jLNi1J24IlivFITsSWh1rjxttfqu3SQkle2dpwFzgAN3xvLLjubaqhxFrZiHUr/AHbNAIaTY7jm5p6eC9sczhNNXR0lCRe4Mslg8WIuefRoP12UxxAw5kmHzFwuY29ow9Q5trWP1UVwnwxjKPtgPxJHuDneTHWAHlsuQ0dPXjcbTsQ/U0Z2O8vULbAAm56nlfxOy9E1qcsk2wQhCIQQhCITM+MlTdlPCL6nPLvoNI+7lfMDw8Q08UQ20MaPtv8AdZznsiXGqSI8h2YPzfr/AMK1Rq02/LWi+syVfNYzekcAghCQrNNcQtULjGT6aqN5Yml1rah3XfxBStXViON73e6xpcfQC5UZl3NEVaxz4dVmmx1N07kXVDUPmEhtJODI2j4Z0MbtXZaz+24uH0OykMYyfTVRZ20erQNLRcgAeFgvDHs709JIyN5c57vyxjWR4EgePgp2CbU0OsRcXs4WIv0I6FUzWbMTIVa91AkBhvD6jglbLHDZ7N2nU42PLqVI02XoY6iSoay0sgs91zv8uXRSQcguUl2PJlhFHAnBi+BQ1UfZzMD289+YPiD0K6qalEbGsaLNaAAPIbBeupJrU5yMZlaRnOJFYdlaCCeSeNmmSS+t1yb3dqO3LmnY3lyGsa1k7NTWnUBcje1unldSmpGpPWc5zJ0rjT2kfU4DFJT+zvZeLSG6SejeW/Poox+QKQxsiMZLGOLmt1usC7mefVWPUjUgOw2BgUU9oyOENAAFgBYfooqHKVOypNS1hbKSSSHEX1bHa9t7BTGpGpLURAqDKvLw0oXOLnQ3JJJ7zuZNyefiV10WSKSGOWOOKzJRaQXO4HIXvdTocjUqLse8QqQdpw4Rg0dNEIoW6WAkgXJ57ncrxlyxTuqW1JjHbNFg/f0uR1NuqlAUFyWo5zmVpGMYnPX4eyaN8bxdj26XDlcH0XlhGDxU0QiibpYCSBcnnuea7bqDzNmB9I1sghMkWq0rmndg+LTbcc/okCTsIHA3MnGlKq1h2bhU1Rip2GSJoBknvZoJFw1u3eKsepMgrzBW1cR4Qm6khelKjrpVX8VzpBBM2E63yu/JG0yOHm4DcKdbJcAoIIiDA8TMcYYDmSC/wsP0a6y09oWW5oJZmGmd0d2YH3af1WpNK03+FPpMvw/ib6xyChIVmmuR2Yv+EqP7l/8AKVkuVM2Chw+XTYzSSWjb4WYAXnyH6rWcxf8ACVH9y/8AkKyjI2To62jqCdpbhsbjybZody8DsD5Ld8Pp6Z18ZEwfE6uoNPODLXkXJTmu9sqjrqH95oO+m/Un4rfRSudc4ihYwNZrlkJDG8gLdTbfrYKtcP8AM0kEpoKq4cHERknkRvoueh5tXjxHeYcSpJ37xC3T4H3cPvf5JFC1uH9Ig4Wr5J2TY1jLGdu6GHQO8YwO8BbrY3CsuT82troC+wa9u0jfA8wR+yR+ilHYpF2Pa62dlp1ari1lm3DuldK+vfENMb2OYzpu4uLR8h+qjSrqcjGJeWRhg5zJOfPNVU1D4cPiY5rNjK+9tjYnnYAm9vRMjz3V0lQyKviYGPNu1YCBblcdCB16rm4SYiyLtqd9my67i+17d0jzII+69uMNUx0MMQIdKZbho3NtJb8rkhdAq9Tp6dvOc9TFNerfyk9n3NUlFTskiDHF79N3XItoLr7eig8QzdidJG2aaGB8brbtJ2vuAbcrheHEuBzMMpGv3c1zQ71ETrqKzfPWtggZVvZ7O8t3ibuLAGxv1Dbm3knXWpA+p/4RWWNqJzjYfSXjGs5FmGNrIWg6tNmu6ajpI26g3ChKTNOKugbO2ngljeNTQ2+q3pe698700UeCtbD/AGQMeg87i97+p5qYyNM1uF0xc4ACPckgW7xXPCrXkDO86ZZnwTjaNybnhlcHNLezmZ7zOh8XNPhe4svDCs4yy4pNSFjAyPVpcL3Om1r9OqqmUR2+OzTQ/wBi0yOJHKzhpHL4nbj0XVlo/wDuGq/7n+FU1SjV/jn6SBaxC/X3krivEU02JOgla0QCwLxcuGpoIJ3ta5U/mfMBp6J9RFpeQGlt72Nza+yo2IYUypx2pgk918XPqC1jS1w9FDYvJUUEU9DOC+KQXhd0uHA6h5eLeivoo2kDnA9Yjc66s8bzW8s4q6opIpngBz23IHLnbqqZmLiZNDUSthiY+GFzWvcdXvHmNtuYI+S7KDG/ZMCil/N2Wln7ziQPpz+Sp2DYgG0E0D6WokfOS4ytZcX5scDa+xUpSuWJG2cSrLiFAB7Zmx0Fc2WJkjDdr2hwPqLqiYtnqapnfTUMDZRYtc9+4PQm3IN6b80vCvGS+nkpX3D4b6eh0uv06aXfqovhZiUcM9TBLZkjnjTq23aSHM9bm6kUhCxxnEprSwUZxmTuVXYhDMIJKaCODdxdG3S0eNtJILifFecPErRiMtPOGMiDyxjxfYg2Bf0sfLkrsKxmsM1t1kXDbi5A5kDwWWUeX2VtfiULtjq1McBfS4PIBt1G+4Sr0WFi47R2akwFPeXbO2Zn0VMJYmseS8N717WIJvt6KPzbmqqp6aGeKOMse1vaEhxLS4Ajb4TuLrPscq6inp30FSCdL2vhdzGkXvY9WkcvBbDhtK2WiiY8Xa6FocD4FgTetagGO+/uJK2NaSBtt7Spz5lpaWj9sgiaJqncDqXcnXPPS3w67eKtmWqqaWmY+oDWyOGqzbiwPK9+p5rMslZcjfis0b7uZTF5Y124JEmkEj7rYrKLwq7DnmdPh9TbnjiZhxZh7OopKgXFjYkdNLw8fa602nkDmhw5EAj5i6pfFnDjJQ6xcmJ4efQjST8gVIcO8V7fD4t7uYOzd6t2H2sh/mpU+UE+W5h5y0oKQJSs01znq6USRvY69ntLTbwIsozLeVoqJjmRFxDnXOo35CymLqHxnN1LSm00rWutfSLud9AqGojSJzbSDqM5swZHp6x7XyBzXt/Ow6SfC/jbou2vy7FPAIZmmVrRYOd72219Q3B81E0vE2he7T2unzc1zR9VaI5g4Aggg7gjqqbqJjVtJXpvnEo7eENNf+0nLb+5rFvTkrfhmEx08YjiYGMbyA/W/U+a7QUt0msZuTKWpV4EqmO8Oaapf2hDo5DuXRnTf1HL5puC8Nqamk7SzpZB7rpDqt6DxVsui6Oo+MZi6KZziQmY8rR1sbY5dQa12oaTbpb+q9cWy7FUU/YSAlgAsQdxpFgQfHb7qVJUZjGZIKXR20gZrNmjck/Ib2QGbYDtxGyryZHDIsPsZpC6UxatQu7dvkD4XufmouLhHTA7vnc34S/b7BXaGYOaHDkRccxz9U+6Ytfzi6KHtI7CMBipmaIY2sHW3M+ZPMriosnQxVj6ppf2j76gTt3rX2+Snroup1tvvK6a8YkFHlGIVrqwa+1cLEX7vuhvL0AXRj+XYquIxyt2vcOGzmnxB6KWQjW2Qcx6F3GJV67IMEsEMDjII4fdAdz9fHr9VYYKYMa1rRZrQA0eAAsF6lyGvukXY8xBFB2kBT5MijrXVbC8SOJLhfum4sdvv6rwzBw+pqt2tzSyTq9hDSfUcj681aAhV1GznMXSUjGJUcD4b09NMJg6V8jfdL3XtcWPLnsVJYZlOKComnYX65b6gTcbnVsPUKcQgux5MBUg4EhMx5VhrWBsoOxu1w2cPEX8CpSmpgxjWN5NaGj0AsvdCksSMZ2lBADmQOFZRip6maoYX65r67m43dr2Hqp2yVCCS25gqhdhOSvo2yxPjd7r2lp9CLLNeGlUaWsqKOTYk92/xM2+7SD8lqRCzLijhT4Zoa6LYtIDyOhBuxx9dx81ooIOaz3/ADM/xA04sHb8TTWlPKict442rpmTN21DvDwcNnD6qUJWYgqcGaFIIyJG5kxI09JNKObGEj15N+5WecO8qMrBJV1X4rjIQA47Egd4nx3OwV8zhQmahqGDmYzb1G9vsqTwmzJG1jqV50v1lzL7Xva7d+oI5LXWCKiV5/iZLSOqA3EsWZOHtNPC4MjbHIAdDmADcDYEdR0UBwkxd5M1M8k9n3mA/l3LHi/heyvmMYxHTQulkcA1o+p6ADqSs74R0zn1FTUWs090ernl9r+WyaEtU2r0icBbV0es7/8A1CrJKiaGnpWSmJxBs43sHFoO6lMq59NTO6nmiMM4BNr3BtzG+4PkqbgFVUsxKuNLEyV+p+oPJbt2nS3M3Ulw+aKqvnqpXaahpP4QFrXGnVcne1iLea6WVKFO3A/M5pcxI37ywZr4hNpZOxiYZp9u6OTb9DbcnyHioqDOuJMewTUJLXuAbpBB3OwvcgfOyhsqztjxycT7OLpGxl3xEgt3Pi3kp/PeZK6icZIxD7OSGsJGp19JJuB0vdT0wCEA5HJ/iPqscsTweBL6121zt4+SyOkzVCcUMroQ5j5ezbM97nabbAtBGltzY+itWd8wuiwsOuBJMxrR098XeR8rj5rP6qrpf9lMgb2vbtf2p/DcAXEWcL+Gk8/JFFQwS3fb/cd9uSAO282yoqNEb32vpaXW8bNJ+9lVsmcRGVpLJGtjm5taCSHDyJ6jwSZWx01WFOcffjjfG/zLY9j82kFUXAcnuqcPbPAS2oie4C22oCxbY9HDeyhKVwwfz5lNc2VKeU0DNmcH0lRTRNjY4TGxLiRbvtbtbbk4q2hYbiOZ3Vk9D2jSJYpGsk8z2rO95cjcLcm/6+qi6vphZ1ot6haOSFF01zlnmgyrcRcd9moX2Nny/hs8tQ7zvk2/1Xjwuo3sw9jnl15HF7Q4k2byaBflsL/NVPGJzi+KMhZ/YQ3u4eAIL3/9RGkLWKeINaGtFgAAB5AWC02DpoFPJ3mWsl7C3bieoSpAlWaa4IQhEIIQhEIIQhEIFcuI0DJo3RyC7XgtI9QupNKM43ERGRgzI8DxJ+D1z6ac3p3kEO32v7r/AOh9FrUbwQCDcHkRv81AZwymythLSAJWi8T+oPgfFp6hU3JmcX0knsVb3dB0xvP5fBrj8J6FanAuXUOe8xoTS2k8dpqRCp2ZOGUFS8ysJhlO5c0bE+Jb4+YVwa+6csyuyHIml0VxgzOafhAC4GepklYN9Pu3+ZJV8w/DY4I2xxNDGN5Af63XWEWVtYz8mJKlTgSt4Hk1tNUzzh7nGa92kDa7tWy55chN9u9sjlfG8u1FoALT0cD5EK2WRZLqP5w6a+UquaMgw1jtZvHKOUjdr25ah1UGzhIXFonq5ZI2/l5fck22WjWRZMWuBgGI0ITkiVfF8kMqJYHPe/s4AA2LbSbWO/0Cn3UTCCNDd/IdfkumyLKdbGUK1HaVXAcjNpe3DJXlkwI0ECzb3sR52Nvku7KmWG0MBia9zxqLrmw5i3RTlkJtYzZyeYCpRxKjjHD2GeqjqATG5rg54aB3y0ggnwPieqtoSpHFSzkgZ7RqirnECqDxMzZ2Ufs0JvNJYOtuWtPT953IBSeeM6sooiGkGdw7jfD9t3gB08VX+H+UJHy+21YJe7vRh3O//wBhHpyC0VIF/Uf0me1y3yJ6ye4dZT9jp7yD8aTd/XSPys+XXzVuCRoTlwdy7FjNCIEXSIIQhTLghCEQghCEQghCEQgkKVCIRpCrOcckRVzPgmaO5J/hd4tVnSFUrFDkSHQOMNMpwDOM+HyClrmuMbe615vcDoQfzs+4Wn0dayVofG5rmnk5puFxY5gENXHolZcfldyLSeoPRZxUYBXYQ8y0zjLBe7h5fts8fNq0YS7jZvtM/wA9O3I+81wJVRsucUYJ7Nl/Ak/aPcPo/ofVXVkoIuCCDyIN/uuD1shwwndLVfcGeiEmpGpROkVCTUjUiGIqEl0XRCKkckLlA4/nSmpAe0kBf0jb3nfTp81SqWOAJDOq7kydc6yo+b+I7Ifwqa0s52uO81pO3T3neQVbqcz1+Ku7KmYYoj7xBI2/ak9OjVbsp8OoaMh7vxZvjI2b46W9PVaBWtW9m58pn6jW7JsPOQeUcgSSyCrr7ueTqEbtyT0L/To1aUGIAT1xssaw5M711qg2ghCFznSCEIRCCEIRCCEIRCCEIRCCEIRCCEIRCIQmuanoKISr4/w/paoElnZydHx2afmORVQdkXEqMl1JUa2j8oOk282Ou09eS1ayTSuy3uoxyP3md/h1Y5mWM4l1tN3aulvbrYx9bebVJ03GKlcRqjlaOps11vkDdXx8IcLOAI8CAQo2bKtI8kup4STzOgKupUfEvtF07V4aQ8HFChd/zHD1Y4L0k4m0IG0xd6Mcf6L1dw6oCb+zt+rh/VIeHNB/+dv8T/8ANP8AQ7Ayf1fMSLquL1G0d0SvPhp0/wAxUXV8X3POmmpi537Ruf4WA/qrlBkmiaLCmit5t1fqpSmw+OIWjYxg5d1oH6I1VDhfePRa3/qZh7BjGIe+TBGeh/CH8I7xUzgfCaFhD6lxnfzI3Dfn1d81fWtTg1Sb2xhdh+0ofDqDltzPCmo2xtDWNa1o5BoAH0C9wEtkLhO+IIQhEcEIQiEEIQiEEIQiEEIQiEEIQiE//9k="/>
          <p:cNvSpPr>
            <a:spLocks noChangeAspect="1" noChangeArrowheads="1"/>
          </p:cNvSpPr>
          <p:nvPr/>
        </p:nvSpPr>
        <p:spPr bwMode="auto">
          <a:xfrm>
            <a:off x="63500" y="-153988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k-SK">
              <a:solidFill>
                <a:prstClr val="black"/>
              </a:solidFill>
            </a:endParaRPr>
          </a:p>
        </p:txBody>
      </p:sp>
      <p:grpSp>
        <p:nvGrpSpPr>
          <p:cNvPr id="2" name="Skupina 27"/>
          <p:cNvGrpSpPr/>
          <p:nvPr/>
        </p:nvGrpSpPr>
        <p:grpSpPr>
          <a:xfrm>
            <a:off x="899592" y="908720"/>
            <a:ext cx="7992888" cy="216024"/>
            <a:chOff x="899592" y="908720"/>
            <a:chExt cx="7992888" cy="216024"/>
          </a:xfrm>
        </p:grpSpPr>
        <p:sp>
          <p:nvSpPr>
            <p:cNvPr id="8" name="Obdĺžnik 7"/>
            <p:cNvSpPr/>
            <p:nvPr/>
          </p:nvSpPr>
          <p:spPr>
            <a:xfrm>
              <a:off x="1331640" y="908720"/>
              <a:ext cx="216024" cy="216024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>
                <a:solidFill>
                  <a:prstClr val="white"/>
                </a:solidFill>
              </a:endParaRPr>
            </a:p>
          </p:txBody>
        </p:sp>
        <p:sp>
          <p:nvSpPr>
            <p:cNvPr id="9" name="Obdĺžnik 8"/>
            <p:cNvSpPr/>
            <p:nvPr/>
          </p:nvSpPr>
          <p:spPr>
            <a:xfrm>
              <a:off x="1763688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>
                <a:solidFill>
                  <a:prstClr val="white"/>
                </a:solidFill>
              </a:endParaRPr>
            </a:p>
          </p:txBody>
        </p:sp>
        <p:sp>
          <p:nvSpPr>
            <p:cNvPr id="10" name="Obdĺžnik 9"/>
            <p:cNvSpPr/>
            <p:nvPr/>
          </p:nvSpPr>
          <p:spPr>
            <a:xfrm>
              <a:off x="2195736" y="908720"/>
              <a:ext cx="216024" cy="216024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>
                <a:solidFill>
                  <a:prstClr val="white"/>
                </a:solidFill>
              </a:endParaRPr>
            </a:p>
          </p:txBody>
        </p:sp>
        <p:sp>
          <p:nvSpPr>
            <p:cNvPr id="11" name="Obdĺžnik 10"/>
            <p:cNvSpPr/>
            <p:nvPr/>
          </p:nvSpPr>
          <p:spPr>
            <a:xfrm>
              <a:off x="2627784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>
                <a:solidFill>
                  <a:prstClr val="white"/>
                </a:solidFill>
              </a:endParaRPr>
            </a:p>
          </p:txBody>
        </p:sp>
        <p:sp>
          <p:nvSpPr>
            <p:cNvPr id="12" name="Obdĺžnik 11"/>
            <p:cNvSpPr/>
            <p:nvPr/>
          </p:nvSpPr>
          <p:spPr>
            <a:xfrm>
              <a:off x="3059832" y="908720"/>
              <a:ext cx="216024" cy="216024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>
                <a:solidFill>
                  <a:prstClr val="white"/>
                </a:solidFill>
              </a:endParaRPr>
            </a:p>
          </p:txBody>
        </p:sp>
        <p:sp>
          <p:nvSpPr>
            <p:cNvPr id="13" name="Obdĺžnik 12"/>
            <p:cNvSpPr/>
            <p:nvPr/>
          </p:nvSpPr>
          <p:spPr>
            <a:xfrm>
              <a:off x="3491880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>
                <a:solidFill>
                  <a:prstClr val="white"/>
                </a:solidFill>
              </a:endParaRPr>
            </a:p>
          </p:txBody>
        </p:sp>
        <p:sp>
          <p:nvSpPr>
            <p:cNvPr id="14" name="Obdĺžnik 13"/>
            <p:cNvSpPr/>
            <p:nvPr/>
          </p:nvSpPr>
          <p:spPr>
            <a:xfrm>
              <a:off x="3923928" y="908720"/>
              <a:ext cx="216024" cy="216024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>
                <a:solidFill>
                  <a:prstClr val="white"/>
                </a:solidFill>
              </a:endParaRPr>
            </a:p>
          </p:txBody>
        </p:sp>
        <p:sp>
          <p:nvSpPr>
            <p:cNvPr id="15" name="Obdĺžnik 14"/>
            <p:cNvSpPr/>
            <p:nvPr/>
          </p:nvSpPr>
          <p:spPr>
            <a:xfrm>
              <a:off x="4355976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>
                <a:solidFill>
                  <a:prstClr val="white"/>
                </a:solidFill>
              </a:endParaRPr>
            </a:p>
          </p:txBody>
        </p:sp>
        <p:sp>
          <p:nvSpPr>
            <p:cNvPr id="16" name="Obdĺžnik 15"/>
            <p:cNvSpPr/>
            <p:nvPr/>
          </p:nvSpPr>
          <p:spPr>
            <a:xfrm>
              <a:off x="4788024" y="908720"/>
              <a:ext cx="216024" cy="216024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>
                <a:solidFill>
                  <a:prstClr val="white"/>
                </a:solidFill>
              </a:endParaRPr>
            </a:p>
          </p:txBody>
        </p:sp>
        <p:sp>
          <p:nvSpPr>
            <p:cNvPr id="17" name="Obdĺžnik 16"/>
            <p:cNvSpPr/>
            <p:nvPr/>
          </p:nvSpPr>
          <p:spPr>
            <a:xfrm>
              <a:off x="5220072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>
                <a:solidFill>
                  <a:prstClr val="white"/>
                </a:solidFill>
              </a:endParaRPr>
            </a:p>
          </p:txBody>
        </p:sp>
        <p:sp>
          <p:nvSpPr>
            <p:cNvPr id="18" name="Obdĺžnik 17"/>
            <p:cNvSpPr/>
            <p:nvPr/>
          </p:nvSpPr>
          <p:spPr>
            <a:xfrm>
              <a:off x="5652120" y="908720"/>
              <a:ext cx="216024" cy="216024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>
                <a:solidFill>
                  <a:prstClr val="white"/>
                </a:solidFill>
              </a:endParaRPr>
            </a:p>
          </p:txBody>
        </p:sp>
        <p:sp>
          <p:nvSpPr>
            <p:cNvPr id="19" name="Obdĺžnik 18"/>
            <p:cNvSpPr/>
            <p:nvPr/>
          </p:nvSpPr>
          <p:spPr>
            <a:xfrm>
              <a:off x="6084168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>
                <a:solidFill>
                  <a:prstClr val="white"/>
                </a:solidFill>
              </a:endParaRPr>
            </a:p>
          </p:txBody>
        </p:sp>
        <p:sp>
          <p:nvSpPr>
            <p:cNvPr id="20" name="Obdĺžnik 19"/>
            <p:cNvSpPr/>
            <p:nvPr/>
          </p:nvSpPr>
          <p:spPr>
            <a:xfrm>
              <a:off x="6516216" y="908720"/>
              <a:ext cx="216024" cy="216024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>
                <a:solidFill>
                  <a:prstClr val="white"/>
                </a:solidFill>
              </a:endParaRPr>
            </a:p>
          </p:txBody>
        </p:sp>
        <p:sp>
          <p:nvSpPr>
            <p:cNvPr id="21" name="Obdĺžnik 20"/>
            <p:cNvSpPr/>
            <p:nvPr/>
          </p:nvSpPr>
          <p:spPr>
            <a:xfrm>
              <a:off x="6948264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>
                <a:solidFill>
                  <a:prstClr val="white"/>
                </a:solidFill>
              </a:endParaRPr>
            </a:p>
          </p:txBody>
        </p:sp>
        <p:sp>
          <p:nvSpPr>
            <p:cNvPr id="22" name="Obdĺžnik 21"/>
            <p:cNvSpPr/>
            <p:nvPr/>
          </p:nvSpPr>
          <p:spPr>
            <a:xfrm>
              <a:off x="7380312" y="908720"/>
              <a:ext cx="216024" cy="216024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>
                <a:solidFill>
                  <a:prstClr val="white"/>
                </a:solidFill>
              </a:endParaRPr>
            </a:p>
          </p:txBody>
        </p:sp>
        <p:sp>
          <p:nvSpPr>
            <p:cNvPr id="23" name="Obdĺžnik 22"/>
            <p:cNvSpPr/>
            <p:nvPr/>
          </p:nvSpPr>
          <p:spPr>
            <a:xfrm>
              <a:off x="7812360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>
                <a:solidFill>
                  <a:prstClr val="white"/>
                </a:solidFill>
              </a:endParaRPr>
            </a:p>
          </p:txBody>
        </p:sp>
        <p:sp>
          <p:nvSpPr>
            <p:cNvPr id="24" name="Obdĺžnik 23"/>
            <p:cNvSpPr/>
            <p:nvPr/>
          </p:nvSpPr>
          <p:spPr>
            <a:xfrm>
              <a:off x="8244408" y="908720"/>
              <a:ext cx="216024" cy="216024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>
                <a:solidFill>
                  <a:prstClr val="white"/>
                </a:solidFill>
              </a:endParaRPr>
            </a:p>
          </p:txBody>
        </p:sp>
        <p:sp>
          <p:nvSpPr>
            <p:cNvPr id="25" name="Obdĺžnik 24"/>
            <p:cNvSpPr/>
            <p:nvPr/>
          </p:nvSpPr>
          <p:spPr>
            <a:xfrm>
              <a:off x="8676456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>
                <a:solidFill>
                  <a:prstClr val="white"/>
                </a:solidFill>
              </a:endParaRPr>
            </a:p>
          </p:txBody>
        </p:sp>
        <p:sp>
          <p:nvSpPr>
            <p:cNvPr id="27" name="Obdĺžnik 26"/>
            <p:cNvSpPr/>
            <p:nvPr/>
          </p:nvSpPr>
          <p:spPr>
            <a:xfrm>
              <a:off x="899592" y="908720"/>
              <a:ext cx="216024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>
                <a:solidFill>
                  <a:prstClr val="white"/>
                </a:solidFill>
              </a:endParaRPr>
            </a:p>
          </p:txBody>
        </p:sp>
      </p:grpSp>
      <p:sp>
        <p:nvSpPr>
          <p:cNvPr id="31" name="BlokTextu 30"/>
          <p:cNvSpPr txBox="1"/>
          <p:nvPr/>
        </p:nvSpPr>
        <p:spPr>
          <a:xfrm>
            <a:off x="755576" y="1642293"/>
            <a:ext cx="8064896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0215" indent="-450215" algn="just">
              <a:spcBef>
                <a:spcPts val="600"/>
              </a:spcBef>
              <a:spcAft>
                <a:spcPts val="0"/>
              </a:spcAft>
            </a:pPr>
            <a:r>
              <a:rPr lang="sk-SK" b="1" dirty="0">
                <a:solidFill>
                  <a:srgbClr val="000099"/>
                </a:solidFill>
                <a:latin typeface="Times New Roman"/>
                <a:ea typeface="Times New Roman"/>
                <a:cs typeface="Times New Roman"/>
              </a:rPr>
              <a:t>2	Opatrenia na zabezpečenie efektívnej implementácie EŠIF</a:t>
            </a:r>
            <a:r>
              <a:rPr lang="sk-SK" dirty="0">
                <a:solidFill>
                  <a:srgbClr val="000099"/>
                </a:solidFill>
                <a:latin typeface="Times New Roman"/>
                <a:ea typeface="Times New Roman"/>
                <a:cs typeface="Times New Roman"/>
              </a:rPr>
              <a:t>	</a:t>
            </a:r>
            <a:endParaRPr lang="sk-SK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450215" indent="-450215" algn="just">
              <a:spcBef>
                <a:spcPts val="600"/>
              </a:spcBef>
              <a:spcAft>
                <a:spcPts val="0"/>
              </a:spcAft>
            </a:pPr>
            <a:r>
              <a:rPr lang="sk-SK" i="1" dirty="0">
                <a:solidFill>
                  <a:srgbClr val="000099"/>
                </a:solidFill>
                <a:latin typeface="Times New Roman"/>
                <a:ea typeface="Times New Roman"/>
                <a:cs typeface="Times New Roman"/>
              </a:rPr>
              <a:t>2.1	Mechanizmy na zabezpečenie koordinácie medzi EŠIF a ostatnými nástrojmi podpory na národnej úrovni, úrovni EÚ, ako aj zabezpečenie koordinácie s </a:t>
            </a:r>
            <a:r>
              <a:rPr lang="sk-SK" i="1" dirty="0" smtClean="0">
                <a:solidFill>
                  <a:srgbClr val="000099"/>
                </a:solidFill>
                <a:latin typeface="Times New Roman"/>
                <a:ea typeface="Times New Roman"/>
                <a:cs typeface="Times New Roman"/>
              </a:rPr>
              <a:t>EIB</a:t>
            </a:r>
            <a:endParaRPr lang="sk-SK" dirty="0" smtClean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450215" indent="-450215" algn="just">
              <a:spcBef>
                <a:spcPts val="600"/>
              </a:spcBef>
              <a:spcAft>
                <a:spcPts val="0"/>
              </a:spcAft>
            </a:pPr>
            <a:r>
              <a:rPr lang="sk-SK" i="1" dirty="0" smtClean="0">
                <a:solidFill>
                  <a:srgbClr val="000099"/>
                </a:solidFill>
                <a:latin typeface="Times New Roman"/>
                <a:ea typeface="Times New Roman"/>
                <a:cs typeface="Times New Roman"/>
              </a:rPr>
              <a:t>2.2	Predbežné overenie súladu s pravidlami o doplnkovosti	</a:t>
            </a:r>
            <a:endParaRPr lang="sk-SK" dirty="0" smtClean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450215" indent="-450215" algn="just">
              <a:spcBef>
                <a:spcPts val="600"/>
              </a:spcBef>
              <a:spcAft>
                <a:spcPts val="0"/>
              </a:spcAft>
            </a:pPr>
            <a:r>
              <a:rPr lang="sk-SK" i="1" dirty="0" smtClean="0">
                <a:solidFill>
                  <a:srgbClr val="000099"/>
                </a:solidFill>
                <a:latin typeface="Times New Roman"/>
                <a:ea typeface="Times New Roman"/>
                <a:cs typeface="Times New Roman"/>
              </a:rPr>
              <a:t>2.3</a:t>
            </a:r>
            <a:r>
              <a:rPr lang="sk-SK" i="1" dirty="0">
                <a:solidFill>
                  <a:srgbClr val="000099"/>
                </a:solidFill>
                <a:latin typeface="Times New Roman"/>
                <a:ea typeface="Times New Roman"/>
                <a:cs typeface="Times New Roman"/>
              </a:rPr>
              <a:t>	Súhrnné hodnotenie plnenia ex </a:t>
            </a:r>
            <a:r>
              <a:rPr lang="sk-SK" i="1" dirty="0" err="1">
                <a:solidFill>
                  <a:srgbClr val="000099"/>
                </a:solidFill>
                <a:latin typeface="Times New Roman"/>
                <a:ea typeface="Times New Roman"/>
                <a:cs typeface="Times New Roman"/>
              </a:rPr>
              <a:t>ante</a:t>
            </a:r>
            <a:r>
              <a:rPr lang="sk-SK" i="1" dirty="0">
                <a:solidFill>
                  <a:srgbClr val="000099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sk-SK" i="1" dirty="0" err="1">
                <a:solidFill>
                  <a:srgbClr val="000099"/>
                </a:solidFill>
                <a:latin typeface="Times New Roman"/>
                <a:ea typeface="Times New Roman"/>
                <a:cs typeface="Times New Roman"/>
              </a:rPr>
              <a:t>kondicionalít</a:t>
            </a:r>
            <a:r>
              <a:rPr lang="sk-SK" i="1" dirty="0">
                <a:solidFill>
                  <a:srgbClr val="000099"/>
                </a:solidFill>
                <a:latin typeface="Times New Roman"/>
                <a:ea typeface="Times New Roman"/>
                <a:cs typeface="Times New Roman"/>
              </a:rPr>
              <a:t> 	</a:t>
            </a:r>
            <a:endParaRPr lang="sk-SK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450215" indent="-450215" algn="just">
              <a:spcBef>
                <a:spcPts val="600"/>
              </a:spcBef>
              <a:spcAft>
                <a:spcPts val="0"/>
              </a:spcAft>
            </a:pPr>
            <a:r>
              <a:rPr lang="sk-SK" i="1" dirty="0">
                <a:solidFill>
                  <a:srgbClr val="000099"/>
                </a:solidFill>
                <a:latin typeface="Times New Roman"/>
                <a:ea typeface="Times New Roman"/>
                <a:cs typeface="Times New Roman"/>
              </a:rPr>
              <a:t>2.4	Metodika a mechanizmus výkonnostného rámca</a:t>
            </a:r>
            <a:endParaRPr lang="sk-SK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450215" indent="-450215" algn="just">
              <a:spcBef>
                <a:spcPts val="600"/>
              </a:spcBef>
              <a:spcAft>
                <a:spcPts val="0"/>
              </a:spcAft>
            </a:pPr>
            <a:r>
              <a:rPr lang="sk-SK" i="1" dirty="0">
                <a:solidFill>
                  <a:srgbClr val="000099"/>
                </a:solidFill>
                <a:latin typeface="Times New Roman"/>
                <a:ea typeface="Times New Roman"/>
                <a:cs typeface="Times New Roman"/>
              </a:rPr>
              <a:t>2.5	Administratívne kapacity orgánov zapojené do riadenia a kontroly operačných programov</a:t>
            </a:r>
            <a:endParaRPr lang="sk-SK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450215" indent="-450215" algn="just">
              <a:spcBef>
                <a:spcPts val="600"/>
              </a:spcBef>
              <a:spcAft>
                <a:spcPts val="0"/>
              </a:spcAft>
            </a:pPr>
            <a:r>
              <a:rPr lang="sk-SK" i="1" dirty="0">
                <a:solidFill>
                  <a:srgbClr val="000099"/>
                </a:solidFill>
                <a:latin typeface="Times New Roman"/>
                <a:ea typeface="Times New Roman"/>
                <a:cs typeface="Times New Roman"/>
              </a:rPr>
              <a:t>2.6	Zhrnutie aktivít plánovaných v rámci OP na dosiahnutie zníženia administratívnej záťaže na strane prijímateľov</a:t>
            </a:r>
            <a:endParaRPr lang="sk-SK" dirty="0">
              <a:solidFill>
                <a:prstClr val="black"/>
              </a:solidFill>
              <a:latin typeface="Times New Roman"/>
              <a:ea typeface="Times New Roman"/>
            </a:endParaRPr>
          </a:p>
        </p:txBody>
      </p:sp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112" y="6057006"/>
            <a:ext cx="818493" cy="612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BlokTextu 28"/>
          <p:cNvSpPr txBox="1"/>
          <p:nvPr/>
        </p:nvSpPr>
        <p:spPr>
          <a:xfrm>
            <a:off x="827584" y="56818"/>
            <a:ext cx="75608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4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Partnerská dohoda - obsah</a:t>
            </a:r>
            <a:endParaRPr lang="sk-SK" sz="40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18156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redvolený návrh">
  <a:themeElements>
    <a:clrScheme name="Hala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Predvolený návr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Papi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just">
          <a:buBlip>
            <a:blip xmlns:r="http://schemas.openxmlformats.org/officeDocument/2006/relationships" r:embed="rId2"/>
          </a:buBlip>
          <a:defRPr dirty="0" smtClean="0">
            <a:solidFill>
              <a:srgbClr val="000099"/>
            </a:solidFill>
            <a:latin typeface="Times New Roman"/>
          </a:defRPr>
        </a:defPPr>
      </a:lstStyle>
    </a:txDef>
  </a:objectDefaults>
  <a:extraClrSchemeLst>
    <a:extraClrScheme>
      <a:clrScheme name="Predvolený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dvolený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dvolený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dvolený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dvolený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dvolený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dvolený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dvolený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dvolený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dvolený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dvolený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dvolený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7438</TotalTime>
  <Words>1152</Words>
  <Application>Microsoft Office PowerPoint</Application>
  <PresentationFormat>Prezentácia na obrazovke (4:3)</PresentationFormat>
  <Paragraphs>273</Paragraphs>
  <Slides>15</Slides>
  <Notes>14</Notes>
  <HiddenSlides>0</HiddenSlides>
  <MMClips>0</MMClips>
  <ScaleCrop>false</ScaleCrop>
  <HeadingPairs>
    <vt:vector size="4" baseType="variant">
      <vt:variant>
        <vt:lpstr>Motív</vt:lpstr>
      </vt:variant>
      <vt:variant>
        <vt:i4>1</vt:i4>
      </vt:variant>
      <vt:variant>
        <vt:lpstr>Nadpisy snímok</vt:lpstr>
      </vt:variant>
      <vt:variant>
        <vt:i4>15</vt:i4>
      </vt:variant>
    </vt:vector>
  </HeadingPairs>
  <TitlesOfParts>
    <vt:vector size="16" baseType="lpstr">
      <vt:lpstr>Predvolený návrh</vt:lpstr>
      <vt:lpstr>   Programové obdobie 2014 – 2020    12. novembra 2013 </vt:lpstr>
      <vt:lpstr>Hlavné princípy PO 2014 – 2020 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</vt:vector>
  </TitlesOfParts>
  <Company>domácnosť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Ministerstvo</dc:title>
  <dc:creator>Lukáš Lučenič</dc:creator>
  <cp:lastModifiedBy>Žatko Roman</cp:lastModifiedBy>
  <cp:revision>774</cp:revision>
  <cp:lastPrinted>2013-06-12T07:13:49Z</cp:lastPrinted>
  <dcterms:created xsi:type="dcterms:W3CDTF">2010-11-27T18:40:53Z</dcterms:created>
  <dcterms:modified xsi:type="dcterms:W3CDTF">2013-11-11T09:32:06Z</dcterms:modified>
</cp:coreProperties>
</file>