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76" r:id="rId6"/>
    <p:sldId id="277" r:id="rId7"/>
    <p:sldId id="269" r:id="rId8"/>
    <p:sldId id="264" r:id="rId9"/>
    <p:sldId id="265" r:id="rId10"/>
    <p:sldId id="266" r:id="rId11"/>
    <p:sldId id="270" r:id="rId12"/>
    <p:sldId id="259" r:id="rId13"/>
    <p:sldId id="261" r:id="rId14"/>
    <p:sldId id="262" r:id="rId15"/>
    <p:sldId id="271" r:id="rId16"/>
    <p:sldId id="274" r:id="rId17"/>
    <p:sldId id="273" r:id="rId18"/>
    <p:sldId id="272" r:id="rId19"/>
    <p:sldId id="275" r:id="rId2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7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k-SK" altLang="sk-SK" noProof="0" smtClean="0"/>
              <a:t>Upravte štýly predlohy textu</a:t>
            </a:r>
            <a:endParaRPr lang="en-US" altLang="sk-SK" noProof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k-SK" altLang="sk-SK" noProof="0" smtClean="0"/>
              <a:t>Upravte štýl predlohy podnadpisov</a:t>
            </a:r>
            <a:endParaRPr lang="en-US" alt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020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3697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3893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84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364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592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02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144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120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871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k-SK" noProof="0" smtClean="0"/>
              <a:t>Ak chcete pridať obrázok, kliknite na ikonu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185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štýly predlohy textu</a:t>
            </a:r>
            <a:endParaRPr lang="en-US" altLang="sk-SK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  <a:endParaRPr lang="en-US" altLang="sk-SK" smtClean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D7217AF8-B24B-46EB-B18C-8A719E97A432}" type="datetimeFigureOut">
              <a:rPr lang="sk-SK" smtClean="0"/>
              <a:t>11. 11. 2013</a:t>
            </a:fld>
            <a:endParaRPr lang="sk-SK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sk-SK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802F258-44B0-4CB3-B1FA-AA7C1828D540}" type="slidenum">
              <a:rPr lang="sk-SK" smtClean="0"/>
              <a:t>‹#›</a:t>
            </a:fld>
            <a:endParaRPr lang="sk-SK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opsr.sk/natura/index.php?p=4&amp;sec=7&amp;druh=9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rdlife.org/europe-and-central-asia/rural-development" TargetMode="External"/><Relationship Id="rId2" Type="http://schemas.openxmlformats.org/officeDocument/2006/relationships/hyperlink" Target="http://ec.europa.eu/environment/nature/natura2000/financing/docs/innovative_use_eu_fund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c.europa.eu/environment/life/countries/slovakia.html" TargetMode="External"/><Relationship Id="rId4" Type="http://schemas.openxmlformats.org/officeDocument/2006/relationships/hyperlink" Target="http://www.ceeweb.org/wp-content/uploads/2012/01/Financing_Nature_CEE_experience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nemcova@vtaky.s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sk-SK" dirty="0" smtClean="0"/>
              <a:t>Pozitívne príklady financovania </a:t>
            </a:r>
            <a:r>
              <a:rPr lang="sk-SK" dirty="0" err="1" smtClean="0"/>
              <a:t>Natura</a:t>
            </a:r>
            <a:r>
              <a:rPr lang="sk-SK" dirty="0" smtClean="0"/>
              <a:t> 2000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sk-SK" dirty="0" smtClean="0"/>
              <a:t>Tatiana Nemcová</a:t>
            </a:r>
          </a:p>
          <a:p>
            <a:r>
              <a:rPr lang="sk-SK" sz="2000" dirty="0" smtClean="0"/>
              <a:t>Slovenská ornitologická spoločnosť/</a:t>
            </a:r>
            <a:r>
              <a:rPr lang="sk-SK" sz="2000" dirty="0" err="1" smtClean="0"/>
              <a:t>BirdLife</a:t>
            </a:r>
            <a:r>
              <a:rPr lang="sk-SK" sz="2000" dirty="0" smtClean="0"/>
              <a:t> Slovensko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2267744" y="530120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Seminár k financovaniu </a:t>
            </a:r>
            <a:r>
              <a:rPr lang="sk-SK" dirty="0" err="1" smtClean="0"/>
              <a:t>Natura</a:t>
            </a:r>
            <a:r>
              <a:rPr lang="sk-SK" dirty="0" smtClean="0"/>
              <a:t> 2000</a:t>
            </a:r>
          </a:p>
          <a:p>
            <a:pPr algn="ctr"/>
            <a:r>
              <a:rPr lang="sk-SK" dirty="0" smtClean="0"/>
              <a:t>Bratislava, 12.11 2013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903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/>
              <a:t>Podpora extenzívneho hospodárenia v severnom </a:t>
            </a:r>
            <a:r>
              <a:rPr lang="sk-SK" sz="3200" dirty="0" smtClean="0"/>
              <a:t>Maďarsku -3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k-SK" dirty="0" smtClean="0"/>
              <a:t>Dôležitú úlohu zohráva správa národného parku, ktorá má koordinačnú a podpornú funkciu, no prijímateľmi podpory sú výlučne miestni farmári.</a:t>
            </a:r>
          </a:p>
          <a:p>
            <a:endParaRPr lang="sk-SK" dirty="0" smtClean="0"/>
          </a:p>
          <a:p>
            <a:r>
              <a:rPr lang="sk-SK" dirty="0" smtClean="0"/>
              <a:t>Populácie väčšiny cieľových druhov boli stabilizované alebo stúpajú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Pre mnohých farmárov je </a:t>
            </a:r>
            <a:r>
              <a:rPr lang="sk-SK" dirty="0" err="1" smtClean="0"/>
              <a:t>agro-environmentálna</a:t>
            </a:r>
            <a:r>
              <a:rPr lang="sk-SK" dirty="0" smtClean="0"/>
              <a:t> podpora alternatívnym zdrojom príjmu</a:t>
            </a:r>
          </a:p>
          <a:p>
            <a:endParaRPr lang="sk-SK" dirty="0" smtClean="0"/>
          </a:p>
          <a:p>
            <a:r>
              <a:rPr lang="sk-SK" dirty="0" smtClean="0"/>
              <a:t>Výsledkom je aj zvýšené povedomie farmárov o potrebe ochrany prírody.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669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Štrukturálne fondy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1200"/>
            <a:ext cx="5987008" cy="4256112"/>
          </a:xfrm>
        </p:spPr>
        <p:txBody>
          <a:bodyPr/>
          <a:lstStyle/>
          <a:p>
            <a:r>
              <a:rPr lang="en-US" sz="2400" dirty="0" smtClean="0"/>
              <a:t>V </a:t>
            </a:r>
            <a:r>
              <a:rPr lang="en-US" sz="2400" dirty="0" err="1" smtClean="0"/>
              <a:t>obdob</a:t>
            </a:r>
            <a:r>
              <a:rPr lang="sk-SK" sz="2400" dirty="0" smtClean="0"/>
              <a:t>í 2007-2013 boli štrukturálne fondy kľúčovým zdrojom financovania ochranu prírody napr. v Bulharsku, Poľsku, Litve, na Slovensku; 85% zo zdrojov EÚ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400" dirty="0" smtClean="0"/>
              <a:t>Financovali aktivity ako monitoring, prípravu </a:t>
            </a:r>
            <a:r>
              <a:rPr lang="sk-SK" sz="2400" dirty="0" err="1" smtClean="0"/>
              <a:t>manažmentových</a:t>
            </a:r>
            <a:r>
              <a:rPr lang="sk-SK" sz="2400" dirty="0" smtClean="0"/>
              <a:t> plánov a ich implementáciu</a:t>
            </a:r>
            <a:endParaRPr lang="sk-SK" sz="2400" dirty="0"/>
          </a:p>
        </p:txBody>
      </p:sp>
      <p:pic>
        <p:nvPicPr>
          <p:cNvPr id="4" name="Picture 5" descr="Asio otus - Stefan Benk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899" y="1988840"/>
            <a:ext cx="2620963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028384" y="5662959"/>
            <a:ext cx="838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sk-SK" sz="800"/>
              <a:t>Stefan Benko</a:t>
            </a:r>
          </a:p>
        </p:txBody>
      </p:sp>
    </p:spTree>
    <p:extLst>
      <p:ext uri="{BB962C8B-B14F-4D97-AF65-F5344CB8AC3E}">
        <p14:creationId xmlns:p14="http://schemas.microsoft.com/office/powerpoint/2010/main" val="39445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Záchrana </a:t>
            </a:r>
            <a:r>
              <a:rPr lang="sk-SK" dirty="0" err="1" smtClean="0"/>
              <a:t>blatniaka</a:t>
            </a:r>
            <a:r>
              <a:rPr lang="sk-SK" dirty="0" smtClean="0"/>
              <a:t> tmavého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525963"/>
          </a:xfrm>
        </p:spPr>
        <p:txBody>
          <a:bodyPr>
            <a:normAutofit fontScale="62500" lnSpcReduction="20000"/>
          </a:bodyPr>
          <a:lstStyle/>
          <a:p>
            <a:r>
              <a:rPr lang="sk-SK" dirty="0" err="1" smtClean="0"/>
              <a:t>Blatniak</a:t>
            </a:r>
            <a:r>
              <a:rPr lang="sk-SK" dirty="0" smtClean="0"/>
              <a:t> tmavý - kriticky ohrozený druh, chránený podľa Smernice rady 92/43/EHS o biotopoch</a:t>
            </a:r>
          </a:p>
          <a:p>
            <a:endParaRPr lang="sk-SK" dirty="0" smtClean="0"/>
          </a:p>
          <a:p>
            <a:r>
              <a:rPr lang="sk-SK" dirty="0" smtClean="0"/>
              <a:t>Na Slovensku sa vyskytuje na Podunajskej, </a:t>
            </a:r>
            <a:r>
              <a:rPr lang="sk-SK" dirty="0" err="1" smtClean="0"/>
              <a:t>Vychodosl</a:t>
            </a:r>
            <a:r>
              <a:rPr lang="sk-SK" dirty="0" smtClean="0"/>
              <a:t>. a Záhorskej nížine v stojatých alebo mierne tečúcich vodách s bahnitým dnom</a:t>
            </a:r>
          </a:p>
          <a:p>
            <a:endParaRPr lang="sk-SK" dirty="0" smtClean="0"/>
          </a:p>
          <a:p>
            <a:r>
              <a:rPr lang="sk-SK" dirty="0" smtClean="0"/>
              <a:t>Druh, ktorý bol ešte v 50-tych rokoch minulého storočia bežný zaznamenal rýchly ústup v dôsledku likvidácie prirodzených biotopov  - najmä vodohospodárskymi zásahmi a znečistením</a:t>
            </a:r>
          </a:p>
          <a:p>
            <a:endParaRPr lang="sk-SK" dirty="0" smtClean="0"/>
          </a:p>
          <a:p>
            <a:r>
              <a:rPr lang="sk-SK" dirty="0" smtClean="0"/>
              <a:t>Je predmetom ochrany v </a:t>
            </a:r>
            <a:r>
              <a:rPr lang="sk-SK" dirty="0" smtClean="0">
                <a:hlinkClick r:id="rId2"/>
              </a:rPr>
              <a:t>9-tich územiach </a:t>
            </a:r>
            <a:r>
              <a:rPr lang="sk-SK" dirty="0" err="1" smtClean="0"/>
              <a:t>Natura</a:t>
            </a:r>
            <a:r>
              <a:rPr lang="sk-SK" dirty="0" smtClean="0"/>
              <a:t> 2000</a:t>
            </a:r>
          </a:p>
        </p:txBody>
      </p:sp>
      <p:pic>
        <p:nvPicPr>
          <p:cNvPr id="4" name="Zástupný symbol obsah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636912"/>
            <a:ext cx="2201362" cy="2193107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7596336" y="4607550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/>
              <a:t>Zdroj: </a:t>
            </a:r>
            <a:r>
              <a:rPr lang="sk-SK" sz="1000" dirty="0" err="1" smtClean="0"/>
              <a:t>www.sopr.sk</a:t>
            </a:r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7550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Záchrana </a:t>
            </a:r>
            <a:r>
              <a:rPr lang="sk-SK" dirty="0" err="1" smtClean="0"/>
              <a:t>blatniaka</a:t>
            </a:r>
            <a:r>
              <a:rPr lang="sk-SK" dirty="0" smtClean="0"/>
              <a:t> tmavého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V období 2006-2008 ŠOP SR realizovala projekt na záchranu </a:t>
            </a:r>
            <a:r>
              <a:rPr lang="sk-SK" sz="2400" dirty="0" err="1" smtClean="0"/>
              <a:t>blatniaka</a:t>
            </a:r>
            <a:r>
              <a:rPr lang="sk-SK" sz="2400" dirty="0" smtClean="0"/>
              <a:t> tmavého</a:t>
            </a:r>
          </a:p>
          <a:p>
            <a:endParaRPr lang="sk-SK" sz="2400" dirty="0" smtClean="0"/>
          </a:p>
          <a:p>
            <a:r>
              <a:rPr lang="sk-SK" sz="2400" dirty="0" smtClean="0"/>
              <a:t>Celkový rozpočet: 64 397 EUR; z toho 75% zo štrukturálnych fondov EÚ (OP Základná infraštruktúra)</a:t>
            </a:r>
          </a:p>
          <a:p>
            <a:endParaRPr lang="sk-SK" sz="2400" dirty="0" smtClean="0"/>
          </a:p>
          <a:p>
            <a:r>
              <a:rPr lang="sk-SK" sz="2400" dirty="0" smtClean="0"/>
              <a:t>Opatrenia projektu boli realizované po konzultáciách so správcami vodných tokov správcami a užívateľmi pozemkov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7171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Záchrana </a:t>
            </a:r>
            <a:r>
              <a:rPr lang="sk-SK" dirty="0" err="1" smtClean="0"/>
              <a:t>blatniaka</a:t>
            </a:r>
            <a:r>
              <a:rPr lang="sk-SK" dirty="0" smtClean="0"/>
              <a:t> tmavého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 smtClean="0"/>
              <a:t>Vďaka projektu sa podarilo:</a:t>
            </a:r>
          </a:p>
          <a:p>
            <a:pPr>
              <a:buFontTx/>
              <a:buChar char="-"/>
            </a:pPr>
            <a:r>
              <a:rPr lang="sk-SK" sz="2600" dirty="0" smtClean="0"/>
              <a:t> Zozbierať </a:t>
            </a:r>
            <a:r>
              <a:rPr lang="sk-SK" sz="2600" dirty="0"/>
              <a:t>množstvo nových poznatkov o druhu, jeho ekológií a </a:t>
            </a:r>
            <a:r>
              <a:rPr lang="sk-SK" sz="2600" dirty="0" smtClean="0"/>
              <a:t>výskyte</a:t>
            </a:r>
          </a:p>
          <a:p>
            <a:pPr>
              <a:buFontTx/>
              <a:buChar char="-"/>
            </a:pPr>
            <a:endParaRPr lang="sk-SK" sz="2600" dirty="0"/>
          </a:p>
          <a:p>
            <a:pPr>
              <a:buFontTx/>
              <a:buChar char="-"/>
            </a:pPr>
            <a:r>
              <a:rPr lang="sk-SK" sz="2600" dirty="0" smtClean="0"/>
              <a:t>Zlepšiť hydrologický  a klimatický režim na vybraných lokalitách</a:t>
            </a:r>
          </a:p>
          <a:p>
            <a:pPr>
              <a:buFontTx/>
              <a:buChar char="-"/>
            </a:pPr>
            <a:endParaRPr lang="sk-SK" sz="2600" dirty="0" smtClean="0"/>
          </a:p>
          <a:p>
            <a:pPr>
              <a:buFontTx/>
              <a:buChar char="-"/>
            </a:pPr>
            <a:r>
              <a:rPr lang="sk-SK" sz="2600" dirty="0" smtClean="0"/>
              <a:t>Regulovať a obmedziť negatívne zásahy do biotopov</a:t>
            </a:r>
          </a:p>
          <a:p>
            <a:pPr marL="0" indent="0">
              <a:buNone/>
            </a:pPr>
            <a:endParaRPr lang="sk-SK" sz="2600" dirty="0" smtClean="0"/>
          </a:p>
          <a:p>
            <a:pPr>
              <a:buFontTx/>
              <a:buChar char="-"/>
            </a:pPr>
            <a:r>
              <a:rPr lang="sk-SK" sz="2600" dirty="0" smtClean="0"/>
              <a:t>Zvýšiť povedomie a zapojiť dotknutú verejnosť do ochrany tohto druhu</a:t>
            </a:r>
          </a:p>
          <a:p>
            <a:pPr>
              <a:buFontTx/>
              <a:buChar char="-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8076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Program cezhraničnej spolupráce: rozvoj </a:t>
            </a:r>
            <a:r>
              <a:rPr lang="sk-SK" dirty="0" err="1" smtClean="0"/>
              <a:t>ekoturizmu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CHVÚ Záhorské </a:t>
            </a:r>
            <a:r>
              <a:rPr lang="sk-SK" sz="2400" dirty="0" err="1" smtClean="0"/>
              <a:t>pomoravie</a:t>
            </a:r>
            <a:r>
              <a:rPr lang="sk-SK" sz="2400" dirty="0" smtClean="0"/>
              <a:t> sa nachádza na hraniciach s Rakúskom a je to územie s mnohými vzácnymi a ohrozenými druhmi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400" dirty="0" smtClean="0"/>
              <a:t>V období 2006-2008 SOS/</a:t>
            </a:r>
            <a:r>
              <a:rPr lang="sk-SK" sz="2400" dirty="0" err="1" smtClean="0"/>
              <a:t>BirdLife</a:t>
            </a:r>
            <a:r>
              <a:rPr lang="sk-SK" sz="2400" dirty="0" smtClean="0"/>
              <a:t> Slovensko v spolupráci s Rakúskym partnerom realizovala projekt v rámci cezhraničnej spolupráce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400" dirty="0" smtClean="0"/>
              <a:t>Celkový rozpočet: 132 595 EUR (57% zo zdrojov EÚ)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240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Program cezhraničnej spolupráce: rozvoj </a:t>
            </a:r>
            <a:r>
              <a:rPr lang="sk-SK" dirty="0" err="1"/>
              <a:t>ekoturizmu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Projekt budoval na skúsenostiach s podobnými aktivitami v Rakúsku</a:t>
            </a:r>
          </a:p>
          <a:p>
            <a:endParaRPr lang="sk-SK" sz="2400" dirty="0" smtClean="0"/>
          </a:p>
          <a:p>
            <a:r>
              <a:rPr lang="sk-SK" sz="2400" dirty="0" smtClean="0"/>
              <a:t>Aktivity zahŕňali vyškolenie sprievodcov, návrh exkurzií a sprievodných materiálov, informačných </a:t>
            </a:r>
            <a:r>
              <a:rPr lang="sk-SK" sz="2400" dirty="0" err="1" smtClean="0"/>
              <a:t>tabulí</a:t>
            </a:r>
            <a:r>
              <a:rPr lang="sk-SK" sz="2400" dirty="0" smtClean="0"/>
              <a:t>, marketing..</a:t>
            </a:r>
          </a:p>
          <a:p>
            <a:pPr marL="0" indent="0">
              <a:buNone/>
            </a:pPr>
            <a:endParaRPr lang="sk-SK" sz="2400" dirty="0" smtClean="0"/>
          </a:p>
          <a:p>
            <a:r>
              <a:rPr lang="sk-SK" sz="2400" dirty="0" smtClean="0"/>
              <a:t>Vďaka projektu sa podarilo zvýšiť povedomie verejnosti o území </a:t>
            </a:r>
            <a:r>
              <a:rPr lang="sk-SK" sz="2400" dirty="0" err="1" smtClean="0"/>
              <a:t>Natura</a:t>
            </a:r>
            <a:r>
              <a:rPr lang="sk-SK" sz="2400" dirty="0" smtClean="0"/>
              <a:t> 2000 a jeho hodnotách a zároveň vyvinúť a odskúšať model tzv. „ </a:t>
            </a:r>
            <a:r>
              <a:rPr lang="sk-SK" sz="2400" dirty="0" err="1" smtClean="0"/>
              <a:t>low</a:t>
            </a:r>
            <a:r>
              <a:rPr lang="sk-SK" sz="2400" dirty="0" smtClean="0"/>
              <a:t> </a:t>
            </a:r>
            <a:r>
              <a:rPr lang="sk-SK" sz="2400" dirty="0" err="1" smtClean="0"/>
              <a:t>impact</a:t>
            </a:r>
            <a:r>
              <a:rPr lang="sk-SK" sz="2400" dirty="0" smtClean="0"/>
              <a:t>“ turizmu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629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Odporúčania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1200"/>
            <a:ext cx="5915000" cy="4114800"/>
          </a:xfrm>
        </p:spPr>
        <p:txBody>
          <a:bodyPr/>
          <a:lstStyle/>
          <a:p>
            <a:r>
              <a:rPr lang="sk-SK" sz="2400" dirty="0" smtClean="0"/>
              <a:t>Financovať </a:t>
            </a:r>
            <a:r>
              <a:rPr lang="sk-SK" sz="2400" dirty="0" err="1" smtClean="0"/>
              <a:t>Natura</a:t>
            </a:r>
            <a:r>
              <a:rPr lang="sk-SK" sz="2400" dirty="0" smtClean="0"/>
              <a:t> 2000 aj z menej tradičných fondov (Kohézny fond, EFNPRH, ESF, </a:t>
            </a:r>
            <a:r>
              <a:rPr lang="sk-SK" sz="2400" dirty="0" err="1" smtClean="0"/>
              <a:t>Horizon</a:t>
            </a:r>
            <a:r>
              <a:rPr lang="sk-SK" sz="2400" dirty="0" smtClean="0"/>
              <a:t> 2020)</a:t>
            </a:r>
          </a:p>
          <a:p>
            <a:r>
              <a:rPr lang="sk-SK" sz="2400" dirty="0" smtClean="0"/>
              <a:t>Zabezpečiť dostatočné </a:t>
            </a:r>
            <a:r>
              <a:rPr lang="sk-SK" sz="2400" dirty="0" err="1" smtClean="0"/>
              <a:t>ko-financovanie</a:t>
            </a:r>
            <a:endParaRPr lang="sk-SK" sz="2400" dirty="0" smtClean="0"/>
          </a:p>
          <a:p>
            <a:r>
              <a:rPr lang="sk-SK" sz="2400" dirty="0" smtClean="0"/>
              <a:t>Zabezpečiť, aby investície zo zdrojov EÚ nemali negatívny dopad na biodiverzitu</a:t>
            </a:r>
          </a:p>
          <a:p>
            <a:r>
              <a:rPr lang="sk-SK" sz="2400" dirty="0" smtClean="0"/>
              <a:t>Zabezpečiť, aby údaje o financovaní biodiverzity a </a:t>
            </a:r>
            <a:r>
              <a:rPr lang="sk-SK" sz="2400" dirty="0" err="1" smtClean="0"/>
              <a:t>Natura</a:t>
            </a:r>
            <a:r>
              <a:rPr lang="sk-SK" sz="2400" dirty="0" smtClean="0"/>
              <a:t> 2000 boli zhromažďované na jednom mieste a verejne prístupné.</a:t>
            </a:r>
          </a:p>
          <a:p>
            <a:endParaRPr lang="sk-SK" dirty="0"/>
          </a:p>
        </p:txBody>
      </p:sp>
      <p:pic>
        <p:nvPicPr>
          <p:cNvPr id="5" name="Picture 4" descr="IMGP4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09" y="2636912"/>
            <a:ext cx="2360856" cy="352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957664" y="5950991"/>
            <a:ext cx="9906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sk-SK" sz="800" dirty="0"/>
              <a:t>Ivan </a:t>
            </a:r>
            <a:r>
              <a:rPr lang="en-US" altLang="sk-SK" sz="800" dirty="0" err="1"/>
              <a:t>Nemec</a:t>
            </a:r>
            <a:endParaRPr lang="en-US" altLang="sk-SK" sz="800" dirty="0"/>
          </a:p>
        </p:txBody>
      </p:sp>
    </p:spTree>
    <p:extLst>
      <p:ext uri="{BB962C8B-B14F-4D97-AF65-F5344CB8AC3E}">
        <p14:creationId xmlns:p14="http://schemas.microsoft.com/office/powerpoint/2010/main" val="5763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sk-SK" dirty="0"/>
              <a:t>Použité zdroje a viac informácií: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smtClean="0"/>
              <a:t>WWF </a:t>
            </a:r>
            <a:r>
              <a:rPr lang="en-US" sz="1600" dirty="0"/>
              <a:t>&amp; IEEP. 2009. Innovative use of EU funds to finance management measures </a:t>
            </a:r>
            <a:r>
              <a:rPr lang="sk-SK" sz="1600" dirty="0" smtClean="0"/>
              <a:t> </a:t>
            </a:r>
            <a:r>
              <a:rPr lang="en-US" sz="1600" dirty="0" smtClean="0"/>
              <a:t>and </a:t>
            </a:r>
            <a:r>
              <a:rPr lang="en-US" sz="1600" dirty="0"/>
              <a:t>activities in </a:t>
            </a:r>
            <a:r>
              <a:rPr lang="en-US" sz="1600" dirty="0" err="1"/>
              <a:t>Natura</a:t>
            </a:r>
            <a:r>
              <a:rPr lang="en-US" sz="1600" dirty="0"/>
              <a:t> 2000 sites. Output of the project Financing </a:t>
            </a:r>
            <a:r>
              <a:rPr lang="en-US" sz="1600" dirty="0" err="1"/>
              <a:t>Natura</a:t>
            </a:r>
            <a:r>
              <a:rPr lang="en-US" sz="1600" dirty="0"/>
              <a:t> 2000: Cost </a:t>
            </a:r>
            <a:r>
              <a:rPr lang="sk-SK" sz="1600" dirty="0" smtClean="0"/>
              <a:t> </a:t>
            </a:r>
            <a:r>
              <a:rPr lang="en-US" sz="1600" dirty="0" smtClean="0"/>
              <a:t>estimate </a:t>
            </a:r>
            <a:r>
              <a:rPr lang="en-US" sz="1600" dirty="0"/>
              <a:t>and benefits of </a:t>
            </a:r>
            <a:r>
              <a:rPr lang="en-US" sz="1600" dirty="0" err="1"/>
              <a:t>Natura</a:t>
            </a:r>
            <a:r>
              <a:rPr lang="en-US" sz="1600" dirty="0"/>
              <a:t> 2000. WWF, Brussels, Belgium. 103 pp. + Annexes</a:t>
            </a:r>
            <a:r>
              <a:rPr lang="en-US" sz="1600" dirty="0" smtClean="0"/>
              <a:t>.</a:t>
            </a:r>
            <a:endParaRPr lang="sk-SK" sz="1600" dirty="0" smtClean="0"/>
          </a:p>
          <a:p>
            <a:pPr marL="0" indent="0">
              <a:buNone/>
            </a:pPr>
            <a:r>
              <a:rPr lang="sk-SK" sz="1400" dirty="0" smtClean="0">
                <a:hlinkClick r:id="rId2"/>
              </a:rPr>
              <a:t>http</a:t>
            </a:r>
            <a:r>
              <a:rPr lang="sk-SK" sz="1400" dirty="0">
                <a:hlinkClick r:id="rId2"/>
              </a:rPr>
              <a:t>://</a:t>
            </a:r>
            <a:r>
              <a:rPr lang="sk-SK" sz="1400" dirty="0" smtClean="0">
                <a:hlinkClick r:id="rId2"/>
              </a:rPr>
              <a:t>ec.europa.eu/environment/nature/natura2000/financing/docs/innovative_use_eu_funds.pdf</a:t>
            </a:r>
            <a:endParaRPr lang="sk-SK" sz="1400" dirty="0" smtClean="0"/>
          </a:p>
          <a:p>
            <a:pPr marL="0" indent="0">
              <a:buNone/>
            </a:pPr>
            <a:endParaRPr lang="sk-SK" sz="1400" dirty="0" smtClean="0"/>
          </a:p>
          <a:p>
            <a:r>
              <a:rPr lang="sk-SK" sz="1600" dirty="0" err="1" smtClean="0"/>
              <a:t>BirdLife</a:t>
            </a:r>
            <a:r>
              <a:rPr lang="sk-SK" sz="1600" dirty="0" smtClean="0"/>
              <a:t> </a:t>
            </a:r>
            <a:r>
              <a:rPr lang="sk-SK" sz="1600" dirty="0" err="1" smtClean="0"/>
              <a:t>Europe</a:t>
            </a:r>
            <a:r>
              <a:rPr lang="sk-SK" sz="1600" dirty="0" smtClean="0"/>
              <a:t>, RSPB. 2011. </a:t>
            </a:r>
            <a:r>
              <a:rPr lang="sk-SK" sz="1600" dirty="0" err="1" smtClean="0"/>
              <a:t>Seeds</a:t>
            </a:r>
            <a:r>
              <a:rPr lang="sk-SK" sz="1600" dirty="0" smtClean="0"/>
              <a:t> </a:t>
            </a:r>
            <a:r>
              <a:rPr lang="sk-SK" sz="1600" dirty="0" err="1" smtClean="0"/>
              <a:t>of</a:t>
            </a:r>
            <a:r>
              <a:rPr lang="sk-SK" sz="1600" dirty="0" smtClean="0"/>
              <a:t> </a:t>
            </a:r>
            <a:r>
              <a:rPr lang="sk-SK" sz="1600" dirty="0" err="1" smtClean="0"/>
              <a:t>success</a:t>
            </a:r>
            <a:r>
              <a:rPr lang="sk-SK" sz="1600" dirty="0" smtClean="0"/>
              <a:t>. </a:t>
            </a:r>
            <a:r>
              <a:rPr lang="sk-SK" sz="1600" dirty="0" err="1" smtClean="0"/>
              <a:t>How</a:t>
            </a:r>
            <a:r>
              <a:rPr lang="sk-SK" sz="1600" dirty="0" smtClean="0"/>
              <a:t> </a:t>
            </a:r>
            <a:r>
              <a:rPr lang="sk-SK" sz="1600" dirty="0" err="1" smtClean="0"/>
              <a:t>agri-environment</a:t>
            </a:r>
            <a:r>
              <a:rPr lang="sk-SK" sz="1600" dirty="0" smtClean="0"/>
              <a:t> </a:t>
            </a:r>
            <a:r>
              <a:rPr lang="sk-SK" sz="1600" dirty="0" err="1" smtClean="0"/>
              <a:t>can</a:t>
            </a:r>
            <a:r>
              <a:rPr lang="sk-SK" sz="1600" dirty="0" smtClean="0"/>
              <a:t> </a:t>
            </a:r>
            <a:r>
              <a:rPr lang="sk-SK" sz="1600" dirty="0" err="1" smtClean="0"/>
              <a:t>yield</a:t>
            </a:r>
            <a:r>
              <a:rPr lang="sk-SK" sz="1600" dirty="0" smtClean="0"/>
              <a:t> </a:t>
            </a:r>
            <a:r>
              <a:rPr lang="sk-SK" sz="1600" dirty="0" err="1" smtClean="0"/>
              <a:t>results</a:t>
            </a:r>
            <a:r>
              <a:rPr lang="sk-SK" sz="1600" dirty="0" smtClean="0"/>
              <a:t> </a:t>
            </a:r>
            <a:r>
              <a:rPr lang="sk-SK" sz="1600" dirty="0" err="1" smtClean="0"/>
              <a:t>for</a:t>
            </a:r>
            <a:r>
              <a:rPr lang="sk-SK" sz="1600" dirty="0" smtClean="0"/>
              <a:t> </a:t>
            </a:r>
            <a:r>
              <a:rPr lang="sk-SK" sz="1600" dirty="0" err="1" smtClean="0"/>
              <a:t>nature</a:t>
            </a:r>
            <a:r>
              <a:rPr lang="sk-SK" sz="1600" dirty="0" smtClean="0"/>
              <a:t> and </a:t>
            </a:r>
            <a:r>
              <a:rPr lang="sk-SK" sz="1600" dirty="0" err="1" smtClean="0"/>
              <a:t>farming.RSPB</a:t>
            </a:r>
            <a:r>
              <a:rPr lang="sk-SK" sz="1600" dirty="0" smtClean="0"/>
              <a:t>, UK.</a:t>
            </a:r>
          </a:p>
          <a:p>
            <a:pPr marL="0" indent="0">
              <a:buNone/>
            </a:pPr>
            <a:r>
              <a:rPr lang="sk-SK" sz="1400" dirty="0">
                <a:hlinkClick r:id="rId3"/>
              </a:rPr>
              <a:t>http://www.birdlife.org/europe-and-central-asia/rural-development</a:t>
            </a:r>
            <a:endParaRPr lang="sk-SK" sz="1400" dirty="0" smtClean="0"/>
          </a:p>
          <a:p>
            <a:endParaRPr lang="sk-SK" sz="1600" dirty="0"/>
          </a:p>
          <a:p>
            <a:r>
              <a:rPr lang="sk-SK" sz="1600" dirty="0" err="1" smtClean="0"/>
              <a:t>CEEweb</a:t>
            </a:r>
            <a:r>
              <a:rPr lang="sk-SK" sz="1600" dirty="0" smtClean="0"/>
              <a:t>. 2012. </a:t>
            </a:r>
            <a:r>
              <a:rPr lang="en-US" sz="1600" dirty="0"/>
              <a:t>Financing Nature in Central and Eastern Europe -Experiences on financing </a:t>
            </a:r>
            <a:r>
              <a:rPr lang="en-US" sz="1600" dirty="0" err="1"/>
              <a:t>Natura</a:t>
            </a:r>
            <a:r>
              <a:rPr lang="en-US" sz="1600" dirty="0"/>
              <a:t> 2000 and </a:t>
            </a:r>
            <a:r>
              <a:rPr lang="sk-SK" sz="1600" dirty="0" smtClean="0"/>
              <a:t> </a:t>
            </a:r>
            <a:r>
              <a:rPr lang="en-US" sz="1600" dirty="0" smtClean="0"/>
              <a:t>conservation </a:t>
            </a:r>
            <a:r>
              <a:rPr lang="en-US" sz="1600" dirty="0"/>
              <a:t>activities from the CEE region - Cases from Bulgaria, Hungary, Lithuania, </a:t>
            </a:r>
            <a:r>
              <a:rPr lang="sk-SK" sz="1600" dirty="0" smtClean="0"/>
              <a:t> </a:t>
            </a:r>
            <a:r>
              <a:rPr lang="en-US" sz="1600" dirty="0" smtClean="0"/>
              <a:t>Poland</a:t>
            </a:r>
            <a:r>
              <a:rPr lang="en-US" sz="1600" dirty="0"/>
              <a:t>, </a:t>
            </a:r>
            <a:r>
              <a:rPr lang="en-US" sz="1600" dirty="0" smtClean="0"/>
              <a:t>Slovakia</a:t>
            </a:r>
            <a:endParaRPr lang="sk-SK" sz="1600" dirty="0" smtClean="0"/>
          </a:p>
          <a:p>
            <a:pPr marL="0" indent="0">
              <a:buNone/>
            </a:pPr>
            <a:r>
              <a:rPr lang="sk-SK" sz="1400" dirty="0">
                <a:hlinkClick r:id="rId4"/>
              </a:rPr>
              <a:t>http://</a:t>
            </a:r>
            <a:r>
              <a:rPr lang="sk-SK" sz="1400" dirty="0" smtClean="0">
                <a:hlinkClick r:id="rId4"/>
              </a:rPr>
              <a:t>www.ceeweb.org/wp-content/uploads/2012/01/Financing_Nature_CEE_experience.pdf</a:t>
            </a:r>
            <a:endParaRPr lang="sk-SK" sz="1400" dirty="0" smtClean="0"/>
          </a:p>
          <a:p>
            <a:endParaRPr lang="sk-SK" sz="1600" dirty="0" smtClean="0"/>
          </a:p>
          <a:p>
            <a:r>
              <a:rPr lang="sk-SK" sz="1600" dirty="0" err="1" smtClean="0"/>
              <a:t>European</a:t>
            </a:r>
            <a:r>
              <a:rPr lang="sk-SK" sz="1600" dirty="0" smtClean="0"/>
              <a:t> </a:t>
            </a:r>
            <a:r>
              <a:rPr lang="sk-SK" sz="1600" dirty="0" err="1" smtClean="0"/>
              <a:t>Comission</a:t>
            </a:r>
            <a:r>
              <a:rPr lang="sk-SK" sz="1600" dirty="0" smtClean="0"/>
              <a:t>. 2012. LIFE Country </a:t>
            </a:r>
            <a:r>
              <a:rPr lang="sk-SK" sz="1600" dirty="0" err="1" smtClean="0"/>
              <a:t>factsheet</a:t>
            </a:r>
            <a:r>
              <a:rPr lang="sk-SK" sz="1600" dirty="0" smtClean="0"/>
              <a:t>, Slovakia</a:t>
            </a:r>
          </a:p>
          <a:p>
            <a:pPr marL="0" indent="0">
              <a:buNone/>
            </a:pPr>
            <a:r>
              <a:rPr lang="sk-SK" sz="1400" dirty="0">
                <a:hlinkClick r:id="rId5"/>
              </a:rPr>
              <a:t>http://ec.europa.eu/environment/life/countries/slovakia.html</a:t>
            </a:r>
            <a:endParaRPr lang="sk-SK" sz="1400" dirty="0" smtClean="0"/>
          </a:p>
          <a:p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4080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  <p:sp>
        <p:nvSpPr>
          <p:cNvPr id="5" name="Podnadpis 4"/>
          <p:cNvSpPr>
            <a:spLocks noGrp="1"/>
          </p:cNvSpPr>
          <p:nvPr>
            <p:ph type="subTitle" sz="quarter" idx="1"/>
          </p:nvPr>
        </p:nvSpPr>
        <p:spPr>
          <a:xfrm>
            <a:off x="1371600" y="3260576"/>
            <a:ext cx="6400800" cy="1752600"/>
          </a:xfrm>
        </p:spPr>
        <p:txBody>
          <a:bodyPr/>
          <a:lstStyle/>
          <a:p>
            <a:r>
              <a:rPr lang="sk-SK" dirty="0" err="1" smtClean="0">
                <a:hlinkClick r:id="rId2"/>
              </a:rPr>
              <a:t>nemcova@vtaky.sk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2209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1216"/>
            <a:ext cx="8229600" cy="1371600"/>
          </a:xfrm>
        </p:spPr>
        <p:txBody>
          <a:bodyPr/>
          <a:lstStyle/>
          <a:p>
            <a:r>
              <a:rPr lang="sk-SK" dirty="0" smtClean="0"/>
              <a:t>Obsah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546448"/>
            <a:ext cx="8229600" cy="4114800"/>
          </a:xfrm>
        </p:spPr>
        <p:txBody>
          <a:bodyPr/>
          <a:lstStyle/>
          <a:p>
            <a:r>
              <a:rPr lang="sk-SK" sz="2400" dirty="0" smtClean="0"/>
              <a:t>LIFE</a:t>
            </a:r>
          </a:p>
          <a:p>
            <a:pPr lvl="1"/>
            <a:r>
              <a:rPr lang="sk-SK" sz="2400" dirty="0"/>
              <a:t>Prípadová štúdia: LIFE CHVÚ Senné a </a:t>
            </a:r>
            <a:r>
              <a:rPr lang="sk-SK" sz="2400" dirty="0" err="1"/>
              <a:t>Medzibodrožie</a:t>
            </a:r>
            <a:endParaRPr lang="sk-SK" sz="2400" dirty="0"/>
          </a:p>
          <a:p>
            <a:r>
              <a:rPr lang="sk-SK" sz="2400" dirty="0" smtClean="0"/>
              <a:t>Program rozvoja vidieka</a:t>
            </a:r>
          </a:p>
          <a:p>
            <a:pPr lvl="1"/>
            <a:r>
              <a:rPr lang="sk-SK" sz="2400" dirty="0" smtClean="0"/>
              <a:t>Prípadová štúdia z Maďarska</a:t>
            </a:r>
            <a:r>
              <a:rPr lang="en-US" sz="2400" dirty="0" smtClean="0"/>
              <a:t>: agro-environment</a:t>
            </a:r>
            <a:r>
              <a:rPr lang="sk-SK" sz="2400" dirty="0" err="1" smtClean="0"/>
              <a:t>álna</a:t>
            </a:r>
            <a:r>
              <a:rPr lang="sk-SK" sz="2400" dirty="0" smtClean="0"/>
              <a:t> podpora</a:t>
            </a:r>
          </a:p>
          <a:p>
            <a:pPr marL="342900" lvl="1" indent="-342900">
              <a:buClr>
                <a:schemeClr val="hlink"/>
              </a:buClr>
            </a:pPr>
            <a:r>
              <a:rPr lang="sk-SK" sz="2400" dirty="0">
                <a:ea typeface="+mn-ea"/>
                <a:cs typeface="+mn-cs"/>
              </a:rPr>
              <a:t>Štrukturálne </a:t>
            </a:r>
            <a:r>
              <a:rPr lang="sk-SK" sz="2400" dirty="0" smtClean="0">
                <a:ea typeface="+mn-ea"/>
                <a:cs typeface="+mn-cs"/>
              </a:rPr>
              <a:t>fondy</a:t>
            </a:r>
          </a:p>
          <a:p>
            <a:pPr lvl="1"/>
            <a:r>
              <a:rPr lang="sk-SK" sz="2400" dirty="0"/>
              <a:t>Prípadová štúdia zo </a:t>
            </a:r>
            <a:r>
              <a:rPr lang="sk-SK" sz="2400" dirty="0" smtClean="0"/>
              <a:t>Slovenska: Projekt „ </a:t>
            </a:r>
            <a:r>
              <a:rPr lang="sk-SK" sz="2400" dirty="0" err="1" smtClean="0"/>
              <a:t>Blatniak</a:t>
            </a:r>
            <a:r>
              <a:rPr lang="sk-SK" sz="2400" dirty="0" smtClean="0"/>
              <a:t>“ </a:t>
            </a:r>
          </a:p>
          <a:p>
            <a:pPr marL="342900" lvl="1" indent="-342900">
              <a:buClr>
                <a:schemeClr val="hlink"/>
              </a:buClr>
            </a:pPr>
            <a:r>
              <a:rPr lang="sk-SK" sz="2400" dirty="0">
                <a:ea typeface="+mn-ea"/>
                <a:cs typeface="+mn-cs"/>
              </a:rPr>
              <a:t>Program cezhraničnej </a:t>
            </a:r>
            <a:r>
              <a:rPr lang="sk-SK" sz="2400" dirty="0" smtClean="0">
                <a:ea typeface="+mn-ea"/>
                <a:cs typeface="+mn-cs"/>
              </a:rPr>
              <a:t>spolupráce</a:t>
            </a:r>
          </a:p>
          <a:p>
            <a:pPr lvl="1"/>
            <a:r>
              <a:rPr lang="sk-SK" sz="2400" dirty="0"/>
              <a:t>Prípadová štúdia zo </a:t>
            </a:r>
            <a:r>
              <a:rPr lang="sk-SK" sz="2400" dirty="0" smtClean="0"/>
              <a:t>Slovenska: Rozvoj </a:t>
            </a:r>
            <a:r>
              <a:rPr lang="sk-SK" sz="2400" dirty="0" err="1" smtClean="0"/>
              <a:t>ekoturizmu</a:t>
            </a:r>
            <a:r>
              <a:rPr lang="sk-SK" sz="2400" dirty="0" smtClean="0"/>
              <a:t> v Záhorskom </a:t>
            </a:r>
            <a:r>
              <a:rPr lang="sk-SK" sz="2400" dirty="0" err="1" smtClean="0"/>
              <a:t>pom</a:t>
            </a:r>
            <a:r>
              <a:rPr lang="en-US" sz="2400" dirty="0" smtClean="0"/>
              <a:t>o</a:t>
            </a:r>
            <a:r>
              <a:rPr lang="sk-SK" sz="2400" dirty="0" err="1" smtClean="0"/>
              <a:t>raví</a:t>
            </a:r>
            <a:endParaRPr lang="sk-SK" sz="2400" dirty="0"/>
          </a:p>
          <a:p>
            <a:pPr marL="342900" lvl="1" indent="-342900">
              <a:buClr>
                <a:schemeClr val="hlink"/>
              </a:buClr>
            </a:pPr>
            <a:r>
              <a:rPr lang="sk-SK" sz="2400" dirty="0" smtClean="0">
                <a:ea typeface="+mn-ea"/>
                <a:cs typeface="+mn-cs"/>
              </a:rPr>
              <a:t>Odporúčania</a:t>
            </a:r>
          </a:p>
          <a:p>
            <a:pPr marL="342900" lvl="1" indent="-342900">
              <a:buClr>
                <a:schemeClr val="hlink"/>
              </a:buClr>
            </a:pPr>
            <a:r>
              <a:rPr lang="sk-SK" sz="2400" dirty="0" smtClean="0">
                <a:ea typeface="+mn-ea"/>
                <a:cs typeface="+mn-cs"/>
              </a:rPr>
              <a:t>Použité zdroje, viac informácií</a:t>
            </a:r>
          </a:p>
          <a:p>
            <a:pPr marL="342900" lvl="1" indent="-342900">
              <a:buClr>
                <a:schemeClr val="hlink"/>
              </a:buClr>
            </a:pPr>
            <a:endParaRPr lang="sk-SK" sz="2400" dirty="0">
              <a:ea typeface="+mn-ea"/>
              <a:cs typeface="+mn-cs"/>
            </a:endParaRPr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476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LIFE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1200"/>
            <a:ext cx="5698976" cy="4400128"/>
          </a:xfrm>
        </p:spPr>
        <p:txBody>
          <a:bodyPr>
            <a:noAutofit/>
          </a:bodyPr>
          <a:lstStyle/>
          <a:p>
            <a:r>
              <a:rPr lang="sk-SK" sz="2200" dirty="0" smtClean="0"/>
              <a:t>Tradičný nástroj na financovanie </a:t>
            </a:r>
            <a:r>
              <a:rPr lang="sk-SK" sz="2200" dirty="0" err="1" smtClean="0"/>
              <a:t>Natura</a:t>
            </a:r>
            <a:r>
              <a:rPr lang="sk-SK" sz="2200" dirty="0" smtClean="0"/>
              <a:t> 2000</a:t>
            </a:r>
          </a:p>
          <a:p>
            <a:r>
              <a:rPr lang="sk-SK" sz="2200" dirty="0" smtClean="0"/>
              <a:t>Na Slovensku bolo doposiaľ realizovaných 15 projektov v oblasti ochrany prírody (26 miliónov EUR z toho 16 miliónov EUR zo zdrojov EÚ.</a:t>
            </a:r>
          </a:p>
          <a:p>
            <a:r>
              <a:rPr lang="sk-SK" sz="2200" dirty="0" smtClean="0"/>
              <a:t>Množstvo pozitívnych príkladov projektov, ktorých výsledkom je revitalizácia biotopov, zlepšenie stavu druhov, zvýšenie povedomia verejnosti v územiach </a:t>
            </a:r>
            <a:r>
              <a:rPr lang="sk-SK" sz="2200" dirty="0" err="1" smtClean="0"/>
              <a:t>Natura</a:t>
            </a:r>
            <a:r>
              <a:rPr lang="sk-SK" sz="2200" dirty="0" smtClean="0"/>
              <a:t> 2000..</a:t>
            </a:r>
          </a:p>
          <a:p>
            <a:r>
              <a:rPr lang="sk-SK" sz="2200" dirty="0" smtClean="0"/>
              <a:t>Realizátorom projektov je väčšinou ŠOP SR a/alebo MVO</a:t>
            </a:r>
            <a:endParaRPr lang="sk-SK" sz="2200" dirty="0"/>
          </a:p>
        </p:txBody>
      </p:sp>
      <p:pic>
        <p:nvPicPr>
          <p:cNvPr id="4" name="Picture 7" descr="sipovka - Stefan Benk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10" b="21336"/>
          <a:stretch>
            <a:fillRect/>
          </a:stretch>
        </p:blipFill>
        <p:spPr bwMode="auto">
          <a:xfrm>
            <a:off x="5868144" y="332656"/>
            <a:ext cx="2963416" cy="199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054280" y="2134567"/>
            <a:ext cx="838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k-SK" altLang="sk-SK" sz="800" dirty="0" smtClean="0"/>
              <a:t>Š</a:t>
            </a:r>
            <a:r>
              <a:rPr lang="en-US" altLang="sk-SK" sz="800" dirty="0" err="1" smtClean="0"/>
              <a:t>tefan</a:t>
            </a:r>
            <a:r>
              <a:rPr lang="en-US" altLang="sk-SK" sz="800" dirty="0" smtClean="0"/>
              <a:t> </a:t>
            </a:r>
            <a:r>
              <a:rPr lang="en-US" altLang="sk-SK" sz="800" dirty="0" err="1"/>
              <a:t>Benko</a:t>
            </a:r>
            <a:endParaRPr lang="en-US" altLang="sk-SK" sz="800" dirty="0"/>
          </a:p>
        </p:txBody>
      </p:sp>
    </p:spTree>
    <p:extLst>
      <p:ext uri="{BB962C8B-B14F-4D97-AF65-F5344CB8AC3E}">
        <p14:creationId xmlns:p14="http://schemas.microsoft.com/office/powerpoint/2010/main" val="48101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LIFE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k-SK" dirty="0" smtClean="0"/>
              <a:t>Dôraz na demonštračné a inovatívne projekty, aj s cieľom mobilizovať zdroje z iných fondov EÚ</a:t>
            </a: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Napr.</a:t>
            </a:r>
          </a:p>
          <a:p>
            <a:pPr marL="0" indent="0">
              <a:buNone/>
            </a:pPr>
            <a:r>
              <a:rPr lang="sk-SK" dirty="0" smtClean="0"/>
              <a:t> - v rámci projektu LIFE </a:t>
            </a:r>
            <a:r>
              <a:rPr lang="sk-SK" i="1" dirty="0" smtClean="0"/>
              <a:t>Ochrana biotopov v Národnom parku Slovenský raj </a:t>
            </a:r>
            <a:r>
              <a:rPr lang="sk-SK" dirty="0" smtClean="0"/>
              <a:t>bol spracovaný program starostlivosti o ÚEV – jeho následná implementácia môže byť financovaná zo štrukturálnych fondov</a:t>
            </a: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r>
              <a:rPr lang="sk-SK" dirty="0"/>
              <a:t> </a:t>
            </a:r>
            <a:r>
              <a:rPr lang="sk-SK" dirty="0" smtClean="0"/>
              <a:t>- súčasťou projektov LIFE </a:t>
            </a:r>
            <a:r>
              <a:rPr lang="sk-SK" i="1" dirty="0" smtClean="0"/>
              <a:t>Ochrana drop fúzatého na Slovensku</a:t>
            </a:r>
            <a:r>
              <a:rPr lang="sk-SK" dirty="0" smtClean="0"/>
              <a:t> </a:t>
            </a:r>
            <a:r>
              <a:rPr lang="sk-SK" i="1" dirty="0" smtClean="0"/>
              <a:t>Ochrana CHVÚ Senné</a:t>
            </a:r>
            <a:r>
              <a:rPr lang="sk-SK" dirty="0" smtClean="0"/>
              <a:t> a práve prebiehajúceho </a:t>
            </a:r>
            <a:r>
              <a:rPr lang="sk-SK" i="1" dirty="0" smtClean="0"/>
              <a:t>Motýle ČR-SR</a:t>
            </a:r>
            <a:r>
              <a:rPr lang="sk-SK" dirty="0" smtClean="0"/>
              <a:t> je/bolo vypracovanie a odskúšanie pilotnej </a:t>
            </a:r>
            <a:r>
              <a:rPr lang="sk-SK" dirty="0" err="1" smtClean="0"/>
              <a:t>agro-environmentálnej</a:t>
            </a:r>
            <a:r>
              <a:rPr lang="sk-SK" dirty="0" smtClean="0"/>
              <a:t> schémy s cieľom zaradiť ju do národného programu rozvoja vidieka.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45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– </a:t>
            </a:r>
            <a:r>
              <a:rPr lang="sk-SK" dirty="0" smtClean="0"/>
              <a:t>CHVÚ </a:t>
            </a:r>
            <a:r>
              <a:rPr lang="en-US" dirty="0" err="1" smtClean="0"/>
              <a:t>Senn</a:t>
            </a:r>
            <a:r>
              <a:rPr lang="sk-SK" dirty="0" smtClean="0"/>
              <a:t>é a </a:t>
            </a:r>
            <a:r>
              <a:rPr lang="sk-SK" dirty="0" err="1" smtClean="0"/>
              <a:t>Medzibodrožie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Územie nazývané aj „vtáčí raj“ – výskyt mnohých vzácnych druhov</a:t>
            </a:r>
          </a:p>
          <a:p>
            <a:endParaRPr lang="sk-SK" sz="2400" dirty="0" smtClean="0"/>
          </a:p>
          <a:p>
            <a:r>
              <a:rPr lang="sk-SK" sz="2400" dirty="0" smtClean="0"/>
              <a:t>Projekt realizovaný v období 2005-2011 ŠOP SR a SOS/</a:t>
            </a:r>
            <a:r>
              <a:rPr lang="sk-SK" sz="2400" dirty="0" err="1" smtClean="0"/>
              <a:t>BirdLife</a:t>
            </a:r>
            <a:r>
              <a:rPr lang="sk-SK" sz="2400" dirty="0" smtClean="0"/>
              <a:t> Slovensko</a:t>
            </a:r>
          </a:p>
          <a:p>
            <a:endParaRPr lang="sk-SK" sz="2400" dirty="0" smtClean="0"/>
          </a:p>
          <a:p>
            <a:r>
              <a:rPr lang="sk-SK" sz="2400" dirty="0"/>
              <a:t>Celkový rozpočet: 1,325,556 € </a:t>
            </a:r>
            <a:r>
              <a:rPr lang="sk-SK" sz="2400" dirty="0" smtClean="0"/>
              <a:t>(50% zo zdrojov EU)</a:t>
            </a:r>
          </a:p>
          <a:p>
            <a:endParaRPr lang="sk-SK" sz="2400" dirty="0" smtClean="0"/>
          </a:p>
          <a:p>
            <a:r>
              <a:rPr lang="sk-SK" sz="2400" dirty="0" smtClean="0"/>
              <a:t>Partneri: obce, poľovnícke združenie, Zemplínske múzeum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613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– </a:t>
            </a:r>
            <a:r>
              <a:rPr lang="sk-SK" dirty="0"/>
              <a:t>CHVÚ </a:t>
            </a:r>
            <a:r>
              <a:rPr lang="en-US" dirty="0" err="1"/>
              <a:t>Senn</a:t>
            </a:r>
            <a:r>
              <a:rPr lang="sk-SK" dirty="0"/>
              <a:t>é a </a:t>
            </a:r>
            <a:r>
              <a:rPr lang="sk-SK" dirty="0" err="1"/>
              <a:t>Medzibodrožie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1200"/>
            <a:ext cx="5482952" cy="4114800"/>
          </a:xfrm>
        </p:spPr>
        <p:txBody>
          <a:bodyPr/>
          <a:lstStyle/>
          <a:p>
            <a:r>
              <a:rPr lang="sk-SK" sz="2400" dirty="0" smtClean="0"/>
              <a:t>Vďaka projektu sa podarilo:</a:t>
            </a:r>
          </a:p>
          <a:p>
            <a:pPr marL="0" indent="0">
              <a:buNone/>
            </a:pPr>
            <a:endParaRPr lang="sk-SK" sz="2400" dirty="0" smtClean="0"/>
          </a:p>
          <a:p>
            <a:pPr>
              <a:buFontTx/>
              <a:buChar char="-"/>
            </a:pPr>
            <a:r>
              <a:rPr lang="sk-SK" sz="2400" dirty="0" smtClean="0"/>
              <a:t>významne </a:t>
            </a:r>
            <a:r>
              <a:rPr lang="sk-SK" sz="2400" dirty="0"/>
              <a:t>zlepšiť stav prírody opravou hrádze v rezervácií, obnovou a budovaním </a:t>
            </a:r>
            <a:r>
              <a:rPr lang="sk-SK" sz="2400" dirty="0" smtClean="0"/>
              <a:t>mokradí</a:t>
            </a:r>
          </a:p>
          <a:p>
            <a:pPr>
              <a:buFontTx/>
              <a:buChar char="-"/>
            </a:pPr>
            <a:endParaRPr lang="sk-SK" sz="2400" dirty="0"/>
          </a:p>
          <a:p>
            <a:pPr>
              <a:buFontTx/>
              <a:buChar char="-"/>
            </a:pPr>
            <a:r>
              <a:rPr lang="sk-SK" sz="2400" dirty="0" smtClean="0"/>
              <a:t>vybudovať turistickú infraštruktúru pre verejnosť</a:t>
            </a:r>
          </a:p>
          <a:p>
            <a:pPr>
              <a:buFontTx/>
              <a:buChar char="-"/>
            </a:pPr>
            <a:endParaRPr lang="sk-SK" sz="2400" dirty="0" smtClean="0"/>
          </a:p>
          <a:p>
            <a:pPr>
              <a:buFontTx/>
              <a:buChar char="-"/>
            </a:pPr>
            <a:r>
              <a:rPr lang="sk-SK" sz="2400" dirty="0"/>
              <a:t>p</a:t>
            </a:r>
            <a:r>
              <a:rPr lang="sk-SK" sz="2400" dirty="0" smtClean="0"/>
              <a:t>osilniť spolupráce medzi zainteresovanými</a:t>
            </a:r>
          </a:p>
          <a:p>
            <a:pPr>
              <a:buFontTx/>
              <a:buChar char="-"/>
            </a:pPr>
            <a:endParaRPr lang="sk-SK" dirty="0"/>
          </a:p>
        </p:txBody>
      </p:sp>
      <p:sp>
        <p:nvSpPr>
          <p:cNvPr id="4" name="AutoShape 2" descr="https://mail-attachment.googleusercontent.com/attachment/?ui=2&amp;ik=d2ad3e6e81&amp;view=att&amp;th=13eeba71ea445ee0&amp;attid=0.1&amp;disp=inline&amp;realattid=178efa7658fcd698_0.1&amp;safe=1&amp;zw&amp;saduie=AG9B_P89Eu2YeltpRlJWjLD2xYRO&amp;sadet=1384165332936&amp;sads=txXz7NMEbPr08nCiL3Rf3qtvj6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AutoShape 4" descr="https://mail-attachment.googleusercontent.com/attachment/?ui=2&amp;ik=d2ad3e6e81&amp;view=att&amp;th=13eeba71ea445ee0&amp;attid=0.1&amp;disp=inline&amp;realattid=178efa7658fcd698_0.1&amp;safe=1&amp;zw&amp;saduie=AG9B_P89Eu2YeltpRlJWjLD2xYRO&amp;sadet=1384165332936&amp;sads=txXz7NMEbPr08nCiL3Rf3qtvj6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80" y="2204864"/>
            <a:ext cx="2706804" cy="3609072"/>
          </a:xfrm>
          <a:prstGeom prst="rect">
            <a:avLst/>
          </a:prstGeom>
        </p:spPr>
      </p:pic>
      <p:sp>
        <p:nvSpPr>
          <p:cNvPr id="8" name="BlokTextu 7"/>
          <p:cNvSpPr txBox="1"/>
          <p:nvPr/>
        </p:nvSpPr>
        <p:spPr>
          <a:xfrm>
            <a:off x="7380312" y="5517232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dirty="0" smtClean="0"/>
              <a:t>Archív SOS/</a:t>
            </a:r>
            <a:r>
              <a:rPr lang="sk-SK" sz="800" dirty="0" err="1" smtClean="0"/>
              <a:t>BirdLife</a:t>
            </a:r>
            <a:r>
              <a:rPr lang="sk-SK" sz="800" dirty="0" smtClean="0"/>
              <a:t> Slovensko</a:t>
            </a:r>
            <a:endParaRPr lang="sk-SK" sz="800" dirty="0"/>
          </a:p>
        </p:txBody>
      </p:sp>
    </p:spTree>
    <p:extLst>
      <p:ext uri="{BB962C8B-B14F-4D97-AF65-F5344CB8AC3E}">
        <p14:creationId xmlns:p14="http://schemas.microsoft.com/office/powerpoint/2010/main" val="27161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Program rozvoja vidieka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1200"/>
            <a:ext cx="6059016" cy="4114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k-SK" dirty="0" smtClean="0"/>
              <a:t>Mnoho pozitívnych príkladov podpory ochrany prírody a území </a:t>
            </a:r>
            <a:r>
              <a:rPr lang="sk-SK" dirty="0" err="1" smtClean="0"/>
              <a:t>Natura</a:t>
            </a:r>
            <a:r>
              <a:rPr lang="sk-SK" dirty="0" smtClean="0"/>
              <a:t> 2000, napr.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Podpora ochrany prírodných a </a:t>
            </a:r>
            <a:r>
              <a:rPr lang="sk-SK" dirty="0" err="1" smtClean="0"/>
              <a:t>polo-prírodných</a:t>
            </a:r>
            <a:r>
              <a:rPr lang="sk-SK" dirty="0" smtClean="0"/>
              <a:t> biotopov na Slovensku;</a:t>
            </a:r>
          </a:p>
          <a:p>
            <a:endParaRPr lang="sk-SK" dirty="0" smtClean="0"/>
          </a:p>
          <a:p>
            <a:r>
              <a:rPr lang="sk-SK" dirty="0" smtClean="0"/>
              <a:t>Podpora 20-ročného vyňatia pôdy z užívania a obnova biotopov v </a:t>
            </a:r>
            <a:r>
              <a:rPr lang="sk-SK" dirty="0" err="1" smtClean="0"/>
              <a:t>Emilia</a:t>
            </a:r>
            <a:r>
              <a:rPr lang="sk-SK" dirty="0" smtClean="0"/>
              <a:t> </a:t>
            </a:r>
            <a:r>
              <a:rPr lang="sk-SK" dirty="0" err="1" smtClean="0"/>
              <a:t>Romagna</a:t>
            </a:r>
            <a:r>
              <a:rPr lang="sk-SK" dirty="0" smtClean="0"/>
              <a:t>, Taliansko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Podpora tvorby </a:t>
            </a:r>
            <a:r>
              <a:rPr lang="sk-SK" dirty="0" err="1" smtClean="0"/>
              <a:t>biopásov</a:t>
            </a:r>
            <a:r>
              <a:rPr lang="sk-SK" dirty="0" smtClean="0"/>
              <a:t> s cieľom zlepšiť stav druhov na ornej pôde vo Francúzku, Holandsku, Veľkej </a:t>
            </a:r>
            <a:r>
              <a:rPr lang="sk-SK" dirty="0" err="1" smtClean="0"/>
              <a:t>Británií</a:t>
            </a:r>
            <a:r>
              <a:rPr lang="sk-SK" dirty="0" smtClean="0"/>
              <a:t>, Rakúsku..</a:t>
            </a:r>
          </a:p>
        </p:txBody>
      </p:sp>
      <p:pic>
        <p:nvPicPr>
          <p:cNvPr id="4" name="Picture 4" descr="IMGP73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015" y="2204864"/>
            <a:ext cx="2578944" cy="385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5805264"/>
            <a:ext cx="990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sk-SK" sz="800" dirty="0"/>
              <a:t>Ivan </a:t>
            </a:r>
            <a:r>
              <a:rPr lang="en-US" altLang="sk-SK" sz="800" dirty="0" err="1"/>
              <a:t>Nemec</a:t>
            </a:r>
            <a:endParaRPr lang="en-US" altLang="sk-SK" sz="800" dirty="0"/>
          </a:p>
        </p:txBody>
      </p:sp>
    </p:spTree>
    <p:extLst>
      <p:ext uri="{BB962C8B-B14F-4D97-AF65-F5344CB8AC3E}">
        <p14:creationId xmlns:p14="http://schemas.microsoft.com/office/powerpoint/2010/main" val="12606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Podpora extenzívneho hospodárenia v severnom Maďarsku - 1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844824"/>
            <a:ext cx="5842992" cy="428133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err="1" smtClean="0"/>
              <a:t>Hevesi</a:t>
            </a:r>
            <a:r>
              <a:rPr lang="en-US" sz="2800" dirty="0" smtClean="0"/>
              <a:t> </a:t>
            </a:r>
            <a:r>
              <a:rPr lang="en-US" sz="2800" dirty="0" err="1" smtClean="0"/>
              <a:t>Sik</a:t>
            </a:r>
            <a:r>
              <a:rPr lang="sk-SK" sz="2800" dirty="0" smtClean="0"/>
              <a:t>, územie s rozlohou 44 000 ha, je významným územím z pohľadu ochrany prírody; vyskytujú sa tu napr. drop fúzatý, orol kráľovský</a:t>
            </a:r>
          </a:p>
          <a:p>
            <a:endParaRPr lang="sk-SK" sz="2800" dirty="0" smtClean="0"/>
          </a:p>
          <a:p>
            <a:r>
              <a:rPr lang="sk-SK" sz="2800" dirty="0" smtClean="0"/>
              <a:t>Intenzifikácia poľnohospodárstva má nepriaznivý vplyv na biodiverzitu</a:t>
            </a:r>
          </a:p>
          <a:p>
            <a:pPr marL="0" indent="0">
              <a:buNone/>
            </a:pPr>
            <a:endParaRPr lang="sk-SK" sz="2800" dirty="0" smtClean="0"/>
          </a:p>
          <a:p>
            <a:r>
              <a:rPr lang="sk-SK" sz="2800" dirty="0" smtClean="0"/>
              <a:t>Nachádza sa tu 5 území </a:t>
            </a:r>
            <a:r>
              <a:rPr lang="sk-SK" sz="2800" dirty="0" err="1" smtClean="0"/>
              <a:t>Natura</a:t>
            </a:r>
            <a:r>
              <a:rPr lang="sk-SK" sz="2800" dirty="0" smtClean="0"/>
              <a:t> 2000</a:t>
            </a:r>
          </a:p>
          <a:p>
            <a:endParaRPr lang="sk-SK" dirty="0" smtClean="0"/>
          </a:p>
          <a:p>
            <a:endParaRPr lang="sk-SK" dirty="0"/>
          </a:p>
        </p:txBody>
      </p:sp>
      <p:pic>
        <p:nvPicPr>
          <p:cNvPr id="4" name="Picture 9" descr="stefan benko_hortobagy spring08 (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2" t="11501" r="4651" b="2933"/>
          <a:stretch>
            <a:fillRect/>
          </a:stretch>
        </p:blipFill>
        <p:spPr bwMode="auto">
          <a:xfrm>
            <a:off x="6228184" y="1916832"/>
            <a:ext cx="2592288" cy="239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8054280" y="4077072"/>
            <a:ext cx="838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altLang="sk-SK" sz="800" dirty="0" smtClean="0"/>
              <a:t>Š</a:t>
            </a:r>
            <a:r>
              <a:rPr lang="en-US" altLang="sk-SK" sz="800" dirty="0" err="1" smtClean="0"/>
              <a:t>tefan</a:t>
            </a:r>
            <a:r>
              <a:rPr lang="en-US" altLang="sk-SK" sz="800" dirty="0" smtClean="0"/>
              <a:t> </a:t>
            </a:r>
            <a:r>
              <a:rPr lang="en-US" altLang="sk-SK" sz="800" dirty="0" err="1"/>
              <a:t>Benko</a:t>
            </a:r>
            <a:endParaRPr lang="en-US" altLang="sk-SK" sz="800" dirty="0"/>
          </a:p>
        </p:txBody>
      </p:sp>
    </p:spTree>
    <p:extLst>
      <p:ext uri="{BB962C8B-B14F-4D97-AF65-F5344CB8AC3E}">
        <p14:creationId xmlns:p14="http://schemas.microsoft.com/office/powerpoint/2010/main" val="17450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 smtClean="0"/>
              <a:t>Národný program rozvoja vidieka zahrnul </a:t>
            </a:r>
            <a:r>
              <a:rPr lang="sk-SK" dirty="0" err="1" smtClean="0"/>
              <a:t>agro-environmentálnu</a:t>
            </a:r>
            <a:r>
              <a:rPr lang="sk-SK" dirty="0" smtClean="0"/>
              <a:t> schému ktorej cieľom je ochrana biodiverzity a tradičných biotopov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Celkový rozpočet bol skoro 610 000 EUR, z toho 80% zo zdrojov EÚ.</a:t>
            </a:r>
          </a:p>
          <a:p>
            <a:endParaRPr lang="sk-SK" dirty="0" smtClean="0"/>
          </a:p>
          <a:p>
            <a:r>
              <a:rPr lang="sk-SK" dirty="0" smtClean="0"/>
              <a:t>Do schémy sa zapojilo viac ako 100 farmárov a bolo pokrytých 25% územia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V území sa zároveň realizuje viacero projektov LIFE</a:t>
            </a:r>
          </a:p>
          <a:p>
            <a:endParaRPr lang="sk-SK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Podpora extenzívneho hospodárenia v severnom Maďarsku - 2</a:t>
            </a:r>
            <a:endParaRPr lang="sk-SK" sz="3200" dirty="0"/>
          </a:p>
        </p:txBody>
      </p:sp>
    </p:spTree>
    <p:extLst>
      <p:ext uri="{BB962C8B-B14F-4D97-AF65-F5344CB8AC3E}">
        <p14:creationId xmlns:p14="http://schemas.microsoft.com/office/powerpoint/2010/main" val="402135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k-SK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k-SK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Minsk roundtable2_formatted</Template>
  <TotalTime>1072</TotalTime>
  <Words>1062</Words>
  <Application>Microsoft Office PowerPoint</Application>
  <PresentationFormat>Prezentácia na obrazovke (4:3)</PresentationFormat>
  <Paragraphs>139</Paragraphs>
  <Slides>19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0" baseType="lpstr">
      <vt:lpstr>Textured</vt:lpstr>
      <vt:lpstr>Pozitívne príklady financovania Natura 2000</vt:lpstr>
      <vt:lpstr>Obsah</vt:lpstr>
      <vt:lpstr>LIFE</vt:lpstr>
      <vt:lpstr>LIFE</vt:lpstr>
      <vt:lpstr>LIFE – CHVÚ Senné a Medzibodrožie</vt:lpstr>
      <vt:lpstr>LIFE – CHVÚ Senné a Medzibodrožie</vt:lpstr>
      <vt:lpstr>Program rozvoja vidieka</vt:lpstr>
      <vt:lpstr>Podpora extenzívneho hospodárenia v severnom Maďarsku - 1</vt:lpstr>
      <vt:lpstr>Podpora extenzívneho hospodárenia v severnom Maďarsku - 2</vt:lpstr>
      <vt:lpstr>Podpora extenzívneho hospodárenia v severnom Maďarsku -3</vt:lpstr>
      <vt:lpstr>Štrukturálne fondy</vt:lpstr>
      <vt:lpstr>Záchrana blatniaka tmavého</vt:lpstr>
      <vt:lpstr>Záchrana blatniaka tmavého</vt:lpstr>
      <vt:lpstr>Záchrana blatniaka tmavého</vt:lpstr>
      <vt:lpstr>Program cezhraničnej spolupráce: rozvoj ekoturizmu</vt:lpstr>
      <vt:lpstr>Program cezhraničnej spolupráce: rozvoj ekoturizmu</vt:lpstr>
      <vt:lpstr>Odporúčania</vt:lpstr>
      <vt:lpstr>Použité zdroje a viac informácií:</vt:lpstr>
      <vt:lpstr>Ďakujem za pozornosť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Pozitívne príklady financovania Natura 2000</dc:title>
  <dc:creator>user</dc:creator>
  <cp:lastModifiedBy>user</cp:lastModifiedBy>
  <cp:revision>40</cp:revision>
  <dcterms:created xsi:type="dcterms:W3CDTF">2013-11-08T13:00:48Z</dcterms:created>
  <dcterms:modified xsi:type="dcterms:W3CDTF">2013-11-11T11:04:37Z</dcterms:modified>
</cp:coreProperties>
</file>