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20"/>
  </p:notesMasterIdLst>
  <p:handoutMasterIdLst>
    <p:handoutMasterId r:id="rId21"/>
  </p:handoutMasterIdLst>
  <p:sldIdLst>
    <p:sldId id="256" r:id="rId2"/>
    <p:sldId id="530" r:id="rId3"/>
    <p:sldId id="535" r:id="rId4"/>
    <p:sldId id="531" r:id="rId5"/>
    <p:sldId id="545" r:id="rId6"/>
    <p:sldId id="554" r:id="rId7"/>
    <p:sldId id="542" r:id="rId8"/>
    <p:sldId id="564" r:id="rId9"/>
    <p:sldId id="565" r:id="rId10"/>
    <p:sldId id="550" r:id="rId11"/>
    <p:sldId id="552" r:id="rId12"/>
    <p:sldId id="556" r:id="rId13"/>
    <p:sldId id="568" r:id="rId14"/>
    <p:sldId id="558" r:id="rId15"/>
    <p:sldId id="570" r:id="rId16"/>
    <p:sldId id="559" r:id="rId17"/>
    <p:sldId id="551" r:id="rId18"/>
    <p:sldId id="569" r:id="rId19"/>
  </p:sldIdLst>
  <p:sldSz cx="9144000" cy="6858000" type="screen4x3"/>
  <p:notesSz cx="6797675" cy="987425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40" autoAdjust="0"/>
    <p:restoredTop sz="93257" autoAdjust="0"/>
  </p:normalViewPr>
  <p:slideViewPr>
    <p:cSldViewPr>
      <p:cViewPr>
        <p:scale>
          <a:sx n="80" d="100"/>
          <a:sy n="80" d="100"/>
        </p:scale>
        <p:origin x="-59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16" y="-11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67DEA74-37EF-487F-A3E9-BE7F2C3ED50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57463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EDF0A3-A8C9-4BA4-9B68-26E01A0B2A2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9011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1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1189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13927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16945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18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ĺžni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ĺžni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ĺžni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ĺžni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ĺžni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ĺžni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ĺžni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ĺžni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94C28F0-F80A-4F15-8A49-448C91D48A79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27233-84E9-4B59-8092-EEECD63451FB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D3A47-2B3A-482F-B86F-CC4C63AC8185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7FB1A0-6819-41EC-99A2-B6458FED0470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4773C0-B255-421D-89ED-236D4B1F8F7B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26" name="Zástupný symbol dátumu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sk-SK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CFA26F3-2235-4782-B51F-B39DABD76BCE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  <p:sp>
        <p:nvSpPr>
          <p:cNvPr id="28" name="Zástupný symbol päty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C63D2BAA-99D4-481B-AB9B-C1EB1FA86427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55178-3343-4CB3-81E2-A13F73DF1A8C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96E0E-AE31-4102-A2DF-95A08AB7027C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1FCD6F-2FE4-4917-9D86-79FB27851DA4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ĺžni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ĺžni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ĺžni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ĺžni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ĺžni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ĺžni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ĺžni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ĺžni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ĺžni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ĺžni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ĺžni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ĺžni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FEEB80-C241-4548-803D-AE5E835A60AD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204864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sk-SK" sz="3600" smtClean="0"/>
              <a:t/>
            </a:r>
            <a:br>
              <a:rPr lang="sk-SK" sz="3600" smtClean="0"/>
            </a:br>
            <a:r>
              <a:rPr lang="sk-SK" sz="2000" smtClean="0"/>
              <a:t/>
            </a:r>
            <a:br>
              <a:rPr lang="sk-SK" sz="2000" smtClean="0"/>
            </a:br>
            <a:endParaRPr lang="sk-SK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293096"/>
            <a:ext cx="4953000" cy="18002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defRPr/>
            </a:pPr>
            <a:endParaRPr lang="sk-SK" sz="1600" dirty="0" smtClean="0">
              <a:latin typeface="Tahoma" pitchFamily="34" charset="0"/>
            </a:endParaRPr>
          </a:p>
          <a:p>
            <a:pPr algn="ctr" eaLnBrk="1" hangingPunct="1"/>
            <a:r>
              <a:rPr lang="sk-SK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Seminár </a:t>
            </a:r>
          </a:p>
          <a:p>
            <a:pPr algn="ctr" eaLnBrk="1" hangingPunct="1"/>
            <a:r>
              <a:rPr lang="sk-SK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„Financovanie sústavy Natura 2000 – vytváranie príležitostí z fondov </a:t>
            </a:r>
          </a:p>
          <a:p>
            <a:pPr algn="ctr" eaLnBrk="1" hangingPunct="1"/>
            <a:r>
              <a:rPr lang="sk-SK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EÚ 2014-2020“</a:t>
            </a:r>
          </a:p>
          <a:p>
            <a:pPr algn="ctr" eaLnBrk="1" hangingPunct="1"/>
            <a:endParaRPr lang="sk-SK" sz="19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eaLnBrk="1" hangingPunct="1"/>
            <a:r>
              <a:rPr lang="sk-SK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Bratislava, 12.11.2013</a:t>
            </a:r>
            <a:endParaRPr lang="en-GB" sz="19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endParaRPr lang="sk-SK" sz="1600" dirty="0" smtClean="0">
              <a:latin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k-SK" sz="1400" dirty="0" smtClean="0">
              <a:latin typeface="Tahoma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509120"/>
            <a:ext cx="2144164" cy="195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BlokTextu 1"/>
          <p:cNvSpPr txBox="1"/>
          <p:nvPr/>
        </p:nvSpPr>
        <p:spPr>
          <a:xfrm>
            <a:off x="0" y="913673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Predstavenie </a:t>
            </a:r>
            <a:r>
              <a:rPr lang="sk-SK" sz="2400" b="1" u="sng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navrhovaných</a:t>
            </a:r>
            <a:r>
              <a:rPr lang="sk-SK" sz="24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aktivít </a:t>
            </a:r>
            <a:br>
              <a:rPr lang="sk-SK" sz="24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24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Operačného programu </a:t>
            </a:r>
          </a:p>
          <a:p>
            <a:pPr algn="ctr"/>
            <a:r>
              <a:rPr lang="sk-SK" sz="24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Kvalita životného prostredia</a:t>
            </a:r>
          </a:p>
          <a:p>
            <a:pPr algn="ctr"/>
            <a:r>
              <a:rPr lang="sk-SK" sz="24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2014 – 2020</a:t>
            </a:r>
          </a:p>
          <a:p>
            <a:pPr algn="ctr"/>
            <a:endParaRPr lang="sk-SK" sz="2400" b="1" cap="all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sk-SK" sz="2400" b="1" cap="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24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Ing. Peter </a:t>
            </a:r>
            <a:r>
              <a:rPr lang="sk-SK" sz="2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Jány</a:t>
            </a:r>
            <a:endParaRPr lang="sk-SK" sz="24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5724" y="1268760"/>
            <a:ext cx="8640960" cy="1080120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</a:pP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6d)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Ochrana 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obnova biologickej diverzity, ochrana pôdy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obnova a propagácia ekosystémových služieb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vrátane 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Natura 2000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zelených infraštruktúr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95723" y="2425728"/>
            <a:ext cx="8640961" cy="4297664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Autofit/>
          </a:bodyPr>
          <a:lstStyle/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Hlavné typy aktivít: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1.A	Dobudovanie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sústavy Natura 2000 a zabezpečenie starostlivosti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o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sústavu Natura 2000 a ďalšie chránené územia (vrátane území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medzinárodného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významu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1.B	Zachovanie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obnova biodiverzity a ekosystémov a ich služieb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prostredníctvom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ich revitalizácie, obnovy a budovania zelenej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infraštruktúry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eliminácie nepôvodných inváznych druhov 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1.C	Dobudovanie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skvalitnenie systému monitoringu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druhov a biotopov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európskeho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významu, mapovania ekosystémov a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reportingu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1.D	Dobudovanie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zlepšenie stavu infraštruktúry ochrany prírody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za účelom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propagácie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sprístupňovania a trvalo udržateľného využívania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chránených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území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1.E	Zlepšenie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informovanosti a zapojenia kľúčových sektorov a verejnosti na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úseku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ochrany prírody a 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krajiny</a:t>
            </a:r>
            <a:endParaRPr lang="sk-SK" sz="1600" b="1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10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195724" y="578382"/>
            <a:ext cx="8640960" cy="592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1 Udržateľné </a:t>
            </a:r>
            <a:r>
              <a:rPr lang="sk-SK" sz="1600" b="1" dirty="0">
                <a:solidFill>
                  <a:schemeClr val="bg1"/>
                </a:solidFill>
                <a:latin typeface="Tahoma" pitchFamily="34" charset="0"/>
              </a:rPr>
              <a:t>využívanie prírodných zdrojov prostredníctvom rozvoja environmentálnej infraštruktúry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2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6276" y="1628800"/>
            <a:ext cx="8646088" cy="936104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6e)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Opatrenia na zlepšenie mestského prostredia, regeneráciu opustených priemyselných lokalít a zníženie znečistenia ovzdušia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78018" y="2780928"/>
            <a:ext cx="8640960" cy="3888432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Autofit/>
          </a:bodyPr>
          <a:lstStyle/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ŠC 1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) Znížiť znečistenie ovzdušia a zlepšiť jeho kvalitu </a:t>
            </a:r>
            <a:endParaRPr lang="sk-SK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Hlavné </a:t>
            </a: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typy aktivít: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1.A	Inštalácia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technologických zariadení a realizácia technických opatrení na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zabezpečenie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plnenia podmienok smernice o priemyselných emisiách,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zníženia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emisií v rámci plnenia  požiadaviek smernice o národných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emisných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stropoch a/alebo smernice o kvalite okolitého ovzdušia 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čistejšom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ovzduší v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Európe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1.B	Informovanie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 ochrane ovzdušia a integrovanej prevencii a kontrole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znečisťovania 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1.C	Skvalitňovanie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monitorovania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ovzdušia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1.D	Prieskum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, sanácia a monitorovanie environmentálnych záťaží v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mestskom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prostredí, ako aj v opustených priemyselných lokalitách</a:t>
            </a:r>
            <a:endParaRPr lang="en-US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11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279530" y="764704"/>
            <a:ext cx="8640960" cy="592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1 Udržateľné </a:t>
            </a:r>
            <a:r>
              <a:rPr lang="sk-SK" sz="1600" b="1" dirty="0">
                <a:solidFill>
                  <a:schemeClr val="bg1"/>
                </a:solidFill>
                <a:latin typeface="Tahoma" pitchFamily="34" charset="0"/>
              </a:rPr>
              <a:t>využívanie prírodných zdrojov prostredníctvom rozvoja environmentálnej infraštruktúry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0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053" y="1412776"/>
            <a:ext cx="8640960" cy="1008112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Prioritná os 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sk-SK" sz="1800" b="1" dirty="0">
                <a:solidFill>
                  <a:schemeClr val="tx1"/>
                </a:solidFill>
                <a:latin typeface="Tahoma" pitchFamily="34" charset="0"/>
              </a:rPr>
            </a:br>
            <a:r>
              <a:rPr lang="sk-SK" sz="1800" b="1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Adaptácia na nepriaznivé dôsledky zmeny klímy so zameraním na ochranu pred povodňami, riadenie a prevenciu súvisiacich rizík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0053" y="2924944"/>
            <a:ext cx="8640960" cy="2952328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marL="0" indent="0" algn="just">
              <a:spcAft>
                <a:spcPts val="10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Pokrýva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tematický cieľ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Podpora prispôsobovania sa zmenám klímy, predchádzania a riadenia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rizík</a:t>
            </a:r>
          </a:p>
          <a:p>
            <a:pPr marL="0" indent="0" algn="just">
              <a:buNone/>
            </a:pPr>
            <a:endParaRPr lang="en-GB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sk-SK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INVESTIČNÉ PRIORITY:</a:t>
            </a:r>
            <a:endParaRPr lang="sk-SK" sz="1600" b="1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endParaRPr lang="sk-SK" sz="1600" b="1" u="sng" dirty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spcAft>
                <a:spcPts val="8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5a) Podpora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vyhradených investícií na prispôsobenie sa zmene klímy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5b) Propagácia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investícií na riešenie osobitných rizík, zabezpečenie odolnosti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proti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katastrofám a vyvíjanie systémov zvládania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katastrof</a:t>
            </a:r>
          </a:p>
          <a:p>
            <a:pPr marL="109728" indent="0">
              <a:spcBef>
                <a:spcPts val="0"/>
              </a:spcBef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Ministerstvo </a:t>
            </a: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vnútra SR </a:t>
            </a: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12</a:t>
            </a:fld>
            <a:endParaRPr lang="sk-SK"/>
          </a:p>
        </p:txBody>
      </p:sp>
      <p:sp>
        <p:nvSpPr>
          <p:cNvPr id="5" name="Obdĺžnik 4"/>
          <p:cNvSpPr/>
          <p:nvPr/>
        </p:nvSpPr>
        <p:spPr>
          <a:xfrm>
            <a:off x="250053" y="764704"/>
            <a:ext cx="8640960" cy="4320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>
                <a:latin typeface="Tahoma" pitchFamily="34" charset="0"/>
              </a:rPr>
              <a:t>Prioritné osi a investičné priority OP KŽP</a:t>
            </a:r>
            <a:endParaRPr lang="en-US" sz="16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89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3720" y="1700808"/>
            <a:ext cx="8640960" cy="576064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5a)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Podpora vyhradených investícií na prispôsobenie sa zmene klímy</a:t>
            </a:r>
            <a:endParaRPr lang="en-US" sz="1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5920" y="2492896"/>
            <a:ext cx="8638760" cy="4104456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ŠC 1)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Zmierniť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negatívne dopady zmeny klímy realizáciou adaptačných opatrení, najmä preventívnych opatrení na ochranu pred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povodňami</a:t>
            </a: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Hlavné </a:t>
            </a: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typy </a:t>
            </a: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aktivít:</a:t>
            </a:r>
          </a:p>
          <a:p>
            <a:pPr marL="10953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1.A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Preventívne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opatrenia na ochranu pred povodňami realizované na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vodnom 	toku</a:t>
            </a:r>
          </a:p>
          <a:p>
            <a:pPr marL="10953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1.B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Preventívne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opatrenia na ochranu pred povodňami realizované mimo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vodných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tokov v extraviláne obcí</a:t>
            </a:r>
          </a:p>
          <a:p>
            <a:pPr marL="10953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1.C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Vodozádržné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opatrenia v urbanizovanej krajine (intraviláne obcí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109538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1.D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Hydrogeologický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prieskum zameraný na vymedzenie deficitných oblastí 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zabezpečenie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zdrojov pitnej vody, ich akumuláciu a vodohospodársku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bilanciu</a:t>
            </a:r>
          </a:p>
          <a:p>
            <a:pPr marL="109538" lvl="0" indent="0" algn="just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1.E	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Informačné programy o nepriaznivých dôsledkoch zmeny klímy a 	možnostiach </a:t>
            </a:r>
            <a:r>
              <a:rPr lang="sk-SK" sz="16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proaktívnej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adaptácie</a:t>
            </a:r>
            <a:endParaRPr lang="sk-SK" sz="16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13</a:t>
            </a:fld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253720" y="836712"/>
            <a:ext cx="8640960" cy="5203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2 Adaptácia na nepriaznivé dôsledky zmeny klímy so zameraním na ochranu pred povodňami, riadenie a prevenciu súvisiacich rizík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14</a:t>
            </a:fld>
            <a:endParaRPr lang="sk-SK"/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251155" y="2636912"/>
            <a:ext cx="8640959" cy="3024336"/>
          </a:xfrm>
          <a:prstGeom prst="rect">
            <a:avLst/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ŠC 2)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Zmierniť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negatívne dopady zmeny klímy realizáciou preventívnych opatrení a adaptačných opatrení v súvislosti so zosuvmi </a:t>
            </a:r>
            <a:endParaRPr lang="sk-SK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 fontAlgn="auto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Hlavné typy </a:t>
            </a: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aktivít:</a:t>
            </a:r>
          </a:p>
          <a:p>
            <a:pPr marL="109728" indent="0" algn="just" fontAlgn="auto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2.A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sk-SK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6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prevencie, prieskumu a sanácie havarijných zosuvov </a:t>
            </a:r>
            <a:r>
              <a:rPr lang="sk-SK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bezprostredne </a:t>
            </a:r>
            <a:r>
              <a:rPr lang="sk-SK" sz="16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súvisiacich s nadmernou zrážkovou </a:t>
            </a:r>
            <a:r>
              <a:rPr lang="sk-SK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činnosťou</a:t>
            </a:r>
          </a:p>
          <a:p>
            <a:pPr marL="109728" indent="0" algn="just" fontAlgn="auto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2.B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sk-SK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Rekultivácia </a:t>
            </a:r>
            <a:r>
              <a:rPr lang="sk-SK" sz="16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uzavretých úložísk a opustených úložísk ťažobného odpadu </a:t>
            </a:r>
            <a:r>
              <a:rPr lang="sk-SK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(</a:t>
            </a:r>
            <a:r>
              <a:rPr lang="sk-SK" sz="16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</a:t>
            </a:r>
            <a:r>
              <a:rPr lang="sk-SK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súlade </a:t>
            </a:r>
            <a:r>
              <a:rPr lang="sk-SK" sz="16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 princípom „znečisťovateľ platí</a:t>
            </a:r>
            <a:r>
              <a:rPr lang="sk-SK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“)</a:t>
            </a:r>
          </a:p>
          <a:p>
            <a:pPr marL="109728" indent="0" algn="just" fontAlgn="auto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2.C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sk-SK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Rozvoj metodík pre hodnotenie investičných rizík spojených s 	nepriaznivými dôsledkami zmeny klímy</a:t>
            </a:r>
            <a:endParaRPr lang="sk-SK" sz="16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251155" y="735652"/>
            <a:ext cx="8640960" cy="5203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2 Adaptácia na nepriaznivé dôsledky zmeny klímy so zameraním na ochranu pred povodňami, riadenie a prevenciu súvisiacich rizík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251155" y="1628800"/>
            <a:ext cx="8640960" cy="576064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5a)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vyhradených investícií na prispôsobenie sa zmene klímy</a:t>
            </a:r>
            <a:endParaRPr lang="en-US" sz="1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35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15</a:t>
            </a:fld>
            <a:endParaRPr lang="sk-SK"/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251156" y="3140968"/>
            <a:ext cx="8640959" cy="2016224"/>
          </a:xfrm>
          <a:prstGeom prst="rect">
            <a:avLst/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ŠC 3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) Zvýšiť kvalitu plánovacích podkladov pre manažment povodňových rizík</a:t>
            </a:r>
            <a:endParaRPr lang="sk-SK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 fontAlgn="auto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Hlavné typy </a:t>
            </a: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aktivít:</a:t>
            </a:r>
          </a:p>
          <a:p>
            <a:pPr marL="109728" lvl="0" indent="0" algn="just" fontAlgn="auto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.A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Aktualizácia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máp povodňového ohrozenia a máp povodňového rizika 	a aktualizácia plánov manažmentu povodňových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rizík</a:t>
            </a:r>
            <a:endParaRPr lang="sk-SK" sz="16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251155" y="946987"/>
            <a:ext cx="8640960" cy="5203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2 Adaptácia na nepriaznivé dôsledky zmeny klímy so zameraním na ochranu pred povodňami, riadenie a prevenciu súvisiacich rizík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251155" y="1916832"/>
            <a:ext cx="8640960" cy="576064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5a)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vyhradených investícií na prispôsobenie sa zmene klímy</a:t>
            </a:r>
            <a:endParaRPr lang="en-US" sz="1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05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0979" y="1556792"/>
            <a:ext cx="8640960" cy="936104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5b)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Propagácia investícií na riešenie osobitných rizík, zabezpečenie odolnosti proti katastrofám a vyvíjanie systémov zvládania katastrof</a:t>
            </a:r>
            <a:endParaRPr lang="en-US" sz="1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2924944"/>
            <a:ext cx="8570419" cy="2880320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sk-SK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 algn="just"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Aktivity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 pôsobnosti </a:t>
            </a: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Ministerstva vnútra SR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so zameraním najmä na:</a:t>
            </a:r>
          </a:p>
          <a:p>
            <a:pPr marL="361950" indent="-180975" algn="just">
              <a:spcAft>
                <a:spcPts val="1200"/>
              </a:spcAft>
              <a:buClrTx/>
              <a:buFont typeface="Tahoma" pitchFamily="34" charset="0"/>
              <a:buChar char="-"/>
            </a:pP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zlepšenie systému zberu, analýzy a monitoringu aktuálnych údajoch o rizikách na lokálnej, regionálnej  a národnej úrovni, </a:t>
            </a:r>
          </a:p>
          <a:p>
            <a:pPr marL="361950" indent="-180975" algn="just">
              <a:spcAft>
                <a:spcPts val="1200"/>
              </a:spcAft>
              <a:buClrTx/>
              <a:buFont typeface="Tahoma" pitchFamily="34" charset="0"/>
              <a:buChar char="-"/>
            </a:pP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prispôsobenie systému civilnej ochrany a intervenčných kapacít záchranných zložiek aktuálnym hrozbám v záujme ochrany životov, majetku a infraštruktúry a zvýšenie odolnosti hospodárstva a krajiny,</a:t>
            </a:r>
          </a:p>
          <a:p>
            <a:pPr marL="361950" indent="-180975" algn="just">
              <a:spcAft>
                <a:spcPts val="1200"/>
              </a:spcAft>
              <a:buClrTx/>
              <a:buFont typeface="Tahoma" pitchFamily="34" charset="0"/>
              <a:buChar char="-"/>
            </a:pPr>
            <a:r>
              <a:rPr lang="sk-SK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posilnenie </a:t>
            </a: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informovanosti verejnosti v oblasti predchádzania a zvládania krízových situácií vytváranie nástrojov a mechanizmov na odstraňovanie následkov katastrof.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16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180979" y="836712"/>
            <a:ext cx="8640960" cy="5203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2 Adaptácia na nepriaznivé dôsledky zmeny klímy so zameraním na ochranu pred povodňami, riadenie a prevenciu súvisiacich rizík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053" y="1340768"/>
            <a:ext cx="8640960" cy="648072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Prioritná os  3</a:t>
            </a:r>
            <a:b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Energeticky efektívnejšie </a:t>
            </a:r>
            <a:r>
              <a:rPr lang="sk-SK" sz="1800" b="1" dirty="0" err="1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nízkouhlíkové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hospodárstvo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0053" y="2204864"/>
            <a:ext cx="8640960" cy="4536504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marL="109728" indent="0" algn="just">
              <a:spcAft>
                <a:spcPts val="1200"/>
              </a:spcAft>
              <a:buClrTx/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Pokrýva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tematický cieľ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Podpora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prechodu na nízkouhlíkové hospodárstvo vo všetkých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sektoroch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(v pôsobnosti </a:t>
            </a: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Ministerstva hospodárstva SR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Investičné priority:</a:t>
            </a:r>
          </a:p>
          <a:p>
            <a:pPr marL="566928" indent="-457200" algn="just"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výroby a distribúcie energie z obnoviteľných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zdrojov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66928" indent="-457200" algn="just"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energetickej efektívnosti a využitia energie z obnoviteľných zdrojov v 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podnikoch 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66928" indent="-457200" algn="just"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energetickej efektívnosti  a využitia energie z obnoviteľných zdrojov vo verejných infraštruktúrach, vrátane využitia vo verejných budovách a v sektore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bývania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66928" indent="-457200" algn="just"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nízkouhlíkových stratégií pre všetky typy území, zvlášť mestských oblastí, vrátane podpory trvalo udržateľnej mestskej mobility a zmiernenie relevantných adaptačných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opatrení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66928" indent="-457200" algn="just"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využitia vysokoúčinnej kombinovanej výroby elektriny a tepla založenej na dopyte po využiteľnom teple  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17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250053" y="764704"/>
            <a:ext cx="8640960" cy="4320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>
                <a:latin typeface="Tahoma" pitchFamily="34" charset="0"/>
              </a:rPr>
              <a:t>Prioritné osi a investičné priority OP KŽP</a:t>
            </a:r>
            <a:endParaRPr lang="en-US" sz="16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9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204864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2000" dirty="0"/>
              <a:t/>
            </a:r>
            <a:br>
              <a:rPr lang="sk-SK" sz="2000" dirty="0"/>
            </a:br>
            <a:endParaRPr lang="sk-SK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293096"/>
            <a:ext cx="4953000" cy="1800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defRPr/>
            </a:pPr>
            <a:endParaRPr lang="sk-SK" sz="1600" dirty="0" smtClean="0">
              <a:latin typeface="Tahoma" pitchFamily="34" charset="0"/>
            </a:endParaRPr>
          </a:p>
          <a:p>
            <a:pPr algn="ctr" eaLnBrk="1" hangingPunct="1"/>
            <a:r>
              <a:rPr lang="sk-SK" sz="1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Ing. Peter Jány</a:t>
            </a:r>
          </a:p>
          <a:p>
            <a:pPr eaLnBrk="1" hangingPunct="1"/>
            <a:endParaRPr lang="sk-SK" sz="19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1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Ministerstvo životného prostredia </a:t>
            </a:r>
            <a:endParaRPr lang="sk-SK" sz="19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Slovenskej </a:t>
            </a:r>
            <a:r>
              <a:rPr lang="sk-SK" sz="1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republiky</a:t>
            </a:r>
            <a:endParaRPr lang="en-GB" sz="1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1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Nám. Ľ. Štúra 1</a:t>
            </a:r>
            <a:endParaRPr lang="en-GB" sz="1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812 35 </a:t>
            </a:r>
            <a:r>
              <a:rPr lang="sk-SK" sz="1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Bratislava</a:t>
            </a:r>
            <a:endParaRPr lang="en-GB" sz="1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endParaRPr lang="sk-SK" sz="1600" dirty="0" smtClean="0">
              <a:latin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k-SK" sz="1400" dirty="0" smtClean="0">
              <a:latin typeface="Tahoma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509120"/>
            <a:ext cx="2144164" cy="195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ástupný symbol obsahu 2"/>
          <p:cNvSpPr txBox="1">
            <a:spLocks/>
          </p:cNvSpPr>
          <p:nvPr/>
        </p:nvSpPr>
        <p:spPr>
          <a:xfrm>
            <a:off x="467544" y="1412776"/>
            <a:ext cx="7859216" cy="720080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algn="ctr"/>
            <a:r>
              <a:rPr lang="sk-SK" sz="4000" b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Ďakujem Vám za pozornosť</a:t>
            </a:r>
            <a:endParaRPr lang="en-GB" sz="4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26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484784"/>
            <a:ext cx="8795314" cy="1296144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k-SK" sz="2800" b="1" dirty="0" smtClean="0">
                <a:solidFill>
                  <a:schemeClr val="tx1"/>
                </a:solidFill>
                <a:latin typeface="Tahoma" pitchFamily="34" charset="0"/>
              </a:rPr>
              <a:t>Ministerstvo životného prostredia SR – </a:t>
            </a:r>
            <a:br>
              <a:rPr lang="sk-SK" sz="2800" b="1" dirty="0" smtClean="0">
                <a:solidFill>
                  <a:schemeClr val="tx1"/>
                </a:solidFill>
                <a:latin typeface="Tahoma" pitchFamily="34" charset="0"/>
              </a:rPr>
            </a:br>
            <a:r>
              <a:rPr lang="sk-SK" sz="2800" b="1" dirty="0" smtClean="0">
                <a:solidFill>
                  <a:schemeClr val="tx1"/>
                </a:solidFill>
                <a:latin typeface="Tahoma" pitchFamily="34" charset="0"/>
              </a:rPr>
              <a:t>Riadiaci orgán pre </a:t>
            </a:r>
            <a:br>
              <a:rPr lang="sk-SK" sz="2800" b="1" dirty="0" smtClean="0">
                <a:solidFill>
                  <a:schemeClr val="tx1"/>
                </a:solidFill>
                <a:latin typeface="Tahoma" pitchFamily="34" charset="0"/>
              </a:rPr>
            </a:br>
            <a:r>
              <a:rPr lang="sk-SK" sz="2800" b="1" dirty="0" smtClean="0">
                <a:solidFill>
                  <a:schemeClr val="tx1"/>
                </a:solidFill>
                <a:latin typeface="Tahoma" pitchFamily="34" charset="0"/>
              </a:rPr>
              <a:t>Operačný program Kvalita životného prostredia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573016"/>
            <a:ext cx="8795314" cy="1080120"/>
          </a:xfr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>
            <a:normAutofit/>
          </a:bodyPr>
          <a:lstStyle/>
          <a:p>
            <a:pPr marL="285750" indent="-285750" algn="just">
              <a:spcAft>
                <a:spcPts val="1000"/>
              </a:spcAft>
              <a:buClrTx/>
            </a:pP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MŽP SR uznesením vlády SR č. 139/2013 zo dňa 20.3.2013 určené ako riadiaci orgán (RO) zodpovedný za prípravu operačného programu Kvalita životného prostredia (OP KŽP)</a:t>
            </a:r>
          </a:p>
          <a:p>
            <a:pPr marL="285750" indent="-285750" algn="just">
              <a:spcAft>
                <a:spcPts val="1000"/>
              </a:spcAft>
            </a:pPr>
            <a:endParaRPr lang="sk-SK" b="1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+mj-ea"/>
              <a:cs typeface="+mj-cs"/>
            </a:endParaRPr>
          </a:p>
        </p:txBody>
      </p:sp>
      <p:sp>
        <p:nvSpPr>
          <p:cNvPr id="9218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E771A1-B635-4EDC-AFC7-8261F9D8AA76}" type="slidenum">
              <a:rPr lang="sk-SK" smtClean="0"/>
              <a:pPr/>
              <a:t>2</a:t>
            </a:fld>
            <a:endParaRPr lang="sk-SK" smtClean="0"/>
          </a:p>
        </p:txBody>
      </p:sp>
      <p:sp>
        <p:nvSpPr>
          <p:cNvPr id="6" name="Obdĺžnik 5"/>
          <p:cNvSpPr/>
          <p:nvPr/>
        </p:nvSpPr>
        <p:spPr>
          <a:xfrm>
            <a:off x="179512" y="836712"/>
            <a:ext cx="8795314" cy="4320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Programové obdobie 2014 - 2020</a:t>
            </a:r>
            <a:endParaRPr lang="en-US" sz="1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179512" y="5121188"/>
            <a:ext cx="8795314" cy="1200329"/>
          </a:xfrm>
          <a:prstGeom prst="rect">
            <a:avLst/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spcAft>
                <a:spcPts val="1000"/>
              </a:spcAft>
              <a:buFont typeface="Georgia"/>
              <a:buChar char="•"/>
            </a:pP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Za sprostredkovateľské orgány pod riadiacim orgánom pre Operačný program  Kvalita životného prostredia boli určené Ministerstvo hospodárstva SR, Ministerstvo vnútra SR a Ministerstvo dopravy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, výstavby a regionálneho rozvoja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SR</a:t>
            </a:r>
            <a:endParaRPr lang="sk-SK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65212" y="4437112"/>
            <a:ext cx="8229600" cy="13681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Aft>
                <a:spcPts val="1000"/>
              </a:spcAft>
            </a:pPr>
            <a:endParaRPr lang="sk-SK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1916832"/>
            <a:ext cx="8712968" cy="4392488"/>
          </a:xfrm>
          <a:solidFill>
            <a:schemeClr val="accent6">
              <a:lumMod val="20000"/>
              <a:lumOff val="80000"/>
              <a:alpha val="85000"/>
            </a:schemeClr>
          </a:solidFill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Clr>
                <a:schemeClr val="bg1"/>
              </a:buClr>
              <a:buNone/>
            </a:pP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Stanovená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 súlade s prioritami stratégie Európa 2020, odporúčaniami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EK (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ozičný dokument),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požiadavkami z legislatívy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EÚ v oblasti životného prostredia a energetiky, ako aj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zo skúseností a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ponaučení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 implementácie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programového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obdobia 2007 - 2013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indent="0" algn="just">
              <a:spcAft>
                <a:spcPts val="600"/>
              </a:spcAft>
              <a:buNone/>
            </a:pPr>
            <a:endParaRPr lang="sk-SK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spcAft>
                <a:spcPts val="1000"/>
              </a:spcAft>
              <a:buNone/>
            </a:pP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OP KŽP pokrýva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3 z tematických cieľov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EÚ:</a:t>
            </a:r>
            <a:endParaRPr lang="en-GB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spcAft>
                <a:spcPts val="1000"/>
              </a:spcAft>
              <a:buClrTx/>
            </a:pP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TC 4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- Podpora prechodu na nízkouhlíkové hospodárstvo vo všetkých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sektoroch</a:t>
            </a:r>
            <a:endParaRPr lang="en-GB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spcAft>
                <a:spcPts val="1000"/>
              </a:spcAft>
              <a:buClrTx/>
            </a:pP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TC 5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- Podpora prispôsobovania sa zmenám klímy, predchádzania a riadenia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rizík</a:t>
            </a:r>
            <a:endParaRPr lang="en-GB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spcAft>
                <a:spcPts val="1000"/>
              </a:spcAft>
              <a:buClrTx/>
            </a:pP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TC 6 </a:t>
            </a:r>
            <a:r>
              <a:rPr lang="sk-SK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- Ochrana životného prostredia a podpora účinného využívania prírodných </a:t>
            </a:r>
            <a:r>
              <a:rPr lang="sk-SK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zdrojov</a:t>
            </a:r>
            <a:endParaRPr lang="sk-SK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  <p:sp>
        <p:nvSpPr>
          <p:cNvPr id="5" name="Obdĺžnik 4"/>
          <p:cNvSpPr/>
          <p:nvPr/>
        </p:nvSpPr>
        <p:spPr>
          <a:xfrm>
            <a:off x="251520" y="1028211"/>
            <a:ext cx="8712968" cy="4320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Stratégia </a:t>
            </a:r>
            <a:r>
              <a:rPr lang="sk-SK" sz="18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Operačného programu Kvalita ž</a:t>
            </a:r>
            <a:r>
              <a:rPr lang="sk-SK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ivotného </a:t>
            </a:r>
            <a:r>
              <a:rPr lang="sk-SK" sz="18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prostredia </a:t>
            </a:r>
          </a:p>
        </p:txBody>
      </p:sp>
    </p:spTree>
    <p:extLst>
      <p:ext uri="{BB962C8B-B14F-4D97-AF65-F5344CB8AC3E}">
        <p14:creationId xmlns:p14="http://schemas.microsoft.com/office/powerpoint/2010/main" val="372275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264058" y="2204864"/>
            <a:ext cx="8712968" cy="4464496"/>
          </a:xfrm>
          <a:solidFill>
            <a:schemeClr val="accent6">
              <a:lumMod val="20000"/>
              <a:lumOff val="80000"/>
              <a:alpha val="85000"/>
            </a:schemeClr>
          </a:solidFill>
        </p:spPr>
        <p:txBody>
          <a:bodyPr>
            <a:noAutofit/>
          </a:bodyPr>
          <a:lstStyle/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plnenia </a:t>
            </a: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požiadaviek </a:t>
            </a:r>
            <a:r>
              <a:rPr lang="sk-SK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vyplývajúcich </a:t>
            </a: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z </a:t>
            </a:r>
            <a:r>
              <a:rPr lang="sk-SK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právnych predpisov EÚ </a:t>
            </a: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v oblasti </a:t>
            </a:r>
            <a:r>
              <a:rPr lang="sk-SK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ŽP </a:t>
            </a: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sk-SK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environ</a:t>
            </a:r>
            <a:r>
              <a:rPr lang="sk-SK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sk-SK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acquis</a:t>
            </a:r>
            <a:r>
              <a:rPr lang="sk-SK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endParaRPr lang="sk-SK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ochrany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územia pred následkami 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negatívnych vplyvov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zmeny 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klímy      preventívne opatrenia na ochranu pred povodňami;</a:t>
            </a:r>
            <a:endParaRPr lang="sk-SK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odvádzania a čistenia odpadových vôd v zmysle záväzkov SR voči EÚ;</a:t>
            </a:r>
            <a:endParaRPr lang="sk-SK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regenerácie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poškodeného prírodného prostredia, 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ochrany, revitalizácie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 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obnovy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ekosystémov v zaťažených, degradovaných, ako aj chránených 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územiach;</a:t>
            </a: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zmiernenia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znečistenia ovzdušia 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podpora BAT technológií; </a:t>
            </a:r>
            <a:endParaRPr lang="sk-SK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sanácie environmentálnych záťaží;</a:t>
            </a: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zvýšenej miery triedenia komunálnych odpadov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zvýšeného množstva recyklovaných odpadov;</a:t>
            </a:r>
            <a:endParaRPr lang="sk-SK" sz="16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podpory diverzifikácie energetických zdrojov 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obmedzenie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energetickej „zraniteľnosti“ a závislosti regiónov;</a:t>
            </a:r>
          </a:p>
          <a:p>
            <a:pPr marL="285750" indent="-285750">
              <a:spcAft>
                <a:spcPts val="600"/>
              </a:spcAft>
              <a:buClrTx/>
              <a:buFont typeface="Arial" pitchFamily="34" charset="0"/>
              <a:buChar char="•"/>
            </a:pP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vyváženého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rozvoja územia v oblasti pokrytia energetickou a environmentálnou infraštruktúrou</a:t>
            </a:r>
            <a:r>
              <a:rPr lang="sk-SK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endParaRPr lang="sk-SK" sz="16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218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E771A1-B635-4EDC-AFC7-8261F9D8AA76}" type="slidenum">
              <a:rPr lang="sk-SK" smtClean="0"/>
              <a:pPr/>
              <a:t>4</a:t>
            </a:fld>
            <a:endParaRPr lang="sk-SK" smtClean="0"/>
          </a:p>
        </p:txBody>
      </p:sp>
      <p:sp>
        <p:nvSpPr>
          <p:cNvPr id="5" name="Obdĺžnik 4"/>
          <p:cNvSpPr/>
          <p:nvPr/>
        </p:nvSpPr>
        <p:spPr>
          <a:xfrm>
            <a:off x="251520" y="836712"/>
            <a:ext cx="8712968" cy="5655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800" b="1" dirty="0" smtClean="0">
                <a:solidFill>
                  <a:schemeClr val="bg1"/>
                </a:solidFill>
                <a:latin typeface="Tahoma" pitchFamily="34" charset="0"/>
              </a:rPr>
              <a:t>Príspevok stratégie OP </a:t>
            </a:r>
            <a:r>
              <a:rPr lang="sk-SK" sz="1800" b="1" dirty="0" smtClean="0">
                <a:solidFill>
                  <a:schemeClr val="bg1"/>
                </a:solidFill>
                <a:latin typeface="Tahoma" pitchFamily="34" charset="0"/>
              </a:rPr>
              <a:t>KŽP</a:t>
            </a:r>
            <a:endParaRPr lang="en-US" sz="1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700808"/>
            <a:ext cx="8640960" cy="288032"/>
          </a:xfrm>
          <a:solidFill>
            <a:schemeClr val="accent6">
              <a:lumMod val="20000"/>
              <a:lumOff val="80000"/>
              <a:alpha val="85000"/>
            </a:schemeClr>
          </a:solidFill>
        </p:spPr>
        <p:txBody>
          <a:bodyPr>
            <a:noAutofit/>
          </a:bodyPr>
          <a:lstStyle/>
          <a:p>
            <a:pPr algn="ctr">
              <a:buClr>
                <a:schemeClr val="accent3"/>
              </a:buClr>
            </a:pPr>
            <a:r>
              <a:rPr lang="sk-SK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</a:rPr>
              <a:t>Investičné priority </a:t>
            </a:r>
            <a:r>
              <a:rPr lang="sk-SK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</a:rPr>
              <a:t>OP KŽP prispievajú k zabezpečeniu</a:t>
            </a:r>
            <a:r>
              <a:rPr lang="sk-SK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</a:rPr>
              <a:t>:</a:t>
            </a:r>
          </a:p>
        </p:txBody>
      </p:sp>
      <p:sp>
        <p:nvSpPr>
          <p:cNvPr id="7" name="Šípka doprava 6"/>
          <p:cNvSpPr/>
          <p:nvPr/>
        </p:nvSpPr>
        <p:spPr>
          <a:xfrm>
            <a:off x="6660232" y="2652794"/>
            <a:ext cx="215900" cy="1592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8" name="Šípka doprava 7"/>
          <p:cNvSpPr/>
          <p:nvPr/>
        </p:nvSpPr>
        <p:spPr>
          <a:xfrm>
            <a:off x="3573958" y="4221088"/>
            <a:ext cx="215900" cy="1592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9" name="Šípka doprava 8"/>
          <p:cNvSpPr/>
          <p:nvPr/>
        </p:nvSpPr>
        <p:spPr>
          <a:xfrm>
            <a:off x="4657232" y="5517232"/>
            <a:ext cx="215900" cy="1592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3517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636912"/>
            <a:ext cx="8730923" cy="4104456"/>
          </a:xfrm>
          <a:solidFill>
            <a:schemeClr val="accent6">
              <a:lumMod val="20000"/>
              <a:lumOff val="80000"/>
              <a:alpha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109728" indent="0" algn="just">
              <a:spcAft>
                <a:spcPts val="600"/>
              </a:spcAft>
              <a:buClrTx/>
              <a:buNone/>
            </a:pPr>
            <a:r>
              <a:rPr lang="sk-SK" sz="6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Pokrýva </a:t>
            </a:r>
            <a:r>
              <a:rPr lang="sk-SK" sz="6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tematický cieľ </a:t>
            </a:r>
            <a:r>
              <a:rPr lang="sk-SK" sz="6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</a:t>
            </a:r>
            <a:r>
              <a:rPr lang="sk-SK" sz="6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Ochrana životného prostredia a podpora účinného využívania prírodných </a:t>
            </a:r>
            <a:r>
              <a:rPr lang="sk-SK" sz="6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zdrojov (v </a:t>
            </a:r>
            <a:r>
              <a:rPr lang="sk-SK" sz="6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pôsobnosti M</a:t>
            </a:r>
            <a:r>
              <a:rPr lang="sk-SK" sz="6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ŽP SR)</a:t>
            </a: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6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INVESTIČNÉ PRIORITY:</a:t>
            </a:r>
            <a:endParaRPr lang="sk-SK" sz="6400" b="1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537" indent="0" algn="just">
              <a:spcBef>
                <a:spcPts val="600"/>
              </a:spcBef>
              <a:spcAft>
                <a:spcPts val="800"/>
              </a:spcAft>
              <a:buClrTx/>
              <a:buNone/>
              <a:tabLst>
                <a:tab pos="361950" algn="l"/>
              </a:tabLst>
            </a:pPr>
            <a:r>
              <a:rPr lang="sk-SK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6a) Riešenie </a:t>
            </a:r>
            <a:r>
              <a:rPr lang="sk-SK" sz="64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významných potrieb investícií do </a:t>
            </a:r>
            <a:r>
              <a:rPr lang="sk-SK" sz="64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sektora odpadu </a:t>
            </a:r>
            <a:r>
              <a:rPr lang="sk-SK" sz="64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 cieľom splniť požiadavky environmentálneho </a:t>
            </a:r>
            <a:r>
              <a:rPr lang="sk-SK" sz="6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acquis</a:t>
            </a:r>
            <a:endParaRPr lang="sk-SK" sz="64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537" indent="0" algn="just">
              <a:spcBef>
                <a:spcPts val="600"/>
              </a:spcBef>
              <a:spcAft>
                <a:spcPts val="800"/>
              </a:spcAft>
              <a:buClrTx/>
              <a:buNone/>
              <a:tabLst>
                <a:tab pos="361950" algn="l"/>
              </a:tabLst>
            </a:pPr>
            <a:r>
              <a:rPr lang="sk-SK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6b) </a:t>
            </a:r>
            <a:r>
              <a:rPr lang="sk-SK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Riešenie </a:t>
            </a:r>
            <a:r>
              <a:rPr lang="sk-SK" sz="64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významných potrieb investícií do </a:t>
            </a:r>
            <a:r>
              <a:rPr lang="sk-SK" sz="64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sektora vodného hospodárstva </a:t>
            </a:r>
            <a:r>
              <a:rPr lang="sk-SK" sz="64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 cieľom splniť požiadavky environmentálneho acquis</a:t>
            </a:r>
          </a:p>
          <a:p>
            <a:pPr marL="109537" indent="0" algn="just">
              <a:spcBef>
                <a:spcPts val="600"/>
              </a:spcBef>
              <a:spcAft>
                <a:spcPts val="800"/>
              </a:spcAft>
              <a:buClrTx/>
              <a:buNone/>
              <a:tabLst>
                <a:tab pos="361950" algn="l"/>
              </a:tabLst>
            </a:pPr>
            <a:r>
              <a:rPr lang="sk-SK" sz="6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6d) Ochrana </a:t>
            </a:r>
            <a:r>
              <a:rPr lang="sk-SK" sz="6400" dirty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sk-SK" sz="64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obnova biologickej diverzity</a:t>
            </a:r>
            <a:r>
              <a:rPr lang="sk-SK" sz="6400" dirty="0">
                <a:latin typeface="Tahoma" pitchFamily="34" charset="0"/>
                <a:ea typeface="Tahoma" pitchFamily="34" charset="0"/>
                <a:cs typeface="Tahoma" pitchFamily="34" charset="0"/>
              </a:rPr>
              <a:t>, ochrana pôdy a obnova a propagácia ekosystémových služieb vrátane </a:t>
            </a:r>
            <a:r>
              <a:rPr lang="sk-SK" sz="64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Natura 2000 </a:t>
            </a:r>
            <a:r>
              <a:rPr lang="sk-SK" sz="6400" dirty="0">
                <a:latin typeface="Tahoma" pitchFamily="34" charset="0"/>
                <a:ea typeface="Tahoma" pitchFamily="34" charset="0"/>
                <a:cs typeface="Tahoma" pitchFamily="34" charset="0"/>
              </a:rPr>
              <a:t>a zelených </a:t>
            </a:r>
            <a:r>
              <a:rPr lang="sk-SK" sz="6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infraštruktúr</a:t>
            </a:r>
          </a:p>
          <a:p>
            <a:pPr marL="109537" indent="0" algn="just">
              <a:spcBef>
                <a:spcPts val="600"/>
              </a:spcBef>
              <a:spcAft>
                <a:spcPts val="800"/>
              </a:spcAft>
              <a:buClrTx/>
              <a:buNone/>
              <a:tabLst>
                <a:tab pos="361950" algn="l"/>
              </a:tabLst>
            </a:pPr>
            <a:r>
              <a:rPr lang="sk-SK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6e) Opatrenia </a:t>
            </a:r>
            <a:r>
              <a:rPr lang="sk-SK" sz="64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 </a:t>
            </a:r>
            <a:r>
              <a:rPr lang="sk-SK" sz="64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zlepšenie mestského prostredia</a:t>
            </a:r>
            <a:r>
              <a:rPr lang="sk-SK" sz="64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regeneráciu opustených priemyselných lokalít a zníženie znečistenia ovzdušia</a:t>
            </a:r>
          </a:p>
          <a:p>
            <a:pPr marL="109537" indent="0" algn="just">
              <a:spcBef>
                <a:spcPts val="600"/>
              </a:spcBef>
              <a:spcAft>
                <a:spcPts val="800"/>
              </a:spcAft>
              <a:buClrTx/>
              <a:buNone/>
              <a:tabLst>
                <a:tab pos="361950" algn="l"/>
              </a:tabLst>
            </a:pPr>
            <a:r>
              <a:rPr lang="sk-SK" sz="6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6f, 6g) </a:t>
            </a:r>
            <a:r>
              <a:rPr lang="sk-SK" sz="64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Podpora </a:t>
            </a:r>
            <a:r>
              <a:rPr lang="sk-SK" sz="64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inovatívnych technológií </a:t>
            </a:r>
            <a:r>
              <a:rPr lang="sk-SK" sz="64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 zlepšenie ochrany životného prostredia a účinného využívania zdrojov v sektore odpadu, vodného hospodárstva alebo na zníženie znečistenia ovzdušia </a:t>
            </a:r>
            <a:r>
              <a:rPr lang="sk-SK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sk-SK" sz="5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</a:t>
            </a:r>
            <a:r>
              <a:rPr lang="sk-SK" sz="5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štádiu </a:t>
            </a:r>
            <a:r>
              <a:rPr lang="sk-SK" sz="5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identifikácie typov aktivít a overovania </a:t>
            </a:r>
            <a:r>
              <a:rPr lang="sk-SK" sz="5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predpokladov možného začlenenia do predmetu podpory OP KŽP </a:t>
            </a:r>
            <a:endParaRPr lang="sk-SK" sz="6000" i="1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218" name="Zástupný symbol čísla snímky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E771A1-B635-4EDC-AFC7-8261F9D8AA76}" type="slidenum">
              <a:rPr lang="sk-SK" smtClean="0"/>
              <a:pPr/>
              <a:t>5</a:t>
            </a:fld>
            <a:endParaRPr lang="sk-SK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412776"/>
            <a:ext cx="8712968" cy="864096"/>
          </a:xfrm>
          <a:solidFill>
            <a:schemeClr val="accent6">
              <a:lumMod val="20000"/>
              <a:lumOff val="80000"/>
              <a:alpha val="85000"/>
            </a:schemeClr>
          </a:solidFill>
        </p:spPr>
        <p:txBody>
          <a:bodyPr>
            <a:noAutofit/>
          </a:bodyPr>
          <a:lstStyle/>
          <a:p>
            <a:pPr algn="ctr">
              <a:spcAft>
                <a:spcPts val="1200"/>
              </a:spcAft>
            </a:pP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</a:rPr>
              <a:t>Prioritná os  1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sk-SK" sz="1800" b="1" dirty="0">
                <a:solidFill>
                  <a:schemeClr val="tx1"/>
                </a:solidFill>
                <a:latin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</a:rPr>
              <a:t> Udržateľné 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</a:rPr>
              <a:t>využívanie prírodných zdrojov prostredníctvom rozvoja environmentálnej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</a:rPr>
              <a:t>infraštruktúry</a:t>
            </a:r>
            <a:endParaRPr lang="sk-SK" sz="18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251520" y="769882"/>
            <a:ext cx="8712968" cy="4320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800" b="1" dirty="0">
                <a:latin typeface="Tahoma" pitchFamily="34" charset="0"/>
              </a:rPr>
              <a:t>Prioritné osi a investičné priority OP KŽP</a:t>
            </a:r>
            <a:endParaRPr lang="en-US" sz="1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6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628800"/>
            <a:ext cx="8784976" cy="864096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</a:pP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6a)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Riešenie </a:t>
            </a:r>
            <a:r>
              <a:rPr lang="sk-SK" sz="1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významných potrieb investícií do sektora odpadu s cieľom splniť požiadavky environmentálneho </a:t>
            </a:r>
            <a:r>
              <a:rPr lang="sk-SK" sz="1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acquis</a:t>
            </a:r>
            <a:endParaRPr lang="en-US" sz="1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179512" y="764704"/>
            <a:ext cx="8784976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1 Udržateľné </a:t>
            </a:r>
            <a:r>
              <a:rPr lang="sk-SK" sz="1600" b="1" dirty="0">
                <a:solidFill>
                  <a:schemeClr val="bg1"/>
                </a:solidFill>
                <a:latin typeface="Tahoma" pitchFamily="34" charset="0"/>
              </a:rPr>
              <a:t>využívanie prírodných zdrojov prostredníctvom rozvoja environmentálnej infraštruktúry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27892" y="2738435"/>
            <a:ext cx="8784976" cy="3954929"/>
          </a:xfrm>
          <a:prstGeom prst="rect">
            <a:avLst/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pPr marL="109728" indent="0">
              <a:spcAft>
                <a:spcPts val="18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ŠC 1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) Zabezpečiť nakladanie s odpadmi v súlade s hierarchiou odpadového hospodárstva a za účelom plnenia požiadaviek environmentálneho </a:t>
            </a:r>
            <a:r>
              <a:rPr lang="sk-SK" sz="16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acquis</a:t>
            </a:r>
            <a:endParaRPr lang="sk-SK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spcAft>
                <a:spcPts val="1800"/>
              </a:spcAft>
              <a:buNone/>
            </a:pP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Hlavné </a:t>
            </a: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typy aktivít:</a:t>
            </a:r>
          </a:p>
          <a:p>
            <a:pPr marL="109728" algn="just">
              <a:spcAft>
                <a:spcPts val="1800"/>
              </a:spcAft>
              <a:buClrTx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1.A	Podpora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nástrojov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informačného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charakteru so zameraním na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predchádzanie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vzniku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odpadov</a:t>
            </a:r>
          </a:p>
          <a:p>
            <a:pPr marL="109728" algn="just">
              <a:spcAft>
                <a:spcPts val="1800"/>
              </a:spcAft>
              <a:buClrTx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1.B	Príprava na opätovné použite a zhodnocovanie so zameraním na 	recykláciu nie nebezpečných odpadov vrátane zavádzania a intenzifikácie 	systémov triedeného zberu komunálnych odpadov</a:t>
            </a:r>
          </a:p>
          <a:p>
            <a:pPr marL="109728">
              <a:spcAft>
                <a:spcPts val="1800"/>
              </a:spcAft>
            </a:pP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1.C	Príprava na opätovné použite a recyklácia nebezpečných odpadov</a:t>
            </a:r>
          </a:p>
          <a:p>
            <a:pPr marL="109728">
              <a:spcAft>
                <a:spcPts val="1800"/>
              </a:spcAft>
            </a:pP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1.D	Vybudovanie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zavedenie jednotného environmentálneho monitorovacieho </a:t>
            </a:r>
            <a:b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a </a:t>
            </a:r>
            <a:r>
              <a:rPr lang="sk-SK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informačného systému v odpadovom </a:t>
            </a:r>
            <a:r>
              <a:rPr lang="sk-SK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hospodárstve</a:t>
            </a:r>
            <a:endParaRPr lang="sk-SK" sz="1600" b="1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34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7</a:t>
            </a:fld>
            <a:endParaRPr lang="sk-SK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251445" y="1628800"/>
            <a:ext cx="8640960" cy="806495"/>
          </a:xfrm>
          <a:prstGeom prst="rect">
            <a:avLst/>
          </a:prstGeo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 vert="horz" anchor="ctr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sz="38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6b)</a:t>
            </a:r>
            <a:endParaRPr lang="sk-SK" sz="7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Riešenie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významných potrieb investícií do sektora vodného hospodárstva </a:t>
            </a:r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cieľom splniť požiadavky environmentálneho acquis</a:t>
            </a:r>
            <a:r>
              <a:rPr lang="sk-SK" sz="4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4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sk-SK" sz="45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271318" y="2852936"/>
            <a:ext cx="8640960" cy="3293209"/>
          </a:xfrm>
          <a:prstGeom prst="rect">
            <a:avLst/>
          </a:prstGeo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ŠC 1) 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Podporiť zabezpečenie plnenia predvstupových záväzkov SR voči EÚ v oblasti čistenia a odvádzania komunálnych odpadových vôd</a:t>
            </a:r>
            <a:endParaRPr lang="en-US" sz="1600" b="1" dirty="0" smtClean="0">
              <a:latin typeface="Tahoma" pitchFamily="34" charset="0"/>
              <a:ea typeface="+mj-ea"/>
              <a:cs typeface="+mj-cs"/>
            </a:endParaRPr>
          </a:p>
          <a:p>
            <a:endParaRPr lang="sk-SK" sz="1600" dirty="0" smtClean="0">
              <a:latin typeface="Tahoma" pitchFamily="34" charset="0"/>
              <a:ea typeface="+mj-ea"/>
              <a:cs typeface="+mj-cs"/>
            </a:endParaRPr>
          </a:p>
          <a:p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Hlavné typy aktivít:</a:t>
            </a:r>
          </a:p>
          <a:p>
            <a:endParaRPr lang="sk-SK" sz="1600" dirty="0">
              <a:latin typeface="Tahoma" pitchFamily="34" charset="0"/>
              <a:ea typeface="+mj-ea"/>
              <a:cs typeface="+mj-cs"/>
            </a:endParaRPr>
          </a:p>
          <a:p>
            <a:pPr algn="just"/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1.A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	Dobudovanie 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verejných kanalizácií a čistiarní odpadových vôd, ktorých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	realizácia zabezpečí 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splnenie záväzkov SR vyplývajúcich zo Zmluvy o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	pristúpení 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SR k EÚ pre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aglomerácie 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nad 2 000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EO</a:t>
            </a:r>
          </a:p>
          <a:p>
            <a:pPr algn="just"/>
            <a:endParaRPr lang="sk-SK" sz="1600" b="1" dirty="0">
              <a:latin typeface="Tahoma" pitchFamily="34" charset="0"/>
              <a:ea typeface="+mj-ea"/>
              <a:cs typeface="+mj-cs"/>
            </a:endParaRPr>
          </a:p>
          <a:p>
            <a:pPr algn="just"/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1.B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	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Podpora realizácie infraštruktúry v oblasti </a:t>
            </a:r>
            <a:r>
              <a:rPr lang="sk-SK" sz="1600" b="1" dirty="0" err="1">
                <a:latin typeface="Tahoma" pitchFamily="34" charset="0"/>
                <a:ea typeface="+mj-ea"/>
                <a:cs typeface="+mj-cs"/>
              </a:rPr>
              <a:t>odkanalizovania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 a čistenia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	odpadových vôd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, ktoré prispejú k výraznému zlepšeniu kvality vody v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	chránených 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územiach a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vo vodných </a:t>
            </a:r>
            <a:r>
              <a:rPr lang="sk-SK" sz="1600" b="1" dirty="0">
                <a:latin typeface="Tahoma" pitchFamily="34" charset="0"/>
                <a:ea typeface="+mj-ea"/>
                <a:cs typeface="+mj-cs"/>
              </a:rPr>
              <a:t>útvaroch v zlom </a:t>
            </a:r>
            <a:r>
              <a:rPr lang="sk-SK" sz="1600" b="1" dirty="0" smtClean="0">
                <a:latin typeface="Tahoma" pitchFamily="34" charset="0"/>
                <a:ea typeface="+mj-ea"/>
                <a:cs typeface="+mj-cs"/>
              </a:rPr>
              <a:t>stave</a:t>
            </a:r>
            <a:endParaRPr lang="sk-SK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sk-SK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251520" y="764704"/>
            <a:ext cx="8640960" cy="592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1 Udržateľné </a:t>
            </a:r>
            <a:r>
              <a:rPr lang="sk-SK" sz="1600" b="1" dirty="0">
                <a:solidFill>
                  <a:schemeClr val="bg1"/>
                </a:solidFill>
                <a:latin typeface="Tahoma" pitchFamily="34" charset="0"/>
              </a:rPr>
              <a:t>využívanie prírodných zdrojov prostredníctvom rozvoja environmentálnej infraštruktúry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obsahu 10"/>
          <p:cNvSpPr>
            <a:spLocks noGrp="1"/>
          </p:cNvSpPr>
          <p:nvPr>
            <p:ph idx="1"/>
          </p:nvPr>
        </p:nvSpPr>
        <p:spPr>
          <a:xfrm>
            <a:off x="251520" y="3140968"/>
            <a:ext cx="8617425" cy="2520280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sk-SK" sz="1700" b="1" dirty="0" smtClean="0">
                <a:latin typeface="Tahoma" pitchFamily="34" charset="0"/>
              </a:rPr>
              <a:t>ŠC 2) </a:t>
            </a:r>
            <a:r>
              <a:rPr lang="sk-SK" sz="1700" b="1" dirty="0">
                <a:latin typeface="Tahoma" pitchFamily="34" charset="0"/>
              </a:rPr>
              <a:t>Zabezpečiť zásobovanie obyvateľstva pitnou vodou v súlade s legislatívou SR a EÚ </a:t>
            </a:r>
            <a:endParaRPr lang="sk-SK" sz="1700" b="1" dirty="0" smtClean="0">
              <a:latin typeface="Tahoma" pitchFamily="34" charset="0"/>
            </a:endParaRPr>
          </a:p>
          <a:p>
            <a:pPr marL="108000" lvl="0" indent="0">
              <a:buNone/>
            </a:pPr>
            <a:r>
              <a:rPr lang="sk-SK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sk-SK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budovanie verejných vodovodov len v prípadoch súbežnej výstavby verejnej kanalizácie v jednej ryhe</a:t>
            </a:r>
          </a:p>
          <a:p>
            <a:pPr marL="108000" lvl="0" indent="0">
              <a:buNone/>
            </a:pPr>
            <a:r>
              <a:rPr lang="sk-SK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intenzifikácia existujúcich úpravní povrchových a podzemných vôd pitnej vody </a:t>
            </a:r>
            <a:r>
              <a:rPr lang="pl-PL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za účelom zabezpečenia bezpečnej pitnej vody</a:t>
            </a:r>
            <a:endParaRPr lang="sk-SK" sz="17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>
              <a:buNone/>
            </a:pPr>
            <a:endParaRPr lang="sk-SK" sz="17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sk-SK" sz="17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Hlavný typ </a:t>
            </a:r>
            <a:r>
              <a:rPr lang="sk-SK" sz="17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aktivít:</a:t>
            </a:r>
          </a:p>
          <a:p>
            <a:pPr marL="109728" indent="0">
              <a:buNone/>
            </a:pPr>
            <a:endParaRPr lang="sk-SK" sz="17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 algn="just">
              <a:buNone/>
            </a:pPr>
            <a:r>
              <a:rPr lang="sk-SK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2.A </a:t>
            </a:r>
            <a:r>
              <a:rPr lang="sk-SK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Zabezpečenie </a:t>
            </a:r>
            <a:r>
              <a:rPr lang="sk-SK" sz="17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podmienok v oblasti zásobovania obyvateľov SR </a:t>
            </a:r>
            <a:r>
              <a:rPr lang="sk-SK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bezpečnou pitnou </a:t>
            </a:r>
            <a:r>
              <a:rPr lang="sk-SK" sz="17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vodou z verejných vodovodov</a:t>
            </a:r>
          </a:p>
          <a:p>
            <a:pPr marL="109728" indent="0">
              <a:buNone/>
            </a:pP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8</a:t>
            </a:fld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227985" y="836712"/>
            <a:ext cx="8640960" cy="592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1 Udržateľné </a:t>
            </a:r>
            <a:r>
              <a:rPr lang="sk-SK" sz="1600" b="1" dirty="0">
                <a:solidFill>
                  <a:schemeClr val="bg1"/>
                </a:solidFill>
                <a:latin typeface="Tahoma" pitchFamily="34" charset="0"/>
              </a:rPr>
              <a:t>využívanie prírodných zdrojov prostredníctvom rozvoja environmentálnej infraštruktúry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227985" y="1772816"/>
            <a:ext cx="8640960" cy="806495"/>
          </a:xfrm>
          <a:prstGeom prst="rect">
            <a:avLst/>
          </a:prstGeo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 vert="horz" anchor="ctr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sz="38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6b)</a:t>
            </a:r>
            <a:endParaRPr lang="sk-SK" sz="7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Riešenie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významných potrieb investícií do sektora vodného hospodárstva </a:t>
            </a:r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cieľom splniť požiadavky environmentálneho acquis</a:t>
            </a:r>
            <a:r>
              <a:rPr lang="sk-SK" sz="4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4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sk-SK" sz="45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11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obsahu 10"/>
          <p:cNvSpPr>
            <a:spLocks noGrp="1"/>
          </p:cNvSpPr>
          <p:nvPr>
            <p:ph idx="1"/>
          </p:nvPr>
        </p:nvSpPr>
        <p:spPr>
          <a:xfrm>
            <a:off x="227984" y="2708920"/>
            <a:ext cx="8736503" cy="3960440"/>
          </a:xfr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>
            <a:noAutofit/>
          </a:bodyPr>
          <a:lstStyle/>
          <a:p>
            <a:pPr marL="109728" lvl="0" indent="0">
              <a:buNone/>
            </a:pPr>
            <a:r>
              <a:rPr lang="sk-SK" sz="1600" b="1" dirty="0" smtClean="0">
                <a:latin typeface="Tahoma" pitchFamily="34" charset="0"/>
              </a:rPr>
              <a:t>ŠC 3</a:t>
            </a:r>
            <a:r>
              <a:rPr lang="sk-SK" sz="1600" b="1" dirty="0">
                <a:latin typeface="Tahoma" pitchFamily="34" charset="0"/>
              </a:rPr>
              <a:t>) Vytvoriť podmienky pre zabezpečenie dobrého stavu vôd v SR</a:t>
            </a:r>
            <a:endParaRPr lang="sk-SK" sz="1600" b="1" cap="all" dirty="0">
              <a:latin typeface="Tahoma" pitchFamily="34" charset="0"/>
            </a:endParaRPr>
          </a:p>
          <a:p>
            <a:pPr marL="109728" lvl="0" indent="0">
              <a:buNone/>
            </a:pPr>
            <a:r>
              <a:rPr lang="sk-SK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Podporované budú aktivity zamerané na monitorovanie stavu vôd a na vytváranie podmienok zabezpečenia spojitosti vodných tokov</a:t>
            </a:r>
            <a:endParaRPr lang="sk-SK" sz="1600" b="1" dirty="0">
              <a:latin typeface="Tahoma" pitchFamily="34" charset="0"/>
            </a:endParaRPr>
          </a:p>
          <a:p>
            <a:pPr marL="109728" indent="0">
              <a:buNone/>
            </a:pPr>
            <a:endParaRPr lang="sk-SK" sz="1600" b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Hlavné </a:t>
            </a:r>
            <a:r>
              <a:rPr lang="sk-SK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typy aktivít</a:t>
            </a:r>
            <a:r>
              <a:rPr lang="sk-SK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sk-SK" sz="16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3.A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Monitorovanie a hodnotenie vôd, vrátane zabezpečovania 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prevádzkovania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monitorovacej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siete</a:t>
            </a:r>
            <a:endParaRPr lang="sk-SK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3.B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Vytváranie podmienok na zabezpečenie spojitosti vodných tokov a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odstraňovanie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bariér vo vodných tokoch a ich realizácia  za účelom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podpory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biodiverzity a zabezpečovania ekosystémových služieb</a:t>
            </a:r>
            <a:endParaRPr lang="sk-SK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3.C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Podpora zefektívnenia nástrojov koncepčného a informačného charakteru </a:t>
            </a:r>
            <a:r>
              <a:rPr lang="sk-SK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v </a:t>
            </a:r>
            <a:r>
              <a:rPr lang="sk-SK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oblasti vodného hospodárstva</a:t>
            </a:r>
            <a:endParaRPr lang="sk-SK" sz="16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8E068-CD81-431D-836E-A8C50DE5D218}" type="slidenum">
              <a:rPr lang="sk-SK" smtClean="0"/>
              <a:pPr>
                <a:defRPr/>
              </a:pPr>
              <a:t>9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227985" y="764704"/>
            <a:ext cx="8640960" cy="592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  <a:latin typeface="Tahoma" pitchFamily="34" charset="0"/>
              </a:rPr>
              <a:t>Prioritná os 1 Udržateľné </a:t>
            </a:r>
            <a:r>
              <a:rPr lang="sk-SK" sz="1600" b="1" dirty="0">
                <a:solidFill>
                  <a:schemeClr val="bg1"/>
                </a:solidFill>
                <a:latin typeface="Tahoma" pitchFamily="34" charset="0"/>
              </a:rPr>
              <a:t>využívanie prírodných zdrojov prostredníctvom rozvoja environmentálnej infraštruktúry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251520" y="1628800"/>
            <a:ext cx="8640960" cy="806495"/>
          </a:xfrm>
          <a:prstGeom prst="rect">
            <a:avLst/>
          </a:prstGeom>
          <a:solidFill>
            <a:schemeClr val="accent6">
              <a:lumMod val="20000"/>
              <a:lumOff val="80000"/>
              <a:alpha val="95000"/>
            </a:schemeClr>
          </a:solidFill>
        </p:spPr>
        <p:txBody>
          <a:bodyPr vert="horz" anchor="ctr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sz="38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Investičná priorita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6b)</a:t>
            </a:r>
            <a:endParaRPr lang="sk-SK" sz="7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Riešenie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významných potrieb investícií do sektora vodného hospodárstva </a:t>
            </a:r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sz="7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 </a:t>
            </a:r>
            <a:r>
              <a:rPr lang="sk-SK" sz="7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cieľom splniť požiadavky environmentálneho acquis</a:t>
            </a:r>
            <a:r>
              <a:rPr lang="sk-SK" sz="4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sz="45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sk-SK" sz="45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4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tský">
  <a:themeElements>
    <a:clrScheme name="Mests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stský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sts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2788</TotalTime>
  <Words>928</Words>
  <Application>Microsoft Office PowerPoint</Application>
  <PresentationFormat>Prezentácia na obrazovke (4:3)</PresentationFormat>
  <Paragraphs>180</Paragraphs>
  <Slides>18</Slides>
  <Notes>8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19" baseType="lpstr">
      <vt:lpstr>Mestský</vt:lpstr>
      <vt:lpstr>  </vt:lpstr>
      <vt:lpstr>Ministerstvo životného prostredia SR –  Riadiaci orgán pre  Operačný program Kvalita životného prostredia</vt:lpstr>
      <vt:lpstr>Prezentácia programu PowerPoint</vt:lpstr>
      <vt:lpstr>Investičné priority OP KŽP prispievajú k zabezpečeniu:</vt:lpstr>
      <vt:lpstr>Prioritná os  1  Udržateľné využívanie prírodných zdrojov prostredníctvom rozvoja environmentálnej infraštruktúry</vt:lpstr>
      <vt:lpstr>Investičná priorita 6a) Riešenie významných potrieb investícií do sektora odpadu s cieľom splniť požiadavky environmentálneho acquis</vt:lpstr>
      <vt:lpstr>Prezentácia programu PowerPoint</vt:lpstr>
      <vt:lpstr>Prezentácia programu PowerPoint</vt:lpstr>
      <vt:lpstr>Prezentácia programu PowerPoint</vt:lpstr>
      <vt:lpstr>Investičná priorita 6d) Ochrana a obnova biologickej diverzity, ochrana pôdy a obnova a propagácia ekosystémových služieb vrátane Natura 2000  a zelených infraštruktúr</vt:lpstr>
      <vt:lpstr>Investičná priorita 6e) Opatrenia na zlepšenie mestského prostredia, regeneráciu opustených priemyselných lokalít a zníženie znečistenia ovzdušia</vt:lpstr>
      <vt:lpstr>Prioritná os  2  Adaptácia na nepriaznivé dôsledky zmeny klímy so zameraním na ochranu pred povodňami, riadenie a prevenciu súvisiacich rizík</vt:lpstr>
      <vt:lpstr>Investičná priorita 5a) Podpora vyhradených investícií na prispôsobenie sa zmene klímy</vt:lpstr>
      <vt:lpstr>Investičná priorita 5a) Podpora vyhradených investícií na prispôsobenie sa zmene klímy</vt:lpstr>
      <vt:lpstr>Investičná priorita 5a) Podpora vyhradených investícií na prispôsobenie sa zmene klímy</vt:lpstr>
      <vt:lpstr>Investičná priorita 5b) Propagácia investícií na riešenie osobitných rizík, zabezpečenie odolnosti proti katastrofám a vyvíjanie systémov zvládania katastrof</vt:lpstr>
      <vt:lpstr>Prioritná os  3  Energeticky efektívnejšie nízkouhlíkové hospodárstvo</vt:lpstr>
      <vt:lpstr>  </vt:lpstr>
    </vt:vector>
  </TitlesOfParts>
  <Company>mhsr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PVV MŽP SR</dc:title>
  <dc:creator>Martin Darmo</dc:creator>
  <cp:lastModifiedBy>Jány Peter</cp:lastModifiedBy>
  <cp:revision>1705</cp:revision>
  <cp:lastPrinted>2013-11-11T10:29:47Z</cp:lastPrinted>
  <dcterms:created xsi:type="dcterms:W3CDTF">2008-06-05T12:35:08Z</dcterms:created>
  <dcterms:modified xsi:type="dcterms:W3CDTF">2013-11-11T11:57:56Z</dcterms:modified>
</cp:coreProperties>
</file>