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notesSlides/notesSlide12.xml" ContentType="application/vnd.openxmlformats-officedocument.presentationml.notesSlide+xml"/>
  <Override PartName="/ppt/charts/chart2.xml" ContentType="application/vnd.openxmlformats-officedocument.drawingml.chart+xml"/>
  <Override PartName="/ppt/notesSlides/notesSlide13.xml" ContentType="application/vnd.openxmlformats-officedocument.presentationml.notesSlide+xml"/>
  <Override PartName="/ppt/charts/chart3.xml" ContentType="application/vnd.openxmlformats-officedocument.drawingml.chart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80" r:id="rId1"/>
    <p:sldMasterId id="2147484056" r:id="rId2"/>
  </p:sldMasterIdLst>
  <p:notesMasterIdLst>
    <p:notesMasterId r:id="rId18"/>
  </p:notesMasterIdLst>
  <p:handoutMasterIdLst>
    <p:handoutMasterId r:id="rId19"/>
  </p:handoutMasterIdLst>
  <p:sldIdLst>
    <p:sldId id="256" r:id="rId3"/>
    <p:sldId id="294" r:id="rId4"/>
    <p:sldId id="277" r:id="rId5"/>
    <p:sldId id="322" r:id="rId6"/>
    <p:sldId id="323" r:id="rId7"/>
    <p:sldId id="321" r:id="rId8"/>
    <p:sldId id="324" r:id="rId9"/>
    <p:sldId id="284" r:id="rId10"/>
    <p:sldId id="285" r:id="rId11"/>
    <p:sldId id="278" r:id="rId12"/>
    <p:sldId id="314" r:id="rId13"/>
    <p:sldId id="315" r:id="rId14"/>
    <p:sldId id="316" r:id="rId15"/>
    <p:sldId id="320" r:id="rId16"/>
    <p:sldId id="301" r:id="rId17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7" d="100"/>
          <a:sy n="107" d="100"/>
        </p:scale>
        <p:origin x="-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5" d="100"/>
          <a:sy n="75" d="100"/>
        </p:scale>
        <p:origin x="-3306" y="-108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Pracovn__h_rok_programu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Pracovn__h_rok_programu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Pracovn__h_rok_programu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sk-S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17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9938739061516086E-2"/>
          <c:y val="4.6688268550747702E-2"/>
          <c:w val="0.55905084902177971"/>
          <c:h val="0.84620335065636054"/>
        </c:manualLayout>
      </c:layout>
      <c:pie3DChart>
        <c:varyColors val="1"/>
        <c:ser>
          <c:idx val="0"/>
          <c:order val="0"/>
          <c:tx>
            <c:strRef>
              <c:f>Hárok1!$B$1</c:f>
              <c:strCache>
                <c:ptCount val="1"/>
                <c:pt idx="0">
                  <c:v>Stĺpec1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0.10719388530606055"/>
                  <c:y val="-8.8694735276003897E-2"/>
                </c:manualLayout>
              </c:layout>
              <c:tx>
                <c:rich>
                  <a:bodyPr/>
                  <a:lstStyle/>
                  <a:p>
                    <a:pPr>
                      <a:defRPr sz="1600"/>
                    </a:pPr>
                    <a:r>
                      <a:rPr lang="sk-SK" sz="1600" dirty="0" smtClean="0"/>
                      <a:t>2 329</a:t>
                    </a:r>
                  </a:p>
                  <a:p>
                    <a:pPr>
                      <a:defRPr sz="1600"/>
                    </a:pPr>
                    <a:r>
                      <a:rPr lang="sk-SK" sz="1600" b="1" dirty="0" smtClean="0"/>
                      <a:t>(47,8 </a:t>
                    </a:r>
                    <a:r>
                      <a:rPr lang="en-US" sz="1600" b="1" dirty="0" smtClean="0"/>
                      <a:t>%</a:t>
                    </a:r>
                    <a:r>
                      <a:rPr lang="sk-SK" sz="1600" b="1" dirty="0" smtClean="0"/>
                      <a:t>)</a:t>
                    </a:r>
                    <a:endParaRPr lang="en-US" sz="1600" b="1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4577633378932971E-2"/>
                  <c:y val="-3.7914809804233701E-2"/>
                </c:manualLayout>
              </c:layout>
              <c:tx>
                <c:rich>
                  <a:bodyPr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600" b="0" i="0" u="none" strike="noStrike" kern="1200" baseline="0">
                        <a:solidFill>
                          <a:prstClr val="white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sk-SK" sz="1600" dirty="0" smtClean="0"/>
                      <a:t>900</a:t>
                    </a:r>
                  </a:p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600" b="0" i="0" u="none" strike="noStrike" kern="1200" baseline="0">
                        <a:solidFill>
                          <a:prstClr val="white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sk-SK" sz="1600" b="1" i="0" baseline="0" dirty="0" smtClean="0"/>
                      <a:t>(18,5 </a:t>
                    </a:r>
                    <a:r>
                      <a:rPr lang="en-US" sz="1600" b="1" i="0" baseline="0" dirty="0" smtClean="0"/>
                      <a:t>%</a:t>
                    </a:r>
                    <a:r>
                      <a:rPr lang="sk-SK" sz="1600" b="1" i="0" baseline="0" dirty="0" smtClean="0"/>
                      <a:t>)</a:t>
                    </a:r>
                    <a:endParaRPr lang="en-US" sz="1600" b="1" i="0" baseline="0" dirty="0" smtClean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2490771502399411E-2"/>
                  <c:y val="-8.0486336491152805E-2"/>
                </c:manualLayout>
              </c:layout>
              <c:tx>
                <c:rich>
                  <a:bodyPr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600" b="0" i="0" u="none" strike="noStrike" kern="1200" baseline="0">
                        <a:solidFill>
                          <a:prstClr val="white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sk-SK" sz="1600" dirty="0" smtClean="0"/>
                      <a:t>900</a:t>
                    </a:r>
                  </a:p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600" b="0" i="0" u="none" strike="noStrike" kern="1200" baseline="0">
                        <a:solidFill>
                          <a:prstClr val="white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sk-SK" sz="1600" b="1" i="0" baseline="0" dirty="0" smtClean="0"/>
                      <a:t>(18,5 </a:t>
                    </a:r>
                    <a:r>
                      <a:rPr lang="en-US" sz="1600" b="1" i="0" baseline="0" dirty="0" smtClean="0"/>
                      <a:t>%</a:t>
                    </a:r>
                    <a:r>
                      <a:rPr lang="sk-SK" sz="1600" b="1" i="0" baseline="0" dirty="0" smtClean="0"/>
                      <a:t>)</a:t>
                    </a:r>
                    <a:endParaRPr lang="en-US" sz="1600" b="1" i="0" baseline="0" dirty="0" smtClean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8429581134779532E-2"/>
                  <c:y val="3.7336558622646412E-2"/>
                </c:manualLayout>
              </c:layout>
              <c:tx>
                <c:rich>
                  <a:bodyPr/>
                  <a:lstStyle/>
                  <a:p>
                    <a:pPr>
                      <a:defRPr sz="1600"/>
                    </a:pPr>
                    <a:r>
                      <a:rPr lang="sk-SK" sz="1600" dirty="0" smtClean="0"/>
                      <a:t>745</a:t>
                    </a:r>
                  </a:p>
                  <a:p>
                    <a:pPr>
                      <a:defRPr sz="1600"/>
                    </a:pPr>
                    <a:r>
                      <a:rPr lang="sk-SK" sz="1600" b="1" dirty="0" smtClean="0"/>
                      <a:t>(15,3 </a:t>
                    </a:r>
                    <a:r>
                      <a:rPr lang="en-US" sz="1600" b="1" dirty="0" smtClean="0"/>
                      <a:t>%</a:t>
                    </a:r>
                    <a:r>
                      <a:rPr lang="sk-SK" sz="1600" b="1" dirty="0" smtClean="0"/>
                      <a:t>)</a:t>
                    </a:r>
                    <a:endParaRPr lang="en-US" sz="1600" b="1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4959131726513019E-2"/>
                  <c:y val="1.0264282847435123E-2"/>
                </c:manualLayout>
              </c:layout>
              <c:tx>
                <c:rich>
                  <a:bodyPr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800" b="0" i="0" u="none" strike="noStrike" kern="1200" baseline="0">
                        <a:solidFill>
                          <a:prstClr val="white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 smtClean="0"/>
                      <a:t>878</a:t>
                    </a:r>
                    <a:endParaRPr lang="sk-SK" dirty="0" smtClean="0"/>
                  </a:p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800" b="0" i="0" u="none" strike="noStrike" kern="1200" baseline="0">
                        <a:solidFill>
                          <a:prstClr val="white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sk-SK" sz="1800" b="1" i="0" baseline="0" dirty="0" smtClean="0"/>
                      <a:t>(2,4 </a:t>
                    </a:r>
                    <a:r>
                      <a:rPr lang="en-US" sz="1800" b="1" i="0" baseline="0" dirty="0" smtClean="0"/>
                      <a:t>%</a:t>
                    </a:r>
                    <a:r>
                      <a:rPr lang="sk-SK" sz="1800" b="1" i="0" baseline="0" dirty="0" smtClean="0"/>
                      <a:t>)</a:t>
                    </a:r>
                    <a:endParaRPr lang="en-US" sz="1800" b="1" i="0" baseline="0" dirty="0" smtClean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5.339430992764025E-2"/>
                  <c:y val="-2.8667332138482732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26 </a:t>
                    </a:r>
                    <a:r>
                      <a:rPr lang="en-US" dirty="0" smtClean="0"/>
                      <a:t>887</a:t>
                    </a:r>
                    <a:endParaRPr lang="sk-SK" dirty="0" smtClean="0"/>
                  </a:p>
                  <a:p>
                    <a:r>
                      <a:rPr lang="sk-SK" b="1" dirty="0" smtClean="0"/>
                      <a:t>(74,7 </a:t>
                    </a:r>
                    <a:r>
                      <a:rPr lang="en-US" b="1" dirty="0" smtClean="0"/>
                      <a:t>%</a:t>
                    </a:r>
                    <a:r>
                      <a:rPr lang="sk-SK" b="1" dirty="0" smtClean="0"/>
                      <a:t>)</a:t>
                    </a:r>
                    <a:endParaRPr lang="en-US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Hárok1!$A$2:$A$5</c:f>
              <c:strCache>
                <c:ptCount val="4"/>
                <c:pt idx="0">
                  <c:v>Kohézny fond</c:v>
                </c:pt>
                <c:pt idx="1">
                  <c:v>EFRR - Doprava</c:v>
                </c:pt>
                <c:pt idx="2">
                  <c:v>EFRR - Informatizácia spoločnosti</c:v>
                </c:pt>
                <c:pt idx="3">
                  <c:v>CEF</c:v>
                </c:pt>
              </c:strCache>
            </c:strRef>
          </c:cat>
          <c:val>
            <c:numRef>
              <c:f>Hárok1!$B$2:$B$5</c:f>
              <c:numCache>
                <c:formatCode>#,##0.0</c:formatCode>
                <c:ptCount val="4"/>
                <c:pt idx="0">
                  <c:v>2329</c:v>
                </c:pt>
                <c:pt idx="1">
                  <c:v>900</c:v>
                </c:pt>
                <c:pt idx="2">
                  <c:v>900</c:v>
                </c:pt>
                <c:pt idx="3">
                  <c:v>745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5067598744924469"/>
          <c:y val="6.3109391110588414E-2"/>
          <c:w val="0.22455011074197134"/>
          <c:h val="0.84082479291947443"/>
        </c:manualLayout>
      </c:layout>
      <c:overlay val="0"/>
      <c:txPr>
        <a:bodyPr/>
        <a:lstStyle/>
        <a:p>
          <a:pPr>
            <a:defRPr sz="1400"/>
          </a:pPr>
          <a:endParaRPr lang="sk-SK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sk-SK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sk-S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17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9938739061516086E-2"/>
          <c:y val="4.6688268550747695E-2"/>
          <c:w val="0.55905084902177971"/>
          <c:h val="0.84620335065636054"/>
        </c:manualLayout>
      </c:layout>
      <c:pie3DChart>
        <c:varyColors val="1"/>
        <c:ser>
          <c:idx val="0"/>
          <c:order val="0"/>
          <c:tx>
            <c:strRef>
              <c:f>Hárok1!$B$1</c:f>
              <c:strCache>
                <c:ptCount val="1"/>
                <c:pt idx="0">
                  <c:v>Stĺpec1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0.10891744294617094"/>
                  <c:y val="6.5101914067635921E-2"/>
                </c:manualLayout>
              </c:layout>
              <c:tx>
                <c:rich>
                  <a:bodyPr/>
                  <a:lstStyle/>
                  <a:p>
                    <a:pPr>
                      <a:defRPr sz="1600"/>
                    </a:pPr>
                    <a:r>
                      <a:rPr lang="sk-SK" sz="1600" dirty="0" smtClean="0"/>
                      <a:t>545,7</a:t>
                    </a:r>
                  </a:p>
                  <a:p>
                    <a:pPr>
                      <a:defRPr sz="1600"/>
                    </a:pPr>
                    <a:r>
                      <a:rPr lang="sk-SK" sz="1600" b="1" dirty="0" smtClean="0"/>
                      <a:t>(23,4 </a:t>
                    </a:r>
                    <a:r>
                      <a:rPr lang="en-US" sz="1600" b="1" dirty="0" smtClean="0"/>
                      <a:t>%</a:t>
                    </a:r>
                    <a:r>
                      <a:rPr lang="sk-SK" sz="1600" b="1" dirty="0" smtClean="0"/>
                      <a:t>)</a:t>
                    </a:r>
                    <a:endParaRPr lang="en-US" sz="1600" b="1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4577633378932968E-2"/>
                  <c:y val="-3.7914809804233653E-2"/>
                </c:manualLayout>
              </c:layout>
              <c:tx>
                <c:rich>
                  <a:bodyPr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600" b="0" i="0" u="none" strike="noStrike" kern="1200" baseline="0">
                        <a:solidFill>
                          <a:prstClr val="white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sk-SK" sz="1600" dirty="0" smtClean="0"/>
                      <a:t>1</a:t>
                    </a:r>
                    <a:r>
                      <a:rPr lang="sk-SK" sz="1600" baseline="0" dirty="0" smtClean="0"/>
                      <a:t> 164</a:t>
                    </a:r>
                    <a:endParaRPr lang="sk-SK" sz="1600" dirty="0" smtClean="0"/>
                  </a:p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600" b="0" i="0" u="none" strike="noStrike" kern="1200" baseline="0">
                        <a:solidFill>
                          <a:prstClr val="white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sk-SK" sz="1600" b="1" i="0" baseline="0" dirty="0" smtClean="0"/>
                      <a:t>(50 </a:t>
                    </a:r>
                    <a:r>
                      <a:rPr lang="en-US" sz="1600" b="1" i="0" baseline="0" dirty="0" smtClean="0"/>
                      <a:t>%</a:t>
                    </a:r>
                    <a:r>
                      <a:rPr lang="sk-SK" sz="1600" b="1" i="0" baseline="0" dirty="0" smtClean="0"/>
                      <a:t>)</a:t>
                    </a:r>
                    <a:endParaRPr lang="en-US" sz="1600" b="1" i="0" baseline="0" dirty="0" smtClean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8.1919201789242228E-3"/>
                  <c:y val="5.957846916109031E-2"/>
                </c:manualLayout>
              </c:layout>
              <c:tx>
                <c:rich>
                  <a:bodyPr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600" b="0" i="0" u="none" strike="noStrike" kern="1200" baseline="0">
                        <a:solidFill>
                          <a:prstClr val="white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sk-SK" sz="1600" dirty="0" smtClean="0"/>
                      <a:t>502,4</a:t>
                    </a:r>
                  </a:p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600" b="0" i="0" u="none" strike="noStrike" kern="1200" baseline="0">
                        <a:solidFill>
                          <a:prstClr val="white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sk-SK" sz="1600" b="1" i="0" baseline="0" dirty="0" smtClean="0"/>
                      <a:t>(21,6 </a:t>
                    </a:r>
                    <a:r>
                      <a:rPr lang="en-US" sz="1600" b="1" i="0" baseline="0" dirty="0" smtClean="0"/>
                      <a:t>%</a:t>
                    </a:r>
                    <a:r>
                      <a:rPr lang="sk-SK" sz="1600" b="1" i="0" baseline="0" dirty="0" smtClean="0"/>
                      <a:t>)</a:t>
                    </a:r>
                    <a:endParaRPr lang="en-US" sz="1600" b="1" i="0" baseline="0" dirty="0" smtClean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8429581134779507E-2"/>
                  <c:y val="3.7336558622646392E-2"/>
                </c:manualLayout>
              </c:layout>
              <c:tx>
                <c:rich>
                  <a:bodyPr/>
                  <a:lstStyle/>
                  <a:p>
                    <a:pPr>
                      <a:defRPr sz="1600"/>
                    </a:pPr>
                    <a:r>
                      <a:rPr lang="sk-SK" sz="1600" dirty="0" smtClean="0"/>
                      <a:t>116,5</a:t>
                    </a:r>
                  </a:p>
                  <a:p>
                    <a:pPr>
                      <a:defRPr sz="1600"/>
                    </a:pPr>
                    <a:r>
                      <a:rPr lang="sk-SK" sz="1600" b="1" dirty="0" smtClean="0"/>
                      <a:t>(5 </a:t>
                    </a:r>
                    <a:r>
                      <a:rPr lang="en-US" sz="1600" b="1" dirty="0" smtClean="0"/>
                      <a:t>%</a:t>
                    </a:r>
                    <a:r>
                      <a:rPr lang="sk-SK" sz="1600" b="1" dirty="0" smtClean="0"/>
                      <a:t>)</a:t>
                    </a:r>
                    <a:endParaRPr lang="en-US" sz="1600" b="1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4959131726513001E-2"/>
                  <c:y val="1.0264282847435123E-2"/>
                </c:manualLayout>
              </c:layout>
              <c:tx>
                <c:rich>
                  <a:bodyPr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800" b="0" i="0" u="none" strike="noStrike" kern="1200" baseline="0">
                        <a:solidFill>
                          <a:prstClr val="white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 smtClean="0"/>
                      <a:t>878</a:t>
                    </a:r>
                    <a:endParaRPr lang="sk-SK" dirty="0" smtClean="0"/>
                  </a:p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800" b="0" i="0" u="none" strike="noStrike" kern="1200" baseline="0">
                        <a:solidFill>
                          <a:prstClr val="white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sk-SK" sz="1800" b="1" i="0" baseline="0" dirty="0" smtClean="0"/>
                      <a:t>(2,4 </a:t>
                    </a:r>
                    <a:r>
                      <a:rPr lang="en-US" sz="1800" b="1" i="0" baseline="0" dirty="0" smtClean="0"/>
                      <a:t>%</a:t>
                    </a:r>
                    <a:r>
                      <a:rPr lang="sk-SK" sz="1800" b="1" i="0" baseline="0" dirty="0" smtClean="0"/>
                      <a:t>)</a:t>
                    </a:r>
                    <a:endParaRPr lang="en-US" sz="1800" b="1" i="0" baseline="0" dirty="0" smtClean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5.3394309927640243E-2"/>
                  <c:y val="-2.8667332138482726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26 </a:t>
                    </a:r>
                    <a:r>
                      <a:rPr lang="en-US" dirty="0" smtClean="0"/>
                      <a:t>887</a:t>
                    </a:r>
                    <a:endParaRPr lang="sk-SK" dirty="0" smtClean="0"/>
                  </a:p>
                  <a:p>
                    <a:r>
                      <a:rPr lang="sk-SK" b="1" dirty="0" smtClean="0"/>
                      <a:t>(74,7 </a:t>
                    </a:r>
                    <a:r>
                      <a:rPr lang="en-US" b="1" dirty="0" smtClean="0"/>
                      <a:t>%</a:t>
                    </a:r>
                    <a:r>
                      <a:rPr lang="sk-SK" b="1" dirty="0" smtClean="0"/>
                      <a:t>)</a:t>
                    </a:r>
                    <a:endParaRPr lang="en-US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Hárok1!$A$2:$A$5</c:f>
              <c:strCache>
                <c:ptCount val="4"/>
                <c:pt idx="0">
                  <c:v>PO 1 - Železničná infraštruktúra (TEN-T CORE)</c:v>
                </c:pt>
                <c:pt idx="1">
                  <c:v>PO 2 - Cestná infraštruktúra (TEN-T CORE)</c:v>
                </c:pt>
                <c:pt idx="2">
                  <c:v>PO 3 - Verejná osobná doprava</c:v>
                </c:pt>
                <c:pt idx="3">
                  <c:v>PO 4 - Infraštruktúra vodnej dopravy</c:v>
                </c:pt>
              </c:strCache>
            </c:strRef>
          </c:cat>
          <c:val>
            <c:numRef>
              <c:f>Hárok1!$B$2:$B$5</c:f>
              <c:numCache>
                <c:formatCode>#,##0.0</c:formatCode>
                <c:ptCount val="4"/>
                <c:pt idx="0">
                  <c:v>545.70000000000005</c:v>
                </c:pt>
                <c:pt idx="1">
                  <c:v>1164</c:v>
                </c:pt>
                <c:pt idx="2">
                  <c:v>502.4</c:v>
                </c:pt>
                <c:pt idx="3">
                  <c:v>116.5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2137550756736801"/>
          <c:y val="6.3109391110588303E-2"/>
          <c:w val="0.25385059062384713"/>
          <c:h val="0.84082479291947465"/>
        </c:manualLayout>
      </c:layout>
      <c:overlay val="0"/>
      <c:txPr>
        <a:bodyPr/>
        <a:lstStyle/>
        <a:p>
          <a:pPr>
            <a:defRPr sz="1400"/>
          </a:pPr>
          <a:endParaRPr lang="sk-SK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sk-SK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sk-S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17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9938739061516086E-2"/>
          <c:y val="4.6688268550747695E-2"/>
          <c:w val="0.55905084902177971"/>
          <c:h val="0.84620335065636054"/>
        </c:manualLayout>
      </c:layout>
      <c:pie3DChart>
        <c:varyColors val="1"/>
        <c:ser>
          <c:idx val="0"/>
          <c:order val="0"/>
          <c:tx>
            <c:strRef>
              <c:f>Hárok1!$B$1</c:f>
              <c:strCache>
                <c:ptCount val="1"/>
                <c:pt idx="0">
                  <c:v>Stĺpec1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9.3405424185178068E-2"/>
                  <c:y val="-0.20678880727151938"/>
                </c:manualLayout>
              </c:layout>
              <c:tx>
                <c:rich>
                  <a:bodyPr/>
                  <a:lstStyle/>
                  <a:p>
                    <a:pPr>
                      <a:defRPr sz="1600"/>
                    </a:pPr>
                    <a:r>
                      <a:rPr lang="sk-SK" sz="1600" dirty="0" smtClean="0"/>
                      <a:t>290,0</a:t>
                    </a:r>
                  </a:p>
                  <a:p>
                    <a:pPr>
                      <a:defRPr sz="1600"/>
                    </a:pPr>
                    <a:r>
                      <a:rPr lang="sk-SK" sz="1600" b="1" dirty="0" smtClean="0"/>
                      <a:t>(16,1 </a:t>
                    </a:r>
                    <a:r>
                      <a:rPr lang="en-US" sz="1600" b="1" dirty="0" smtClean="0"/>
                      <a:t>%</a:t>
                    </a:r>
                    <a:r>
                      <a:rPr lang="sk-SK" sz="1600" b="1" dirty="0" smtClean="0"/>
                      <a:t>)</a:t>
                    </a:r>
                    <a:endParaRPr lang="en-US" sz="1600" b="1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9.730826439102773E-2"/>
                  <c:y val="3.2807212699555214E-3"/>
                </c:manualLayout>
              </c:layout>
              <c:tx>
                <c:rich>
                  <a:bodyPr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600" b="0" i="0" u="none" strike="noStrike" kern="1200" baseline="0">
                        <a:solidFill>
                          <a:prstClr val="white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sk-SK" sz="1600" dirty="0" smtClean="0"/>
                      <a:t>517,5</a:t>
                    </a:r>
                  </a:p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600" b="0" i="0" u="none" strike="noStrike" kern="1200" baseline="0">
                        <a:solidFill>
                          <a:prstClr val="white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sk-SK" sz="1600" b="1" i="0" baseline="0" dirty="0" smtClean="0"/>
                      <a:t>(28,8 </a:t>
                    </a:r>
                    <a:r>
                      <a:rPr lang="en-US" sz="1600" b="1" i="0" baseline="0" dirty="0" smtClean="0"/>
                      <a:t>%</a:t>
                    </a:r>
                    <a:r>
                      <a:rPr lang="sk-SK" sz="1600" b="1" i="0" baseline="0" dirty="0" smtClean="0"/>
                      <a:t>)</a:t>
                    </a:r>
                    <a:endParaRPr lang="en-US" sz="1600" b="1" i="0" baseline="0" dirty="0" smtClean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0.15641787722841091"/>
                  <c:y val="5.957846916109031E-2"/>
                </c:manualLayout>
              </c:layout>
              <c:tx>
                <c:rich>
                  <a:bodyPr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600" b="0" i="0" u="none" strike="noStrike" kern="1200" baseline="0">
                        <a:solidFill>
                          <a:prstClr val="white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sk-SK" sz="1600" dirty="0" smtClean="0"/>
                      <a:t>869,2</a:t>
                    </a:r>
                  </a:p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600" b="0" i="0" u="none" strike="noStrike" kern="1200" baseline="0">
                        <a:solidFill>
                          <a:prstClr val="white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sk-SK" sz="1600" b="1" i="0" baseline="0" dirty="0" smtClean="0"/>
                      <a:t>(48,3 </a:t>
                    </a:r>
                    <a:r>
                      <a:rPr lang="en-US" sz="1600" b="1" i="0" baseline="0" dirty="0" smtClean="0"/>
                      <a:t>%</a:t>
                    </a:r>
                    <a:r>
                      <a:rPr lang="sk-SK" sz="1600" b="1" i="0" baseline="0" dirty="0" smtClean="0"/>
                      <a:t>)</a:t>
                    </a:r>
                    <a:endParaRPr lang="en-US" sz="1600" b="1" i="0" baseline="0" dirty="0" smtClean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4659359867978202E-2"/>
                  <c:y val="4.5575664837484174E-2"/>
                </c:manualLayout>
              </c:layout>
              <c:tx>
                <c:rich>
                  <a:bodyPr/>
                  <a:lstStyle/>
                  <a:p>
                    <a:pPr>
                      <a:defRPr sz="1600"/>
                    </a:pPr>
                    <a:r>
                      <a:rPr lang="sk-SK" sz="1600" dirty="0" smtClean="0"/>
                      <a:t>123,3</a:t>
                    </a:r>
                  </a:p>
                  <a:p>
                    <a:pPr>
                      <a:defRPr sz="1600"/>
                    </a:pPr>
                    <a:r>
                      <a:rPr lang="sk-SK" sz="1600" b="1" dirty="0" smtClean="0"/>
                      <a:t>(6,9 </a:t>
                    </a:r>
                    <a:r>
                      <a:rPr lang="en-US" sz="1600" b="1" dirty="0" smtClean="0"/>
                      <a:t>%</a:t>
                    </a:r>
                    <a:r>
                      <a:rPr lang="sk-SK" sz="1600" b="1" dirty="0" smtClean="0"/>
                      <a:t>)</a:t>
                    </a:r>
                    <a:endParaRPr lang="en-US" sz="1600" b="1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4959131726513001E-2"/>
                  <c:y val="1.0264282847435123E-2"/>
                </c:manualLayout>
              </c:layout>
              <c:tx>
                <c:rich>
                  <a:bodyPr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800" b="0" i="0" u="none" strike="noStrike" kern="1200" baseline="0">
                        <a:solidFill>
                          <a:prstClr val="white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 smtClean="0"/>
                      <a:t>878</a:t>
                    </a:r>
                    <a:endParaRPr lang="sk-SK" dirty="0" smtClean="0"/>
                  </a:p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800" b="0" i="0" u="none" strike="noStrike" kern="1200" baseline="0">
                        <a:solidFill>
                          <a:prstClr val="white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sk-SK" sz="1800" b="1" i="0" baseline="0" dirty="0" smtClean="0"/>
                      <a:t>(2,4 </a:t>
                    </a:r>
                    <a:r>
                      <a:rPr lang="en-US" sz="1800" b="1" i="0" baseline="0" dirty="0" smtClean="0"/>
                      <a:t>%</a:t>
                    </a:r>
                    <a:r>
                      <a:rPr lang="sk-SK" sz="1800" b="1" i="0" baseline="0" dirty="0" smtClean="0"/>
                      <a:t>)</a:t>
                    </a:r>
                    <a:endParaRPr lang="en-US" sz="1800" b="1" i="0" baseline="0" dirty="0" smtClean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5.3394309927640264E-2"/>
                  <c:y val="-2.8667332138482726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26 </a:t>
                    </a:r>
                    <a:r>
                      <a:rPr lang="en-US" dirty="0" smtClean="0"/>
                      <a:t>887</a:t>
                    </a:r>
                    <a:endParaRPr lang="sk-SK" dirty="0" smtClean="0"/>
                  </a:p>
                  <a:p>
                    <a:r>
                      <a:rPr lang="sk-SK" b="1" dirty="0" smtClean="0"/>
                      <a:t>(74,7 </a:t>
                    </a:r>
                    <a:r>
                      <a:rPr lang="en-US" b="1" dirty="0" smtClean="0"/>
                      <a:t>%</a:t>
                    </a:r>
                    <a:r>
                      <a:rPr lang="sk-SK" b="1" dirty="0" smtClean="0"/>
                      <a:t>)</a:t>
                    </a:r>
                    <a:endParaRPr lang="en-US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Hárok1!$A$2:$A$5</c:f>
              <c:strCache>
                <c:ptCount val="4"/>
                <c:pt idx="0">
                  <c:v>PO 5 - Železničná infraštruktúra (mimo TEN-T CORE)</c:v>
                </c:pt>
                <c:pt idx="1">
                  <c:v>PO 6 - Cestná infraštruktúra (mimo TEN-T CORE)</c:v>
                </c:pt>
                <c:pt idx="2">
                  <c:v>PO 7 - Informatizácia spoločnosti</c:v>
                </c:pt>
                <c:pt idx="3">
                  <c:v>PO 8 - Technická pomoc</c:v>
                </c:pt>
              </c:strCache>
            </c:strRef>
          </c:cat>
          <c:val>
            <c:numRef>
              <c:f>Hárok1!$B$2:$B$5</c:f>
              <c:numCache>
                <c:formatCode>#,##0.0</c:formatCode>
                <c:ptCount val="4"/>
                <c:pt idx="0">
                  <c:v>290</c:v>
                </c:pt>
                <c:pt idx="1">
                  <c:v>517.5</c:v>
                </c:pt>
                <c:pt idx="2">
                  <c:v>869.2</c:v>
                </c:pt>
                <c:pt idx="3">
                  <c:v>123.3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2137550756736801"/>
          <c:y val="6.3109391110588303E-2"/>
          <c:w val="0.25385059062384724"/>
          <c:h val="0.84082479291947476"/>
        </c:manualLayout>
      </c:layout>
      <c:overlay val="0"/>
      <c:txPr>
        <a:bodyPr/>
        <a:lstStyle/>
        <a:p>
          <a:pPr>
            <a:defRPr sz="1400"/>
          </a:pPr>
          <a:endParaRPr lang="sk-SK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sk-SK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hlavičky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3" name="Zástupný symbol dátumu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B47DAD5-F2A3-460A-9F7A-5DB6FA7E92EB}" type="datetimeFigureOut">
              <a:rPr lang="sk-SK"/>
              <a:pPr>
                <a:defRPr/>
              </a:pPr>
              <a:t>12. 11. 2013</a:t>
            </a:fld>
            <a:endParaRPr lang="sk-SK"/>
          </a:p>
        </p:txBody>
      </p:sp>
      <p:sp>
        <p:nvSpPr>
          <p:cNvPr id="4" name="Zástupný symbol päty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7D8F7AF-DD77-4A11-957C-BB31AD8BBC6B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08598927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hlavičky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3" name="Zástupný symbol dátumu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BE421EA9-3F62-4026-BB0E-B3DF6CF7D974}" type="datetimeFigureOut">
              <a:rPr lang="sk-SK"/>
              <a:pPr>
                <a:defRPr/>
              </a:pPr>
              <a:t>12. 11. 2013</a:t>
            </a:fld>
            <a:endParaRPr lang="sk-SK"/>
          </a:p>
        </p:txBody>
      </p:sp>
      <p:sp>
        <p:nvSpPr>
          <p:cNvPr id="4" name="Zástupný symbol obrazu snímky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k-SK" noProof="0" smtClean="0"/>
          </a:p>
        </p:txBody>
      </p:sp>
      <p:sp>
        <p:nvSpPr>
          <p:cNvPr id="5" name="Zástupný symbol poznámok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 noProof="0" smtClean="0"/>
              <a:t>Kliknite sem a upravte štýly predlohy textu.</a:t>
            </a:r>
          </a:p>
          <a:p>
            <a:pPr lvl="1"/>
            <a:r>
              <a:rPr lang="sk-SK" noProof="0" smtClean="0"/>
              <a:t>Druhá úroveň</a:t>
            </a:r>
          </a:p>
          <a:p>
            <a:pPr lvl="2"/>
            <a:r>
              <a:rPr lang="sk-SK" noProof="0" smtClean="0"/>
              <a:t>Tretia úroveň</a:t>
            </a:r>
          </a:p>
          <a:p>
            <a:pPr lvl="3"/>
            <a:r>
              <a:rPr lang="sk-SK" noProof="0" smtClean="0"/>
              <a:t>Štvrtá úroveň</a:t>
            </a:r>
          </a:p>
          <a:p>
            <a:pPr lvl="4"/>
            <a:r>
              <a:rPr lang="sk-SK" noProof="0" smtClean="0"/>
              <a:t>Piata úroveň</a:t>
            </a:r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680A07CE-9B32-4DE9-9423-863A11BB828E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76258012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80A07CE-9B32-4DE9-9423-863A11BB828E}" type="slidenum">
              <a:rPr lang="sk-SK" smtClean="0"/>
              <a:pPr>
                <a:defRPr/>
              </a:pPr>
              <a:t>1</a:t>
            </a:fld>
            <a:endParaRPr lang="sk-SK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80A07CE-9B32-4DE9-9423-863A11BB828E}" type="slidenum">
              <a:rPr lang="sk-SK" smtClean="0"/>
              <a:pPr>
                <a:defRPr/>
              </a:pPr>
              <a:t>10</a:t>
            </a:fld>
            <a:endParaRPr lang="sk-SK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80A07CE-9B32-4DE9-9423-863A11BB828E}" type="slidenum">
              <a:rPr lang="sk-SK" smtClean="0"/>
              <a:pPr>
                <a:defRPr/>
              </a:pPr>
              <a:t>11</a:t>
            </a:fld>
            <a:endParaRPr lang="sk-SK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80A07CE-9B32-4DE9-9423-863A11BB828E}" type="slidenum">
              <a:rPr lang="sk-SK" smtClean="0"/>
              <a:pPr>
                <a:defRPr/>
              </a:pPr>
              <a:t>12</a:t>
            </a:fld>
            <a:endParaRPr lang="sk-SK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80A07CE-9B32-4DE9-9423-863A11BB828E}" type="slidenum">
              <a:rPr lang="sk-SK" smtClean="0"/>
              <a:pPr>
                <a:defRPr/>
              </a:pPr>
              <a:t>13</a:t>
            </a:fld>
            <a:endParaRPr lang="sk-SK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80A07CE-9B32-4DE9-9423-863A11BB828E}" type="slidenum">
              <a:rPr lang="sk-SK" smtClean="0"/>
              <a:pPr>
                <a:defRPr/>
              </a:pPr>
              <a:t>14</a:t>
            </a:fld>
            <a:endParaRPr lang="sk-SK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80A07CE-9B32-4DE9-9423-863A11BB828E}" type="slidenum">
              <a:rPr lang="sk-SK" smtClean="0"/>
              <a:pPr>
                <a:defRPr/>
              </a:pPr>
              <a:t>15</a:t>
            </a:fld>
            <a:endParaRPr lang="sk-SK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Zástupný symbol obrazu snímky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Zástupný symbol poznámo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k-SK" dirty="0" smtClean="0"/>
          </a:p>
          <a:p>
            <a:pPr eaLnBrk="1" hangingPunct="1">
              <a:spcBef>
                <a:spcPct val="0"/>
              </a:spcBef>
            </a:pPr>
            <a:endParaRPr lang="sk-SK" dirty="0" smtClean="0"/>
          </a:p>
        </p:txBody>
      </p:sp>
      <p:sp>
        <p:nvSpPr>
          <p:cNvPr id="48132" name="Zástupný symbol čísla snímky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191A714-730B-461F-8FF5-874BFD665D95}" type="slidenum">
              <a:rPr lang="sk-SK" smtClean="0"/>
              <a:pPr/>
              <a:t>2</a:t>
            </a:fld>
            <a:endParaRPr lang="sk-SK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80A07CE-9B32-4DE9-9423-863A11BB828E}" type="slidenum">
              <a:rPr lang="sk-SK" smtClean="0"/>
              <a:pPr>
                <a:defRPr/>
              </a:pPr>
              <a:t>3</a:t>
            </a:fld>
            <a:endParaRPr lang="sk-SK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80A07CE-9B32-4DE9-9423-863A11BB828E}" type="slidenum">
              <a:rPr lang="sk-SK" smtClean="0"/>
              <a:pPr>
                <a:defRPr/>
              </a:pPr>
              <a:t>4</a:t>
            </a:fld>
            <a:endParaRPr lang="sk-SK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80A07CE-9B32-4DE9-9423-863A11BB828E}" type="slidenum">
              <a:rPr lang="sk-SK" smtClean="0"/>
              <a:pPr>
                <a:defRPr/>
              </a:pPr>
              <a:t>5</a:t>
            </a:fld>
            <a:endParaRPr lang="sk-SK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80A07CE-9B32-4DE9-9423-863A11BB828E}" type="slidenum">
              <a:rPr lang="sk-SK" smtClean="0"/>
              <a:pPr>
                <a:defRPr/>
              </a:pPr>
              <a:t>6</a:t>
            </a:fld>
            <a:endParaRPr lang="sk-SK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80A07CE-9B32-4DE9-9423-863A11BB828E}" type="slidenum">
              <a:rPr lang="sk-SK" smtClean="0"/>
              <a:pPr>
                <a:defRPr/>
              </a:pPr>
              <a:t>7</a:t>
            </a:fld>
            <a:endParaRPr lang="sk-SK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80A07CE-9B32-4DE9-9423-863A11BB828E}" type="slidenum">
              <a:rPr lang="sk-SK" smtClean="0"/>
              <a:pPr>
                <a:defRPr/>
              </a:pPr>
              <a:t>8</a:t>
            </a:fld>
            <a:endParaRPr lang="sk-SK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80A07CE-9B32-4DE9-9423-863A11BB828E}" type="slidenum">
              <a:rPr lang="sk-SK" smtClean="0"/>
              <a:pPr>
                <a:defRPr/>
              </a:pPr>
              <a:t>9</a:t>
            </a:fld>
            <a:endParaRPr lang="sk-SK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vnoramenný trojuholník 3"/>
          <p:cNvSpPr/>
          <p:nvPr/>
        </p:nvSpPr>
        <p:spPr>
          <a:xfrm rot="16200000">
            <a:off x="7553325" y="5254626"/>
            <a:ext cx="1893887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540545" y="776289"/>
            <a:ext cx="8062912" cy="147002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sk-SK" smtClean="0"/>
              <a:t>Kliknite sem a upravte štýl predlohy nadpisov.</a:t>
            </a:r>
            <a:endParaRPr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540545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sk-SK" smtClean="0"/>
              <a:t>Kliknite sem a upravte štýl predlohy podnadpisov.</a:t>
            </a:r>
            <a:endParaRPr lang="en-US"/>
          </a:p>
        </p:txBody>
      </p:sp>
      <p:sp>
        <p:nvSpPr>
          <p:cNvPr id="5" name="Zástupný symbol dátumu 27"/>
          <p:cNvSpPr>
            <a:spLocks noGrp="1"/>
          </p:cNvSpPr>
          <p:nvPr>
            <p:ph type="dt" sz="half" idx="10"/>
          </p:nvPr>
        </p:nvSpPr>
        <p:spPr>
          <a:xfrm>
            <a:off x="1371600" y="6011863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fld id="{A9A9E8FC-7CA0-4ABC-A9FE-E9C06BEBC5FE}" type="datetime1">
              <a:rPr lang="en-US"/>
              <a:pPr>
                <a:defRPr/>
              </a:pPr>
              <a:t>11/12/2013</a:t>
            </a:fld>
            <a:endParaRPr lang="en-US"/>
          </a:p>
        </p:txBody>
      </p:sp>
      <p:sp>
        <p:nvSpPr>
          <p:cNvPr id="6" name="Zástupný symbol päty 16"/>
          <p:cNvSpPr>
            <a:spLocks noGrp="1"/>
          </p:cNvSpPr>
          <p:nvPr>
            <p:ph type="ftr" sz="quarter" idx="11"/>
          </p:nvPr>
        </p:nvSpPr>
        <p:spPr>
          <a:xfrm>
            <a:off x="1371600" y="5649913"/>
            <a:ext cx="5791200" cy="365125"/>
          </a:xfrm>
        </p:spPr>
        <p:txBody>
          <a:bodyPr tIns="0" bIns="0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Zástupný symbol čísla snímky 28"/>
          <p:cNvSpPr>
            <a:spLocks noGrp="1"/>
          </p:cNvSpPr>
          <p:nvPr>
            <p:ph type="sldNum" sz="quarter" idx="12"/>
          </p:nvPr>
        </p:nvSpPr>
        <p:spPr>
          <a:xfrm>
            <a:off x="8391525" y="5753100"/>
            <a:ext cx="503238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B5ED2E12-01DC-4337-B345-0C58D1E3F7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760339-7856-4988-9B81-FBE479DDC53C}" type="datetime1">
              <a:rPr lang="en-US"/>
              <a:pPr>
                <a:defRPr/>
              </a:pPr>
              <a:t>11/12/2013</a:t>
            </a:fld>
            <a:endParaRPr lang="en-US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CAF91-EA53-443F-BA39-0536BD0092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sk-SK" smtClean="0"/>
              <a:t>Kliknite sem a upravte štýl predlohy nadpisov.</a:t>
            </a:r>
            <a:endParaRPr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3A511-6569-4B87-B2D2-888E722ED17B}" type="datetime1">
              <a:rPr lang="en-US"/>
              <a:pPr>
                <a:defRPr/>
              </a:pPr>
              <a:t>11/12/2013</a:t>
            </a:fld>
            <a:endParaRPr lang="en-US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E816D2-86D4-42C2-BFB5-5DC7E4E125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vnoramenný trojuholník 3"/>
          <p:cNvSpPr/>
          <p:nvPr/>
        </p:nvSpPr>
        <p:spPr>
          <a:xfrm rot="16200000">
            <a:off x="7553325" y="5254626"/>
            <a:ext cx="1893887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sk-SK" smtClean="0"/>
              <a:t>Kliknite sem a upravte štýl predlohy nadpisov.</a:t>
            </a:r>
            <a:endParaRPr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sk-SK" smtClean="0"/>
              <a:t>Kliknite sem a upravte štýl predlohy podnadpisov.</a:t>
            </a:r>
            <a:endParaRPr lang="en-US"/>
          </a:p>
        </p:txBody>
      </p:sp>
      <p:sp>
        <p:nvSpPr>
          <p:cNvPr id="5" name="Zástupný symbol dátumu 27"/>
          <p:cNvSpPr>
            <a:spLocks noGrp="1"/>
          </p:cNvSpPr>
          <p:nvPr>
            <p:ph type="dt" sz="half" idx="10"/>
          </p:nvPr>
        </p:nvSpPr>
        <p:spPr>
          <a:xfrm>
            <a:off x="1371600" y="6011863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fld id="{E64FEFE2-08D3-483A-87F8-A2C3688E8A83}" type="datetimeFigureOut">
              <a:rPr lang="en-US"/>
              <a:pPr>
                <a:defRPr/>
              </a:pPr>
              <a:t>11/12/2013</a:t>
            </a:fld>
            <a:endParaRPr lang="en-US"/>
          </a:p>
        </p:txBody>
      </p:sp>
      <p:sp>
        <p:nvSpPr>
          <p:cNvPr id="6" name="Zástupný symbol päty 16"/>
          <p:cNvSpPr>
            <a:spLocks noGrp="1"/>
          </p:cNvSpPr>
          <p:nvPr>
            <p:ph type="ftr" sz="quarter" idx="11"/>
          </p:nvPr>
        </p:nvSpPr>
        <p:spPr>
          <a:xfrm>
            <a:off x="1371600" y="5649913"/>
            <a:ext cx="5791200" cy="365125"/>
          </a:xfrm>
        </p:spPr>
        <p:txBody>
          <a:bodyPr tIns="0" bIns="0"/>
          <a:lstStyle>
            <a:lvl1pPr algn="r">
              <a:defRPr sz="1100">
                <a:solidFill>
                  <a:prstClr val="white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Zástupný symbol čísla snímky 28"/>
          <p:cNvSpPr>
            <a:spLocks noGrp="1"/>
          </p:cNvSpPr>
          <p:nvPr>
            <p:ph type="sldNum" sz="quarter" idx="12"/>
          </p:nvPr>
        </p:nvSpPr>
        <p:spPr>
          <a:xfrm>
            <a:off x="8391525" y="5753100"/>
            <a:ext cx="503238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4B7A9C02-EFA6-4988-868A-414A1DE253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lang="sk-SK" smtClean="0"/>
              <a:t>Kliknite sem a upravte štýl predlohy nadpisov.</a:t>
            </a:r>
            <a:endParaRPr lang="en-US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>
          <a:xfrm>
            <a:off x="4791075" y="6480175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B4EC97-EE61-4A2C-A8DD-7FA1A76CA03E}" type="datetimeFigureOut">
              <a:rPr lang="en-US"/>
              <a:pPr>
                <a:defRPr/>
              </a:pPr>
              <a:t>11/12/2013</a:t>
            </a:fld>
            <a:endParaRPr lang="en-US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59263" cy="300037"/>
          </a:xfrm>
        </p:spPr>
        <p:txBody>
          <a:bodyPr/>
          <a:lstStyle>
            <a:lvl1pPr algn="r"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71D29-74CA-418C-BC7E-C6B035E17C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Hlavička sekci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avouhlý trojuholník 3"/>
          <p:cNvSpPr/>
          <p:nvPr/>
        </p:nvSpPr>
        <p:spPr>
          <a:xfrm flipV="1">
            <a:off x="6350" y="6350"/>
            <a:ext cx="9131300" cy="6837363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ovnoramenný trojuholník 4"/>
          <p:cNvSpPr/>
          <p:nvPr/>
        </p:nvSpPr>
        <p:spPr>
          <a:xfrm rot="5400000" flipV="1">
            <a:off x="7553325" y="309563"/>
            <a:ext cx="1893888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6" name="Rovná spojnica 5"/>
          <p:cNvCxnSpPr/>
          <p:nvPr/>
        </p:nvCxnSpPr>
        <p:spPr>
          <a:xfrm rot="10800000">
            <a:off x="6469063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Rovná spojnica 6"/>
          <p:cNvCxnSpPr/>
          <p:nvPr/>
        </p:nvCxnSpPr>
        <p:spPr>
          <a:xfrm flipV="1"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sk-SK" smtClean="0"/>
              <a:t>Kliknite sem a upravte štýl predlohy nadpisov.</a:t>
            </a:r>
            <a:endParaRPr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8" name="Zástupný symbol dátumu 3"/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F71B02-72C7-47F8-BF18-7B278CB77C1D}" type="datetimeFigureOut">
              <a:rPr lang="en-US"/>
              <a:pPr>
                <a:defRPr/>
              </a:pPr>
              <a:t>11/12/2013</a:t>
            </a:fld>
            <a:endParaRPr lang="en-US"/>
          </a:p>
        </p:txBody>
      </p:sp>
      <p:sp>
        <p:nvSpPr>
          <p:cNvPr id="9" name="Zástupný symbol päty 4"/>
          <p:cNvSpPr>
            <a:spLocks noGrp="1"/>
          </p:cNvSpPr>
          <p:nvPr>
            <p:ph type="ftr" sz="quarter" idx="11"/>
          </p:nvPr>
        </p:nvSpPr>
        <p:spPr>
          <a:xfrm>
            <a:off x="2619375" y="6481763"/>
            <a:ext cx="4260850" cy="300037"/>
          </a:xfrm>
        </p:spPr>
        <p:txBody>
          <a:bodyPr/>
          <a:lstStyle>
            <a:lvl1pPr algn="r"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Zástupný symbol čísla snímky 5"/>
          <p:cNvSpPr>
            <a:spLocks noGrp="1"/>
          </p:cNvSpPr>
          <p:nvPr>
            <p:ph type="sldNum" sz="quarter" idx="12"/>
          </p:nvPr>
        </p:nvSpPr>
        <p:spPr>
          <a:xfrm>
            <a:off x="8450263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35551C-5501-4FE5-9748-D684BF2F73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sk-SK" smtClean="0"/>
              <a:t>Kliknite sem a upravte štýl predlohy nadpisov.</a:t>
            </a:r>
            <a:endParaRPr lang="en-US"/>
          </a:p>
        </p:txBody>
      </p:sp>
      <p:sp>
        <p:nvSpPr>
          <p:cNvPr id="3" name="Zástupný symbol obsahu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FAFBF-B40A-45F4-A897-9B1D83AB28F8}" type="datetimeFigureOut">
              <a:rPr lang="en-US"/>
              <a:pPr>
                <a:defRPr/>
              </a:pPr>
              <a:t>11/12/2013</a:t>
            </a:fld>
            <a:endParaRPr lang="en-US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2F505-0364-4A70-B8C0-FCC7AFE809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sk-SK" smtClean="0"/>
              <a:t>Kliknite sem a upravte štýl predlohy nadpisov.</a:t>
            </a:r>
            <a:endParaRPr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5" name="Zástupný symbol obsahu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6" name="Zástupný symbol obsahu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04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F9294C-9705-46C8-AA4B-70D659D146DC}" type="datetimeFigureOut">
              <a:rPr lang="en-US"/>
              <a:pPr>
                <a:defRPr/>
              </a:pPr>
              <a:t>11/12/2013</a:t>
            </a:fld>
            <a:endParaRPr lang="en-US"/>
          </a:p>
        </p:txBody>
      </p:sp>
      <p:sp>
        <p:nvSpPr>
          <p:cNvPr id="8" name="Zástupný symbol päty 7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60850" cy="301625"/>
          </a:xfrm>
        </p:spPr>
        <p:txBody>
          <a:bodyPr/>
          <a:lstStyle>
            <a:lvl1pPr algn="r"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2"/>
          </p:nvPr>
        </p:nvSpPr>
        <p:spPr>
          <a:xfrm>
            <a:off x="7589838" y="6483350"/>
            <a:ext cx="503237" cy="3016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6FF211AC-EB89-4047-93C7-90839AC5BE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sk-SK" smtClean="0"/>
              <a:t>Kliknite sem a upravte štýl predlohy nadpisov.</a:t>
            </a:r>
            <a:endParaRPr lang="en-US"/>
          </a:p>
        </p:txBody>
      </p:sp>
      <p:sp>
        <p:nvSpPr>
          <p:cNvPr id="3" name="Zástupný symbol dátumu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05EE50-F806-4F2B-BDCC-47950C2FF0E2}" type="datetimeFigureOut">
              <a:rPr lang="en-US"/>
              <a:pPr>
                <a:defRPr/>
              </a:pPr>
              <a:t>11/12/2013</a:t>
            </a:fld>
            <a:endParaRPr lang="en-US"/>
          </a:p>
        </p:txBody>
      </p:sp>
      <p:sp>
        <p:nvSpPr>
          <p:cNvPr id="4" name="Zástupný symbol päty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1AF135-7313-4285-BDB0-4D800BA9F5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34670-3A3C-4AFE-9D57-CDC58E5329DC}" type="datetimeFigureOut">
              <a:rPr lang="en-US"/>
              <a:pPr>
                <a:defRPr/>
              </a:pPr>
              <a:t>11/12/2013</a:t>
            </a:fld>
            <a:endParaRPr lang="en-US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E1C9F5-BC17-483C-8231-93DE50C55D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sk-SK" smtClean="0"/>
              <a:t>Kliknite sem a upravte štýl predlohy nadpisov.</a:t>
            </a:r>
            <a:endParaRPr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>
          <a:xfrm>
            <a:off x="6278563" y="6556375"/>
            <a:ext cx="21336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BB65DE97-7F5D-4489-9FED-C620E4AF3FB8}" type="datetimeFigureOut">
              <a:rPr lang="en-US"/>
              <a:pPr>
                <a:defRPr/>
              </a:pPr>
              <a:t>11/12/2013</a:t>
            </a:fld>
            <a:endParaRPr lang="en-US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>
          <a:xfrm>
            <a:off x="1135063" y="6556375"/>
            <a:ext cx="5143500" cy="301625"/>
          </a:xfrm>
        </p:spPr>
        <p:txBody>
          <a:bodyPr/>
          <a:lstStyle>
            <a:lvl1pPr algn="r">
              <a:defRPr sz="900">
                <a:solidFill>
                  <a:prstClr val="white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>
          <a:xfrm>
            <a:off x="8410575" y="6556375"/>
            <a:ext cx="503238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8AD78234-77A3-4884-B75C-F9263130E2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1" y="267494"/>
            <a:ext cx="8229600" cy="1399032"/>
          </a:xfrm>
        </p:spPr>
        <p:txBody>
          <a:bodyPr/>
          <a:lstStyle/>
          <a:p>
            <a:r>
              <a:rPr lang="sk-SK" smtClean="0"/>
              <a:t>Kliknite sem a upravte štýl predlohy nadpisov.</a:t>
            </a:r>
            <a:endParaRPr lang="en-US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57201" y="1882808"/>
            <a:ext cx="8229600" cy="4572000"/>
          </a:xfrm>
        </p:spPr>
        <p:txBody>
          <a:bodyPr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>
          <a:xfrm>
            <a:off x="4791075" y="6480175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ABD65D-2BC4-4188-A25A-87E34FED7745}" type="datetime1">
              <a:rPr lang="en-US"/>
              <a:pPr>
                <a:defRPr/>
              </a:pPr>
              <a:t>11/12/2013</a:t>
            </a:fld>
            <a:endParaRPr lang="en-US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59263" cy="300037"/>
          </a:xfr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CA94A4-1FB2-4146-B03D-D8AAE58DA2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ok s popiso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sk-SK" smtClean="0"/>
              <a:t>Kliknite sem a upravte štýl predlohy nadpisov.</a:t>
            </a:r>
            <a:endParaRPr lang="en-US"/>
          </a:p>
        </p:txBody>
      </p:sp>
      <p:sp>
        <p:nvSpPr>
          <p:cNvPr id="3" name="Zástupný symbol obrázka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sk-SK" noProof="0" smtClean="0"/>
              <a:t>Ak chcete pridať obrázok, kliknite na ikonu</a:t>
            </a:r>
            <a:endParaRPr lang="en-US" noProof="0" dirty="0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>
          <a:xfrm>
            <a:off x="6108700" y="6556375"/>
            <a:ext cx="210185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4917995B-C9BB-4D0B-98EB-FEEDDE1A9DF5}" type="datetimeFigureOut">
              <a:rPr lang="en-US"/>
              <a:pPr>
                <a:defRPr/>
              </a:pPr>
              <a:t>11/12/2013</a:t>
            </a:fld>
            <a:endParaRPr lang="en-US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>
          <a:xfrm>
            <a:off x="1169988" y="6557963"/>
            <a:ext cx="4948237" cy="301625"/>
          </a:xfrm>
        </p:spPr>
        <p:txBody>
          <a:bodyPr/>
          <a:lstStyle>
            <a:lvl1pPr algn="r">
              <a:defRPr sz="900">
                <a:solidFill>
                  <a:prstClr val="white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>
          <a:xfrm>
            <a:off x="8216900" y="6556375"/>
            <a:ext cx="366713" cy="301625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E52EA661-821E-4F84-9818-39D9363A65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4CF51-E4CD-4E76-98FC-3F0A07895A39}" type="datetimeFigureOut">
              <a:rPr lang="en-US"/>
              <a:pPr>
                <a:defRPr/>
              </a:pPr>
              <a:t>11/12/2013</a:t>
            </a:fld>
            <a:endParaRPr lang="en-US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506EE4-1193-4D14-BE96-D7181A405F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sk-SK" smtClean="0"/>
              <a:t>Kliknite sem a upravte štýl predlohy nadpisov.</a:t>
            </a:r>
            <a:endParaRPr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801450-05F7-497A-AB2B-81EAADB2D59D}" type="datetimeFigureOut">
              <a:rPr lang="en-US"/>
              <a:pPr>
                <a:defRPr/>
              </a:pPr>
              <a:t>11/12/2013</a:t>
            </a:fld>
            <a:endParaRPr lang="en-US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422703-C0CE-42D4-86F9-6913C4D99D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Hlavička sekci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avouhlý trojuholník 3"/>
          <p:cNvSpPr/>
          <p:nvPr/>
        </p:nvSpPr>
        <p:spPr>
          <a:xfrm flipV="1">
            <a:off x="6350" y="6350"/>
            <a:ext cx="9131300" cy="6837363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ovnoramenný trojuholník 4"/>
          <p:cNvSpPr/>
          <p:nvPr/>
        </p:nvSpPr>
        <p:spPr>
          <a:xfrm rot="5400000" flipV="1">
            <a:off x="7553325" y="309563"/>
            <a:ext cx="1893888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6" name="Rovná spojnica 5"/>
          <p:cNvCxnSpPr/>
          <p:nvPr/>
        </p:nvCxnSpPr>
        <p:spPr>
          <a:xfrm rot="10800000">
            <a:off x="6469063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Rovná spojnica 6"/>
          <p:cNvCxnSpPr/>
          <p:nvPr/>
        </p:nvCxnSpPr>
        <p:spPr>
          <a:xfrm flipV="1"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1001" y="271466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sk-SK" smtClean="0"/>
              <a:t>Kliknite sem a upravte štýl predlohy nadpisov.</a:t>
            </a:r>
            <a:endParaRPr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8" name="Zástupný symbol dátumu 3"/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D5A874-AC25-4569-95A8-4D6249F95FA3}" type="datetime1">
              <a:rPr lang="en-US"/>
              <a:pPr>
                <a:defRPr/>
              </a:pPr>
              <a:t>11/12/2013</a:t>
            </a:fld>
            <a:endParaRPr lang="en-US"/>
          </a:p>
        </p:txBody>
      </p:sp>
      <p:sp>
        <p:nvSpPr>
          <p:cNvPr id="9" name="Zástupný symbol päty 4"/>
          <p:cNvSpPr>
            <a:spLocks noGrp="1"/>
          </p:cNvSpPr>
          <p:nvPr>
            <p:ph type="ftr" sz="quarter" idx="11"/>
          </p:nvPr>
        </p:nvSpPr>
        <p:spPr>
          <a:xfrm>
            <a:off x="2619375" y="6481763"/>
            <a:ext cx="4260850" cy="300037"/>
          </a:xfr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Zástupný symbol čísla snímky 5"/>
          <p:cNvSpPr>
            <a:spLocks noGrp="1"/>
          </p:cNvSpPr>
          <p:nvPr>
            <p:ph type="sldNum" sz="quarter" idx="12"/>
          </p:nvPr>
        </p:nvSpPr>
        <p:spPr>
          <a:xfrm>
            <a:off x="8450263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36563A-914B-4E47-917B-6C668BDEE3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sk-SK" smtClean="0"/>
              <a:t>Kliknite sem a upravte štýl predlohy nadpisov.</a:t>
            </a:r>
            <a:endParaRPr lang="en-US"/>
          </a:p>
        </p:txBody>
      </p:sp>
      <p:sp>
        <p:nvSpPr>
          <p:cNvPr id="3" name="Zástupný symbol obsahu 2"/>
          <p:cNvSpPr>
            <a:spLocks noGrp="1"/>
          </p:cNvSpPr>
          <p:nvPr>
            <p:ph sz="half" idx="1"/>
          </p:nvPr>
        </p:nvSpPr>
        <p:spPr>
          <a:xfrm>
            <a:off x="457201" y="1722439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4648200" y="1722439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9281A1-D3C4-401D-AC07-5675459947D5}" type="datetime1">
              <a:rPr lang="en-US"/>
              <a:pPr>
                <a:defRPr/>
              </a:pPr>
              <a:t>11/12/2013</a:t>
            </a:fld>
            <a:endParaRPr lang="en-US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831E96-C75A-46E1-9196-ACCAE90C3F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sk-SK" smtClean="0"/>
              <a:t>Kliknite sem a upravte štýl predlohy nadpisov.</a:t>
            </a:r>
            <a:endParaRPr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5" name="Zástupný symbol obsahu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6" name="Zástupný symbol obsahu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04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6C30E1-BA94-431B-972E-C376A06FB550}" type="datetime1">
              <a:rPr lang="en-US"/>
              <a:pPr>
                <a:defRPr/>
              </a:pPr>
              <a:t>11/12/2013</a:t>
            </a:fld>
            <a:endParaRPr lang="en-US"/>
          </a:p>
        </p:txBody>
      </p:sp>
      <p:sp>
        <p:nvSpPr>
          <p:cNvPr id="8" name="Zástupný symbol päty 7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60850" cy="301625"/>
          </a:xfr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2"/>
          </p:nvPr>
        </p:nvSpPr>
        <p:spPr>
          <a:xfrm>
            <a:off x="7589838" y="6483350"/>
            <a:ext cx="503237" cy="3016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43FC9995-0B1F-46B5-9C48-3BD3F7C464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sk-SK" smtClean="0"/>
              <a:t>Kliknite sem a upravte štýl predlohy nadpisov.</a:t>
            </a:r>
            <a:endParaRPr lang="en-US"/>
          </a:p>
        </p:txBody>
      </p:sp>
      <p:sp>
        <p:nvSpPr>
          <p:cNvPr id="3" name="Zástupný symbol dátumu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F5F59E-E8B1-4643-829F-7406205D7F03}" type="datetime1">
              <a:rPr lang="en-US"/>
              <a:pPr>
                <a:defRPr/>
              </a:pPr>
              <a:t>11/12/2013</a:t>
            </a:fld>
            <a:endParaRPr lang="en-US"/>
          </a:p>
        </p:txBody>
      </p:sp>
      <p:sp>
        <p:nvSpPr>
          <p:cNvPr id="4" name="Zástupný symbol päty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A1684C-52A0-43CC-BB09-B81B4FABAB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0484BE-0CAE-42ED-B014-06B713826325}" type="datetime1">
              <a:rPr lang="en-US"/>
              <a:pPr>
                <a:defRPr/>
              </a:pPr>
              <a:t>11/12/2013</a:t>
            </a:fld>
            <a:endParaRPr lang="en-US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9BF034-0AC2-480D-8B5E-135B385B83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sk-SK" smtClean="0"/>
              <a:t>Kliknite sem a upravte štýl predlohy nadpisov.</a:t>
            </a:r>
            <a:endParaRPr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2"/>
          </p:nvPr>
        </p:nvSpPr>
        <p:spPr>
          <a:xfrm>
            <a:off x="1135857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sz="half" idx="1"/>
          </p:nvPr>
        </p:nvSpPr>
        <p:spPr>
          <a:xfrm>
            <a:off x="3651251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>
          <a:xfrm>
            <a:off x="6278563" y="6556375"/>
            <a:ext cx="21336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8CFD86A5-1B62-4166-A4D5-FF01B7513C1C}" type="datetime1">
              <a:rPr lang="en-US"/>
              <a:pPr>
                <a:defRPr/>
              </a:pPr>
              <a:t>11/12/2013</a:t>
            </a:fld>
            <a:endParaRPr lang="en-US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>
          <a:xfrm>
            <a:off x="1135063" y="6556375"/>
            <a:ext cx="5143500" cy="301625"/>
          </a:xfrm>
        </p:spPr>
        <p:txBody>
          <a:bodyPr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>
          <a:xfrm>
            <a:off x="8410575" y="6556375"/>
            <a:ext cx="503238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D63CBD7B-8F9F-4952-A231-E5BC192F46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ok s popiso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sk-SK" smtClean="0"/>
              <a:t>Kliknite sem a upravte štýl predlohy nadpisov.</a:t>
            </a:r>
            <a:endParaRPr lang="en-US"/>
          </a:p>
        </p:txBody>
      </p:sp>
      <p:sp>
        <p:nvSpPr>
          <p:cNvPr id="3" name="Zástupný symbol obrázka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sk-SK" noProof="0" smtClean="0"/>
              <a:t>Ak chcete pridať obrázok, kliknite na ikonu</a:t>
            </a:r>
            <a:endParaRPr lang="en-US" noProof="0" dirty="0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>
          <a:xfrm>
            <a:off x="6108700" y="6556375"/>
            <a:ext cx="210185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95D56500-0FA3-4D83-AB6B-334D88194F6A}" type="datetime1">
              <a:rPr lang="en-US"/>
              <a:pPr>
                <a:defRPr/>
              </a:pPr>
              <a:t>11/12/2013</a:t>
            </a:fld>
            <a:endParaRPr lang="en-US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>
          <a:xfrm>
            <a:off x="1169988" y="6557963"/>
            <a:ext cx="4948237" cy="301625"/>
          </a:xfrm>
        </p:spPr>
        <p:txBody>
          <a:bodyPr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>
          <a:xfrm>
            <a:off x="8216900" y="6556375"/>
            <a:ext cx="366713" cy="301625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8843DFA1-5D9B-4BB8-B122-C563DB94CA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avouhlý trojuholník 10"/>
          <p:cNvSpPr/>
          <p:nvPr/>
        </p:nvSpPr>
        <p:spPr>
          <a:xfrm>
            <a:off x="6350" y="14288"/>
            <a:ext cx="9131300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Rovná spojnica 7"/>
          <p:cNvCxnSpPr/>
          <p:nvPr/>
        </p:nvCxnSpPr>
        <p:spPr>
          <a:xfrm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Rovná spojnica 8"/>
          <p:cNvCxnSpPr/>
          <p:nvPr/>
        </p:nvCxnSpPr>
        <p:spPr>
          <a:xfrm rot="10800000" flipV="1">
            <a:off x="6469063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Zástupný symbol nadpisu 2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sk-SK" smtClean="0"/>
              <a:t>Kliknite sem a upravte štýl predlohy nadpisov.</a:t>
            </a:r>
            <a:endParaRPr lang="en-US"/>
          </a:p>
        </p:txBody>
      </p:sp>
      <p:sp>
        <p:nvSpPr>
          <p:cNvPr id="6150" name="Zástupný symbol textu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smtClean="0"/>
          </a:p>
        </p:txBody>
      </p:sp>
      <p:sp>
        <p:nvSpPr>
          <p:cNvPr id="14" name="Zástupný symbol dátumu 13"/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E0593AC-08FA-491C-8A61-C30517FB177E}" type="datetime1">
              <a:rPr lang="en-US"/>
              <a:pPr>
                <a:defRPr/>
              </a:pPr>
              <a:t>11/12/2013</a:t>
            </a:fld>
            <a:endParaRPr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Zástupný symbol čísla snímky 22"/>
          <p:cNvSpPr>
            <a:spLocks noGrp="1"/>
          </p:cNvSpPr>
          <p:nvPr>
            <p:ph type="sldNum" sz="quarter" idx="4"/>
          </p:nvPr>
        </p:nvSpPr>
        <p:spPr>
          <a:xfrm>
            <a:off x="7589838" y="6481763"/>
            <a:ext cx="503237" cy="3016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BF98D01-0C43-43B2-B94C-350BC4166653}" type="slidenum">
              <a:rPr lang="en-US"/>
              <a:pPr>
                <a:defRPr/>
              </a:pPr>
              <a:t>‹#›</a:t>
            </a:fld>
            <a:endParaRPr lang="en-US" dirty="0">
              <a:solidFill>
                <a:schemeClr val="tx2">
                  <a:shade val="90000"/>
                </a:scheme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178" r:id="rId1"/>
    <p:sldLayoutId id="2147484179" r:id="rId2"/>
    <p:sldLayoutId id="2147484180" r:id="rId3"/>
    <p:sldLayoutId id="2147484181" r:id="rId4"/>
    <p:sldLayoutId id="2147484182" r:id="rId5"/>
    <p:sldLayoutId id="2147484183" r:id="rId6"/>
    <p:sldLayoutId id="2147484184" r:id="rId7"/>
    <p:sldLayoutId id="2147484185" r:id="rId8"/>
    <p:sldLayoutId id="2147484186" r:id="rId9"/>
    <p:sldLayoutId id="2147484187" r:id="rId10"/>
    <p:sldLayoutId id="2147484188" r:id="rId11"/>
  </p:sldLayoutIdLst>
  <p:hf hdr="0" ftr="0" dt="0"/>
  <p:txStyles>
    <p:titleStyle>
      <a:lvl1pPr marL="484188" indent="-484188" algn="l" rtl="0" eaLnBrk="0" fontAlgn="base" hangingPunct="0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65C0E0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65C0E0"/>
          </a:solidFill>
          <a:latin typeface="Century Gothic" pitchFamily="34" charset="0"/>
        </a:defRPr>
      </a:lvl2pPr>
      <a:lvl3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65C0E0"/>
          </a:solidFill>
          <a:latin typeface="Century Gothic" pitchFamily="34" charset="0"/>
        </a:defRPr>
      </a:lvl3pPr>
      <a:lvl4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65C0E0"/>
          </a:solidFill>
          <a:latin typeface="Century Gothic" pitchFamily="34" charset="0"/>
        </a:defRPr>
      </a:lvl4pPr>
      <a:lvl5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65C0E0"/>
          </a:solidFill>
          <a:latin typeface="Century Gothic" pitchFamily="34" charset="0"/>
        </a:defRPr>
      </a:lvl5pPr>
      <a:lvl6pPr marL="941388" algn="l" rtl="0" fontAlgn="base">
        <a:spcBef>
          <a:spcPct val="0"/>
        </a:spcBef>
        <a:spcAft>
          <a:spcPct val="0"/>
        </a:spcAft>
        <a:defRPr sz="4200">
          <a:solidFill>
            <a:srgbClr val="65C0E0"/>
          </a:solidFill>
          <a:latin typeface="Century Gothic" pitchFamily="34" charset="0"/>
        </a:defRPr>
      </a:lvl6pPr>
      <a:lvl7pPr marL="1398588" algn="l" rtl="0" fontAlgn="base">
        <a:spcBef>
          <a:spcPct val="0"/>
        </a:spcBef>
        <a:spcAft>
          <a:spcPct val="0"/>
        </a:spcAft>
        <a:defRPr sz="4200">
          <a:solidFill>
            <a:srgbClr val="65C0E0"/>
          </a:solidFill>
          <a:latin typeface="Century Gothic" pitchFamily="34" charset="0"/>
        </a:defRPr>
      </a:lvl7pPr>
      <a:lvl8pPr marL="1855788" algn="l" rtl="0" fontAlgn="base">
        <a:spcBef>
          <a:spcPct val="0"/>
        </a:spcBef>
        <a:spcAft>
          <a:spcPct val="0"/>
        </a:spcAft>
        <a:defRPr sz="4200">
          <a:solidFill>
            <a:srgbClr val="65C0E0"/>
          </a:solidFill>
          <a:latin typeface="Century Gothic" pitchFamily="34" charset="0"/>
        </a:defRPr>
      </a:lvl8pPr>
      <a:lvl9pPr marL="2312988" algn="l" rtl="0" fontAlgn="base">
        <a:spcBef>
          <a:spcPct val="0"/>
        </a:spcBef>
        <a:spcAft>
          <a:spcPct val="0"/>
        </a:spcAft>
        <a:defRPr sz="4200">
          <a:solidFill>
            <a:srgbClr val="65C0E0"/>
          </a:solidFill>
          <a:latin typeface="Century Gothic" pitchFamily="34" charset="0"/>
        </a:defRPr>
      </a:lvl9pPr>
    </p:titleStyle>
    <p:bodyStyle>
      <a:lvl1pPr marL="447675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eaLnBrk="0" fontAlgn="base" hangingPunct="0">
        <a:spcBef>
          <a:spcPct val="20000"/>
        </a:spcBef>
        <a:spcAft>
          <a:spcPct val="0"/>
        </a:spcAft>
        <a:buClr>
          <a:srgbClr val="8EBFD1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avouhlý trojuholník 10"/>
          <p:cNvSpPr/>
          <p:nvPr/>
        </p:nvSpPr>
        <p:spPr>
          <a:xfrm>
            <a:off x="6350" y="14288"/>
            <a:ext cx="9131300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" name="Rovná spojnica 7"/>
          <p:cNvCxnSpPr/>
          <p:nvPr/>
        </p:nvCxnSpPr>
        <p:spPr>
          <a:xfrm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Rovná spojnica 8"/>
          <p:cNvCxnSpPr/>
          <p:nvPr/>
        </p:nvCxnSpPr>
        <p:spPr>
          <a:xfrm rot="10800000" flipV="1">
            <a:off x="6469063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Zástupný symbol nadpisu 2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sk-SK" smtClean="0"/>
              <a:t>Kliknite sem a upravte štýl predlohy nadpisov.</a:t>
            </a:r>
            <a:endParaRPr lang="en-US"/>
          </a:p>
        </p:txBody>
      </p:sp>
      <p:sp>
        <p:nvSpPr>
          <p:cNvPr id="7174" name="Zástupný symbol textu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smtClean="0"/>
          </a:p>
        </p:txBody>
      </p:sp>
      <p:sp>
        <p:nvSpPr>
          <p:cNvPr id="14" name="Zástupný symbol dátumu 13"/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prstClr val="whit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326A584-9DE9-419C-90D7-B71532EC245C}" type="datetimeFigureOut">
              <a:rPr lang="en-US"/>
              <a:pPr>
                <a:defRPr/>
              </a:pPr>
              <a:t>11/12/2013</a:t>
            </a:fld>
            <a:endParaRPr lang="en-US" dirty="0">
              <a:solidFill>
                <a:srgbClr val="DEF5FA">
                  <a:shade val="90000"/>
                </a:srgbClr>
              </a:solidFill>
            </a:endParaRPr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rgbClr val="DEF5FA">
                    <a:shade val="90000"/>
                  </a:srgb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Zástupný symbol čísla snímky 22"/>
          <p:cNvSpPr>
            <a:spLocks noGrp="1"/>
          </p:cNvSpPr>
          <p:nvPr>
            <p:ph type="sldNum" sz="quarter" idx="4"/>
          </p:nvPr>
        </p:nvSpPr>
        <p:spPr>
          <a:xfrm>
            <a:off x="7589838" y="6481763"/>
            <a:ext cx="503237" cy="3016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prstClr val="whit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F2E12CC-646A-496D-823C-EAADBCFE47EE}" type="slidenum">
              <a:rPr lang="en-US"/>
              <a:pPr>
                <a:defRPr/>
              </a:pPr>
              <a:t>‹#›</a:t>
            </a:fld>
            <a:endParaRPr lang="en-US" dirty="0">
              <a:solidFill>
                <a:srgbClr val="DEF5FA">
                  <a:shade val="90000"/>
                </a:srgb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189" r:id="rId1"/>
    <p:sldLayoutId id="2147484190" r:id="rId2"/>
    <p:sldLayoutId id="2147484191" r:id="rId3"/>
    <p:sldLayoutId id="2147484192" r:id="rId4"/>
    <p:sldLayoutId id="2147484193" r:id="rId5"/>
    <p:sldLayoutId id="2147484194" r:id="rId6"/>
    <p:sldLayoutId id="2147484195" r:id="rId7"/>
    <p:sldLayoutId id="2147484196" r:id="rId8"/>
    <p:sldLayoutId id="2147484197" r:id="rId9"/>
    <p:sldLayoutId id="2147484198" r:id="rId10"/>
    <p:sldLayoutId id="2147484199" r:id="rId11"/>
  </p:sldLayoutIdLst>
  <p:txStyles>
    <p:titleStyle>
      <a:lvl1pPr marL="484188" indent="-484188" algn="l" rtl="0" eaLnBrk="0" fontAlgn="base" hangingPunct="0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65C0E0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65C0E0"/>
          </a:solidFill>
          <a:latin typeface="Century Gothic" pitchFamily="34" charset="0"/>
        </a:defRPr>
      </a:lvl2pPr>
      <a:lvl3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65C0E0"/>
          </a:solidFill>
          <a:latin typeface="Century Gothic" pitchFamily="34" charset="0"/>
        </a:defRPr>
      </a:lvl3pPr>
      <a:lvl4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65C0E0"/>
          </a:solidFill>
          <a:latin typeface="Century Gothic" pitchFamily="34" charset="0"/>
        </a:defRPr>
      </a:lvl4pPr>
      <a:lvl5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65C0E0"/>
          </a:solidFill>
          <a:latin typeface="Century Gothic" pitchFamily="34" charset="0"/>
        </a:defRPr>
      </a:lvl5pPr>
      <a:lvl6pPr marL="941388" algn="l" rtl="0" fontAlgn="base">
        <a:spcBef>
          <a:spcPct val="0"/>
        </a:spcBef>
        <a:spcAft>
          <a:spcPct val="0"/>
        </a:spcAft>
        <a:defRPr sz="4200">
          <a:solidFill>
            <a:srgbClr val="65C0E0"/>
          </a:solidFill>
          <a:latin typeface="Century Gothic" pitchFamily="34" charset="0"/>
        </a:defRPr>
      </a:lvl6pPr>
      <a:lvl7pPr marL="1398588" algn="l" rtl="0" fontAlgn="base">
        <a:spcBef>
          <a:spcPct val="0"/>
        </a:spcBef>
        <a:spcAft>
          <a:spcPct val="0"/>
        </a:spcAft>
        <a:defRPr sz="4200">
          <a:solidFill>
            <a:srgbClr val="65C0E0"/>
          </a:solidFill>
          <a:latin typeface="Century Gothic" pitchFamily="34" charset="0"/>
        </a:defRPr>
      </a:lvl7pPr>
      <a:lvl8pPr marL="1855788" algn="l" rtl="0" fontAlgn="base">
        <a:spcBef>
          <a:spcPct val="0"/>
        </a:spcBef>
        <a:spcAft>
          <a:spcPct val="0"/>
        </a:spcAft>
        <a:defRPr sz="4200">
          <a:solidFill>
            <a:srgbClr val="65C0E0"/>
          </a:solidFill>
          <a:latin typeface="Century Gothic" pitchFamily="34" charset="0"/>
        </a:defRPr>
      </a:lvl8pPr>
      <a:lvl9pPr marL="2312988" algn="l" rtl="0" fontAlgn="base">
        <a:spcBef>
          <a:spcPct val="0"/>
        </a:spcBef>
        <a:spcAft>
          <a:spcPct val="0"/>
        </a:spcAft>
        <a:defRPr sz="4200">
          <a:solidFill>
            <a:srgbClr val="65C0E0"/>
          </a:solidFill>
          <a:latin typeface="Century Gothic" pitchFamily="34" charset="0"/>
        </a:defRPr>
      </a:lvl9pPr>
    </p:titleStyle>
    <p:bodyStyle>
      <a:lvl1pPr marL="447675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eaLnBrk="0" fontAlgn="base" hangingPunct="0">
        <a:spcBef>
          <a:spcPct val="20000"/>
        </a:spcBef>
        <a:spcAft>
          <a:spcPct val="0"/>
        </a:spcAft>
        <a:buClr>
          <a:srgbClr val="8EBFD1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ndop.sk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35160" y="1268760"/>
            <a:ext cx="7851648" cy="1828800"/>
          </a:xfrm>
        </p:spPr>
        <p:txBody>
          <a:bodyPr>
            <a:normAutofit fontScale="90000"/>
          </a:bodyPr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sk-SK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Operačný program Integrovaná infraštruktúra </a:t>
            </a:r>
            <a:br>
              <a:rPr lang="sk-SK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sk-SK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2014 - 2020</a:t>
            </a:r>
            <a:endParaRPr lang="en-US" b="1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30725" name="BlokTextu 5"/>
          <p:cNvSpPr txBox="1">
            <a:spLocks noChangeArrowheads="1"/>
          </p:cNvSpPr>
          <p:nvPr/>
        </p:nvSpPr>
        <p:spPr bwMode="auto">
          <a:xfrm>
            <a:off x="539552" y="4293096"/>
            <a:ext cx="792162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sk-SK" sz="1600" b="1" dirty="0" smtClean="0">
                <a:latin typeface="Century Gothic" pitchFamily="34" charset="0"/>
              </a:rPr>
              <a:t>Lenka Formánková</a:t>
            </a:r>
            <a:endParaRPr lang="en-US" sz="1600" b="1" dirty="0">
              <a:latin typeface="Century Gothic" pitchFamily="34" charset="0"/>
            </a:endParaRPr>
          </a:p>
        </p:txBody>
      </p:sp>
      <p:sp>
        <p:nvSpPr>
          <p:cNvPr id="5" name="BlokTextu 3"/>
          <p:cNvSpPr txBox="1">
            <a:spLocks noChangeArrowheads="1"/>
          </p:cNvSpPr>
          <p:nvPr/>
        </p:nvSpPr>
        <p:spPr bwMode="auto">
          <a:xfrm>
            <a:off x="-684584" y="4941168"/>
            <a:ext cx="9144001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dirty="0">
                <a:latin typeface="Century Gothic" pitchFamily="34" charset="0"/>
              </a:rPr>
              <a:t>	</a:t>
            </a:r>
            <a:r>
              <a:rPr lang="sk-SK" dirty="0" smtClean="0">
                <a:latin typeface="Century Gothic" pitchFamily="34" charset="0"/>
              </a:rPr>
              <a:t>Ministerstvo dopravy, výstavby a regionálneho rozvoja SR</a:t>
            </a:r>
            <a:endParaRPr lang="en-US" dirty="0">
              <a:latin typeface="Century Gothic" pitchFamily="34" charset="0"/>
            </a:endParaRPr>
          </a:p>
          <a:p>
            <a:pPr algn="r"/>
            <a:r>
              <a:rPr lang="en-US" sz="1600" dirty="0">
                <a:latin typeface="Century Gothic" pitchFamily="34" charset="0"/>
              </a:rPr>
              <a:t>	</a:t>
            </a:r>
            <a:r>
              <a:rPr lang="sk-SK" sz="1600" dirty="0" smtClean="0">
                <a:latin typeface="Century Gothic" pitchFamily="34" charset="0"/>
              </a:rPr>
              <a:t>Riadiaci orgán pre Operačný program Integrovaná infraštruktúra 2014 - 2020</a:t>
            </a:r>
            <a:endParaRPr lang="en-US" sz="1600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1" y="116632"/>
            <a:ext cx="8229600" cy="641226"/>
          </a:xfrm>
        </p:spPr>
        <p:txBody>
          <a:bodyPr/>
          <a:lstStyle/>
          <a:p>
            <a:pPr indent="0" algn="ctr" eaLnBrk="1" hangingPunct="1">
              <a:defRPr/>
            </a:pPr>
            <a:r>
              <a:rPr lang="sk-SK" sz="2800" b="1" dirty="0" smtClean="0">
                <a:effectLst/>
              </a:rPr>
              <a:t>Finančný rámec </a:t>
            </a:r>
            <a:r>
              <a:rPr lang="en-US" sz="2800" b="1" dirty="0" smtClean="0">
                <a:effectLst/>
              </a:rPr>
              <a:t>OPII</a:t>
            </a:r>
            <a:endParaRPr lang="en-US" sz="2800" b="1" dirty="0">
              <a:effectLst/>
            </a:endParaRPr>
          </a:p>
        </p:txBody>
      </p:sp>
      <p:graphicFrame>
        <p:nvGraphicFramePr>
          <p:cNvPr id="4" name="Zástupný symbol obsahu 3"/>
          <p:cNvGraphicFramePr>
            <a:graphicFrameLocks noGrp="1"/>
          </p:cNvGraphicFramePr>
          <p:nvPr>
            <p:ph idx="1"/>
          </p:nvPr>
        </p:nvGraphicFramePr>
        <p:xfrm>
          <a:off x="107504" y="1484784"/>
          <a:ext cx="8892478" cy="48959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33604"/>
                <a:gridCol w="120180"/>
                <a:gridCol w="1366078"/>
                <a:gridCol w="1463085"/>
                <a:gridCol w="1325027"/>
                <a:gridCol w="1089064"/>
                <a:gridCol w="995440"/>
              </a:tblGrid>
              <a:tr h="504057">
                <a:tc>
                  <a:txBody>
                    <a:bodyPr/>
                    <a:lstStyle/>
                    <a:p>
                      <a:endParaRPr lang="en-US" sz="1400" noProof="0" dirty="0"/>
                    </a:p>
                  </a:txBody>
                  <a:tcPr marL="91441" marR="91441" marT="45722" marB="45722"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k-SK" sz="1400" b="1" i="0" u="none" strike="noStrike" kern="1200" baseline="0" noProof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SPOLU</a:t>
                      </a:r>
                      <a:endParaRPr kumimoji="0" lang="en-US" sz="1400" b="1" i="0" u="none" strike="noStrike" kern="1200" baseline="0" noProof="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1" marR="91441" marT="45722" marB="45722" anchor="ctr"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k-SK" sz="1400" b="0" i="0" u="none" strike="noStrike" kern="1200" baseline="0" noProof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EÚ zdroje</a:t>
                      </a:r>
                      <a:endParaRPr kumimoji="0" lang="en-US" sz="1400" b="0" i="0" u="none" strike="noStrike" kern="1200" baseline="0" noProof="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1" marR="91441" marT="45722" marB="4572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k-SK" sz="1400" b="0" i="0" u="none" strike="noStrike" kern="1200" baseline="0" noProof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Štátny rozpočet</a:t>
                      </a:r>
                      <a:endParaRPr kumimoji="0" lang="en-US" sz="1400" b="0" i="0" u="none" strike="noStrike" kern="1200" baseline="0" noProof="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1" marR="91441" marT="45722" marB="4572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baseline="0" noProof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% </a:t>
                      </a:r>
                      <a:r>
                        <a:rPr kumimoji="0" lang="sk-SK" sz="1400" b="0" i="0" u="none" strike="noStrike" kern="1200" baseline="0" noProof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z fondu</a:t>
                      </a:r>
                      <a:endParaRPr kumimoji="0" lang="en-US" sz="1400" b="0" i="0" u="none" strike="noStrike" kern="1200" baseline="0" noProof="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1" marR="91441" marT="45722" marB="4572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baseline="0" noProof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% </a:t>
                      </a:r>
                      <a:r>
                        <a:rPr kumimoji="0" lang="sk-SK" sz="1400" b="0" i="0" u="none" strike="noStrike" kern="1200" baseline="0" noProof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z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k-SK" sz="1400" b="0" i="0" u="none" strike="noStrike" kern="1200" baseline="0" noProof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OPII</a:t>
                      </a:r>
                      <a:endParaRPr kumimoji="0" lang="en-US" sz="1400" b="0" i="0" u="none" strike="noStrike" kern="1200" baseline="0" noProof="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1" marR="91441" marT="45722" marB="45722" anchor="ctr"/>
                </a:tc>
              </a:tr>
              <a:tr h="344417">
                <a:tc gridSpan="7">
                  <a:txBody>
                    <a:bodyPr/>
                    <a:lstStyle/>
                    <a:p>
                      <a:r>
                        <a:rPr lang="sk-SK" sz="1400" b="1" noProof="0" dirty="0" smtClean="0"/>
                        <a:t>Kohézny fond</a:t>
                      </a:r>
                      <a:endParaRPr lang="en-US" sz="1400" b="1" noProof="0" dirty="0"/>
                    </a:p>
                  </a:txBody>
                  <a:tcPr marL="91441" marR="91441" marT="45722" marB="45722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</a:tr>
              <a:tr h="323968">
                <a:tc>
                  <a:txBody>
                    <a:bodyPr/>
                    <a:lstStyle/>
                    <a:p>
                      <a:r>
                        <a:rPr lang="en-US" sz="1300" noProof="0" dirty="0" smtClean="0"/>
                        <a:t>P</a:t>
                      </a:r>
                      <a:r>
                        <a:rPr lang="sk-SK" sz="1300" noProof="0" dirty="0" smtClean="0"/>
                        <a:t>O</a:t>
                      </a:r>
                      <a:r>
                        <a:rPr lang="sk-SK" sz="1300" baseline="0" noProof="0" dirty="0" smtClean="0"/>
                        <a:t> </a:t>
                      </a:r>
                      <a:r>
                        <a:rPr lang="en-US" sz="1300" noProof="0" dirty="0" smtClean="0"/>
                        <a:t>1 - </a:t>
                      </a:r>
                      <a:r>
                        <a:rPr lang="sk-SK" sz="1300" noProof="0" dirty="0" smtClean="0"/>
                        <a:t>ŽD</a:t>
                      </a:r>
                      <a:r>
                        <a:rPr lang="en-US" sz="1300" noProof="0" dirty="0" smtClean="0"/>
                        <a:t> TEN-T</a:t>
                      </a:r>
                      <a:r>
                        <a:rPr lang="sk-SK" sz="1300" noProof="0" dirty="0" smtClean="0"/>
                        <a:t> CORE</a:t>
                      </a:r>
                      <a:endParaRPr lang="en-US" sz="1300" noProof="0" dirty="0"/>
                    </a:p>
                  </a:txBody>
                  <a:tcPr marL="91441" marR="91441" marT="45722" marB="45722" anchor="ctr"/>
                </a:tc>
                <a:tc gridSpan="2"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k-SK" sz="1400" b="0" i="0" u="none" strike="noStrike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642 000 000</a:t>
                      </a:r>
                    </a:p>
                  </a:txBody>
                  <a:tcPr marL="25400" marR="25400" marT="0" marB="0" anchor="ctr"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k-SK" sz="1400" b="0" i="0" u="none" strike="noStrike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545 700 000</a:t>
                      </a: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k-SK" sz="1400" b="0" i="0" u="none" strike="noStrike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96 300 000</a:t>
                      </a: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sk-SK" sz="1400" b="0" i="0" u="none" strike="noStrike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23,4%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sk-SK" sz="1400" b="0" i="0" u="none" strike="noStrike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13,2%</a:t>
                      </a:r>
                    </a:p>
                  </a:txBody>
                  <a:tcPr marL="9525" marR="9525" marT="9525" marB="0" anchor="ctr"/>
                </a:tc>
              </a:tr>
              <a:tr h="344417">
                <a:tc>
                  <a:txBody>
                    <a:bodyPr/>
                    <a:lstStyle/>
                    <a:p>
                      <a:r>
                        <a:rPr lang="en-US" sz="1300" noProof="0" dirty="0" smtClean="0"/>
                        <a:t>P</a:t>
                      </a:r>
                      <a:r>
                        <a:rPr lang="sk-SK" sz="1300" noProof="0" dirty="0" smtClean="0"/>
                        <a:t>O</a:t>
                      </a:r>
                      <a:r>
                        <a:rPr lang="sk-SK" sz="1300" baseline="0" noProof="0" dirty="0" smtClean="0"/>
                        <a:t> 2</a:t>
                      </a:r>
                      <a:r>
                        <a:rPr lang="en-US" sz="1300" baseline="0" noProof="0" dirty="0" smtClean="0"/>
                        <a:t> – </a:t>
                      </a:r>
                      <a:r>
                        <a:rPr lang="sk-SK" sz="1300" baseline="0" noProof="0" dirty="0" smtClean="0"/>
                        <a:t>CD </a:t>
                      </a:r>
                      <a:r>
                        <a:rPr lang="en-US" sz="1300" baseline="0" noProof="0" dirty="0" smtClean="0"/>
                        <a:t>TEN-T</a:t>
                      </a:r>
                      <a:r>
                        <a:rPr lang="sk-SK" sz="1300" baseline="0" noProof="0" dirty="0" smtClean="0"/>
                        <a:t> CORE</a:t>
                      </a:r>
                      <a:endParaRPr lang="en-US" sz="1300" baseline="0" noProof="0" dirty="0" smtClean="0"/>
                    </a:p>
                  </a:txBody>
                  <a:tcPr marL="91441" marR="91441" marT="45722" marB="45722" anchor="ctr"/>
                </a:tc>
                <a:tc gridSpan="2"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1 370 000 000</a:t>
                      </a:r>
                      <a:endParaRPr lang="en-US" sz="1400" noProof="0" dirty="0"/>
                    </a:p>
                  </a:txBody>
                  <a:tcPr marL="91441" marR="91441" marT="45722" marB="45722" anchor="ctr"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0" lang="en-US" sz="1400" b="0" i="0" u="none" strike="noStrike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1 164 500 000</a:t>
                      </a:r>
                    </a:p>
                  </a:txBody>
                  <a:tcPr marL="91441" marR="91441" marT="45722" marB="45722" anchor="ctr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205 500 000</a:t>
                      </a:r>
                      <a:endParaRPr kumimoji="0" lang="en-US" sz="1400" b="0" i="0" u="none" strike="noStrike" kern="1200" baseline="0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1" marR="91441" marT="45722" marB="45722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sk-SK" sz="1400" b="0" i="0" u="none" strike="noStrike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50,0%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sk-SK" sz="1400" b="0" i="0" u="none" strike="noStrike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28,2%</a:t>
                      </a:r>
                    </a:p>
                  </a:txBody>
                  <a:tcPr marL="9525" marR="9525" marT="9525" marB="0" anchor="ctr"/>
                </a:tc>
              </a:tr>
              <a:tr h="344417">
                <a:tc>
                  <a:txBody>
                    <a:bodyPr/>
                    <a:lstStyle/>
                    <a:p>
                      <a:r>
                        <a:rPr kumimoji="0" lang="en-US" sz="1300" b="0" i="0" u="none" strike="noStrike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</a:t>
                      </a:r>
                      <a:r>
                        <a:rPr kumimoji="0" lang="sk-SK" sz="1300" b="0" i="0" u="none" strike="noStrike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 3 </a:t>
                      </a:r>
                      <a:r>
                        <a:rPr kumimoji="0" lang="en-US" sz="1300" b="0" i="0" u="none" strike="noStrike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– </a:t>
                      </a:r>
                      <a:r>
                        <a:rPr kumimoji="0" lang="sk-SK" sz="1300" b="0" i="0" u="none" strike="noStrike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VOD</a:t>
                      </a:r>
                      <a:endParaRPr kumimoji="0" lang="en-US" sz="1300" b="0" i="0" u="none" strike="noStrike" kern="1200" baseline="0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1" marR="91441" marT="45722" marB="45722" anchor="ctr"/>
                </a:tc>
                <a:tc gridSpan="2"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k-SK" sz="1400" b="0" i="0" u="none" strike="noStrike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591 000 000</a:t>
                      </a:r>
                    </a:p>
                  </a:txBody>
                  <a:tcPr marL="25400" marR="25400" marT="0" marB="0" anchor="ctr"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k-SK" sz="1400" b="0" i="0" u="none" strike="noStrike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502 350 000</a:t>
                      </a: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k-SK" sz="1400" b="0" i="0" u="none" strike="noStrike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88 650 000</a:t>
                      </a: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sk-SK" sz="1400" b="0" i="0" u="none" strike="noStrike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21,6%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sk-SK" sz="1400" b="0" i="0" u="none" strike="noStrike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12,2%</a:t>
                      </a:r>
                    </a:p>
                  </a:txBody>
                  <a:tcPr marL="9525" marR="9525" marT="9525" marB="0" anchor="ctr"/>
                </a:tc>
              </a:tr>
              <a:tr h="344417">
                <a:tc>
                  <a:txBody>
                    <a:bodyPr/>
                    <a:lstStyle/>
                    <a:p>
                      <a:r>
                        <a:rPr lang="en-US" sz="1300" noProof="0" dirty="0" smtClean="0"/>
                        <a:t>P</a:t>
                      </a:r>
                      <a:r>
                        <a:rPr lang="sk-SK" sz="1300" noProof="0" dirty="0" smtClean="0"/>
                        <a:t>O 4</a:t>
                      </a:r>
                      <a:r>
                        <a:rPr lang="en-US" sz="1300" noProof="0" dirty="0" smtClean="0"/>
                        <a:t> – </a:t>
                      </a:r>
                      <a:r>
                        <a:rPr lang="sk-SK" sz="1300" noProof="0" dirty="0" smtClean="0"/>
                        <a:t>VD</a:t>
                      </a:r>
                      <a:endParaRPr lang="en-US" sz="1300" noProof="0" dirty="0"/>
                    </a:p>
                  </a:txBody>
                  <a:tcPr marL="91441" marR="91441" marT="45722" marB="45722" anchor="ctr"/>
                </a:tc>
                <a:tc gridSpan="2"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137 000 000</a:t>
                      </a:r>
                    </a:p>
                  </a:txBody>
                  <a:tcPr marL="91441" marR="91441" marT="45722" marB="45722" anchor="ctr"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116 450 000</a:t>
                      </a:r>
                    </a:p>
                  </a:txBody>
                  <a:tcPr marL="91441" marR="91441" marT="45722" marB="45722" anchor="ctr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20 550 000</a:t>
                      </a:r>
                    </a:p>
                  </a:txBody>
                  <a:tcPr marL="91441" marR="91441" marT="45722" marB="45722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sk-SK" sz="1400" b="0" i="0" u="none" strike="noStrike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5,0%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sk-SK" sz="1400" b="0" i="0" u="none" strike="noStrike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2,8%</a:t>
                      </a:r>
                    </a:p>
                  </a:txBody>
                  <a:tcPr marL="9525" marR="9525" marT="9525" marB="0" anchor="ctr"/>
                </a:tc>
              </a:tr>
              <a:tr h="294180">
                <a:tc>
                  <a:txBody>
                    <a:bodyPr/>
                    <a:lstStyle/>
                    <a:p>
                      <a:r>
                        <a:rPr lang="en-US" sz="1400" b="1" noProof="0" dirty="0" smtClean="0"/>
                        <a:t>KF   Σ</a:t>
                      </a:r>
                      <a:endParaRPr lang="en-US" sz="1400" b="1" noProof="0" dirty="0"/>
                    </a:p>
                  </a:txBody>
                  <a:tcPr marL="91441" marR="91441" marT="45722" marB="45722" anchor="ctr"/>
                </a:tc>
                <a:tc gridSpan="2"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baseline="0" noProof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2 740 000 000</a:t>
                      </a:r>
                      <a:endParaRPr kumimoji="0" lang="en-US" sz="1400" b="0" i="0" u="none" strike="noStrike" kern="1200" baseline="0" noProof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1" marR="91441" marT="45722" marB="45722" anchor="ctr"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baseline="0" noProof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2 329 000 000</a:t>
                      </a:r>
                      <a:endParaRPr kumimoji="0" lang="en-US" sz="1400" b="0" i="0" u="none" strike="noStrike" kern="1200" baseline="0" noProof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1" marR="91441" marT="45722" marB="45722" anchor="ctr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411 000 000</a:t>
                      </a:r>
                      <a:endParaRPr kumimoji="0" lang="en-US" sz="1400" b="0" i="0" u="none" strike="noStrike" kern="1200" baseline="0" noProof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1" marR="91441" marT="45722" marB="45722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sk-SK" sz="1400" b="1" i="0" u="none" strike="noStrike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100,0%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sk-SK" sz="1400" b="1" i="0" u="none" strike="noStrike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56,4%</a:t>
                      </a:r>
                    </a:p>
                  </a:txBody>
                  <a:tcPr marL="9525" marR="9525" marT="9525" marB="0" anchor="ctr"/>
                </a:tc>
              </a:tr>
              <a:tr h="344417">
                <a:tc gridSpan="7">
                  <a:txBody>
                    <a:bodyPr/>
                    <a:lstStyle/>
                    <a:p>
                      <a:r>
                        <a:rPr lang="sk-SK" sz="1400" b="1" noProof="0" dirty="0" smtClean="0"/>
                        <a:t>EFRR</a:t>
                      </a:r>
                      <a:endParaRPr lang="en-US" sz="1400" b="1" noProof="0" dirty="0"/>
                    </a:p>
                  </a:txBody>
                  <a:tcPr marL="91441" marR="91441" marT="45722" marB="45722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</a:tr>
              <a:tr h="344417">
                <a:tc gridSpan="2">
                  <a:txBody>
                    <a:bodyPr/>
                    <a:lstStyle/>
                    <a:p>
                      <a:r>
                        <a:rPr lang="en-US" sz="1400" noProof="0" dirty="0" smtClean="0"/>
                        <a:t>P</a:t>
                      </a:r>
                      <a:r>
                        <a:rPr lang="sk-SK" sz="1400" noProof="0" dirty="0" smtClean="0"/>
                        <a:t>O 5</a:t>
                      </a:r>
                      <a:r>
                        <a:rPr lang="en-US" sz="1400" noProof="0" dirty="0" smtClean="0"/>
                        <a:t> – </a:t>
                      </a:r>
                      <a:r>
                        <a:rPr lang="sk-SK" sz="1400" noProof="0" dirty="0" smtClean="0"/>
                        <a:t>ŽD</a:t>
                      </a:r>
                      <a:r>
                        <a:rPr lang="sk-SK" sz="1400" baseline="0" noProof="0" dirty="0" smtClean="0"/>
                        <a:t> mimo TEN-T CORE</a:t>
                      </a:r>
                      <a:endParaRPr lang="en-US" sz="1400" noProof="0" dirty="0"/>
                    </a:p>
                  </a:txBody>
                  <a:tcPr marL="91441" marR="91441" marT="45722" marB="45722" anchor="ctr"/>
                </a:tc>
                <a:tc hMerge="1"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sk-SK" sz="1400" b="0" i="0" u="none" strike="noStrike" kern="1200" baseline="0" noProof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k-SK" sz="1400" b="0" i="0" u="none" strike="noStrike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341 176 471</a:t>
                      </a: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k-SK" sz="1400" b="0" i="0" u="none" strike="noStrike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290 000 000</a:t>
                      </a: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k-SK" sz="1400" b="0" i="0" u="none" strike="noStrike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51 176 471</a:t>
                      </a: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sk-SK" sz="1400" b="0" i="0" u="none" strike="noStrike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16,1%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sk-SK" sz="1400" b="0" i="0" u="none" strike="noStrike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7,0%</a:t>
                      </a:r>
                    </a:p>
                  </a:txBody>
                  <a:tcPr marL="9525" marR="9525" marT="9525" marB="0" anchor="ctr"/>
                </a:tc>
              </a:tr>
              <a:tr h="344417">
                <a:tc gridSpan="2">
                  <a:txBody>
                    <a:bodyPr/>
                    <a:lstStyle/>
                    <a:p>
                      <a:r>
                        <a:rPr lang="en-US" sz="1400" noProof="0" dirty="0" smtClean="0"/>
                        <a:t>P</a:t>
                      </a:r>
                      <a:r>
                        <a:rPr lang="sk-SK" sz="1400" noProof="0" dirty="0" smtClean="0"/>
                        <a:t>O</a:t>
                      </a:r>
                      <a:r>
                        <a:rPr lang="sk-SK" sz="1400" baseline="0" noProof="0" dirty="0" smtClean="0"/>
                        <a:t> </a:t>
                      </a:r>
                      <a:r>
                        <a:rPr lang="sk-SK" sz="1400" noProof="0" dirty="0" smtClean="0"/>
                        <a:t>6</a:t>
                      </a:r>
                      <a:r>
                        <a:rPr lang="en-US" sz="1400" noProof="0" dirty="0" smtClean="0"/>
                        <a:t> </a:t>
                      </a:r>
                      <a:r>
                        <a:rPr lang="sk-SK" sz="1400" noProof="0" dirty="0" smtClean="0"/>
                        <a:t>–</a:t>
                      </a:r>
                      <a:r>
                        <a:rPr lang="en-US" sz="1400" noProof="0" dirty="0" smtClean="0"/>
                        <a:t> </a:t>
                      </a:r>
                      <a:r>
                        <a:rPr lang="sk-SK" sz="1400" noProof="0" dirty="0" smtClean="0"/>
                        <a:t>CD mimo TEN-T CORE</a:t>
                      </a:r>
                      <a:endParaRPr lang="en-US" sz="1400" noProof="0" dirty="0"/>
                    </a:p>
                  </a:txBody>
                  <a:tcPr marL="91441" marR="91441" marT="45722" marB="45722" anchor="ctr"/>
                </a:tc>
                <a:tc hMerge="1"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sk-SK" sz="1400" b="0" i="0" u="none" strike="noStrike" kern="1200" baseline="0" noProof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k-SK" sz="1400" b="0" i="0" u="none" strike="noStrike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608 852 941</a:t>
                      </a: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k-SK" sz="1400" b="0" i="0" u="none" strike="noStrike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517 525 000</a:t>
                      </a: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k-SK" sz="1400" b="0" i="0" u="none" strike="noStrike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91 327 941</a:t>
                      </a: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sk-SK" sz="1400" b="0" i="0" u="none" strike="noStrike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28,8%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sk-SK" sz="1400" b="0" i="0" u="none" strike="noStrike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12,5%</a:t>
                      </a:r>
                    </a:p>
                  </a:txBody>
                  <a:tcPr marL="9525" marR="9525" marT="9525" marB="0" anchor="ctr"/>
                </a:tc>
              </a:tr>
              <a:tr h="344417">
                <a:tc gridSpan="2">
                  <a:txBody>
                    <a:bodyPr/>
                    <a:lstStyle/>
                    <a:p>
                      <a:r>
                        <a:rPr lang="en-US" sz="1400" noProof="0" dirty="0" smtClean="0"/>
                        <a:t>P</a:t>
                      </a:r>
                      <a:r>
                        <a:rPr lang="sk-SK" sz="1400" noProof="0" dirty="0" smtClean="0"/>
                        <a:t>O 7</a:t>
                      </a:r>
                      <a:r>
                        <a:rPr lang="en-US" sz="1400" baseline="0" noProof="0" dirty="0" smtClean="0"/>
                        <a:t> – </a:t>
                      </a:r>
                      <a:r>
                        <a:rPr lang="sk-SK" sz="1400" baseline="0" noProof="0" dirty="0" smtClean="0"/>
                        <a:t>IS</a:t>
                      </a:r>
                      <a:endParaRPr lang="en-US" sz="1400" noProof="0" dirty="0"/>
                    </a:p>
                  </a:txBody>
                  <a:tcPr marL="91441" marR="91441" marT="45722" marB="45722" anchor="ctr"/>
                </a:tc>
                <a:tc hMerge="1"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baseline="0" noProof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1" marR="91441" marT="45722" marB="45722" anchor="ctr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baseline="0" noProof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1 022 558 824</a:t>
                      </a:r>
                    </a:p>
                  </a:txBody>
                  <a:tcPr marL="91441" marR="91441" marT="45722" marB="45722" anchor="ctr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baseline="0" noProof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869 175 000</a:t>
                      </a:r>
                    </a:p>
                  </a:txBody>
                  <a:tcPr marL="91441" marR="91441" marT="45722" marB="45722" anchor="ctr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153 383 824</a:t>
                      </a:r>
                    </a:p>
                  </a:txBody>
                  <a:tcPr marL="91441" marR="91441" marT="45722" marB="45722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sk-SK" sz="1400" b="0" i="0" u="none" strike="noStrike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48,3%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sk-SK" sz="1400" b="0" i="0" u="none" strike="noStrike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21,1%</a:t>
                      </a:r>
                    </a:p>
                  </a:txBody>
                  <a:tcPr marL="9525" marR="9525" marT="9525" marB="0" anchor="ctr"/>
                </a:tc>
              </a:tr>
              <a:tr h="344417">
                <a:tc gridSpan="2">
                  <a:txBody>
                    <a:bodyPr/>
                    <a:lstStyle/>
                    <a:p>
                      <a:r>
                        <a:rPr lang="en-US" sz="1400" noProof="0" dirty="0" smtClean="0"/>
                        <a:t>P</a:t>
                      </a:r>
                      <a:r>
                        <a:rPr lang="sk-SK" sz="1400" noProof="0" dirty="0" smtClean="0"/>
                        <a:t>O 8</a:t>
                      </a:r>
                      <a:r>
                        <a:rPr lang="en-US" sz="1400" baseline="0" noProof="0" dirty="0" smtClean="0"/>
                        <a:t> </a:t>
                      </a:r>
                      <a:r>
                        <a:rPr lang="sk-SK" sz="1400" baseline="0" noProof="0" dirty="0" smtClean="0"/>
                        <a:t>–</a:t>
                      </a:r>
                      <a:r>
                        <a:rPr lang="en-US" sz="1400" baseline="0" noProof="0" dirty="0" smtClean="0"/>
                        <a:t> T</a:t>
                      </a:r>
                      <a:r>
                        <a:rPr lang="sk-SK" sz="1400" baseline="0" noProof="0" dirty="0" smtClean="0"/>
                        <a:t>P</a:t>
                      </a:r>
                      <a:endParaRPr lang="en-US" sz="1400" noProof="0" dirty="0"/>
                    </a:p>
                  </a:txBody>
                  <a:tcPr marL="91441" marR="91441" marT="45722" marB="45722" anchor="ctr"/>
                </a:tc>
                <a:tc hMerge="1"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baseline="0" noProof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1" marR="91441" marT="45722" marB="45722" anchor="ctr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baseline="0" noProof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145 058 824</a:t>
                      </a:r>
                    </a:p>
                  </a:txBody>
                  <a:tcPr marL="91441" marR="91441" marT="45722" marB="45722" anchor="ctr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baseline="0" noProof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123 300 000</a:t>
                      </a:r>
                    </a:p>
                  </a:txBody>
                  <a:tcPr marL="91441" marR="91441" marT="45722" marB="45722" anchor="ctr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21 758 824</a:t>
                      </a:r>
                    </a:p>
                  </a:txBody>
                  <a:tcPr marL="91441" marR="91441" marT="45722" marB="45722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sk-SK" sz="1400" b="0" i="0" u="none" strike="noStrike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6,9%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sk-SK" sz="1400" b="0" i="0" u="none" strike="noStrike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3,0%</a:t>
                      </a:r>
                    </a:p>
                  </a:txBody>
                  <a:tcPr marL="9525" marR="9525" marT="9525" marB="0" anchor="ctr"/>
                </a:tc>
              </a:tr>
              <a:tr h="344417">
                <a:tc gridSpan="2">
                  <a:txBody>
                    <a:bodyPr/>
                    <a:lstStyle/>
                    <a:p>
                      <a:r>
                        <a:rPr lang="en-US" sz="1400" b="1" noProof="0" dirty="0" smtClean="0"/>
                        <a:t>EF</a:t>
                      </a:r>
                      <a:r>
                        <a:rPr lang="sk-SK" sz="1400" b="1" noProof="0" dirty="0" smtClean="0"/>
                        <a:t>RR  </a:t>
                      </a:r>
                      <a:r>
                        <a:rPr lang="en-US" sz="1400" b="1" noProof="0" dirty="0" smtClean="0"/>
                        <a:t>Σ</a:t>
                      </a:r>
                      <a:endParaRPr lang="en-US" sz="1400" b="1" noProof="0" dirty="0"/>
                    </a:p>
                  </a:txBody>
                  <a:tcPr marL="91441" marR="91441" marT="45722" marB="45722" anchor="ctr"/>
                </a:tc>
                <a:tc hMerge="1"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baseline="0" noProof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1" marR="91441" marT="45722" marB="45722" anchor="ctr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baseline="0" noProof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2 117 647 059</a:t>
                      </a:r>
                      <a:endParaRPr kumimoji="0" lang="en-US" sz="1400" b="0" i="0" u="none" strike="noStrike" kern="1200" baseline="0" noProof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1" marR="91441" marT="45722" marB="45722" anchor="ctr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baseline="0" noProof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1 800 000 000</a:t>
                      </a:r>
                      <a:endParaRPr kumimoji="0" lang="en-US" sz="1400" b="0" i="0" u="none" strike="noStrike" kern="1200" baseline="0" noProof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1" marR="91441" marT="45722" marB="45722" anchor="ctr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317 647 059</a:t>
                      </a:r>
                      <a:endParaRPr kumimoji="0" lang="en-US" sz="1400" b="0" i="0" u="none" strike="noStrike" kern="1200" baseline="0" noProof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1" marR="91441" marT="45722" marB="45722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sk-SK" sz="1400" b="1" i="0" u="none" strike="noStrike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100,0%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sk-SK" sz="1400" b="1" i="0" u="none" strike="noStrike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43,6%</a:t>
                      </a:r>
                    </a:p>
                  </a:txBody>
                  <a:tcPr marL="9525" marR="9525" marT="9525" marB="0" anchor="ctr"/>
                </a:tc>
              </a:tr>
              <a:tr h="291033">
                <a:tc gridSpan="2">
                  <a:txBody>
                    <a:bodyPr/>
                    <a:lstStyle/>
                    <a:p>
                      <a:r>
                        <a:rPr lang="en-US" sz="1400" b="1" noProof="0" dirty="0" smtClean="0"/>
                        <a:t>OPII  Σ</a:t>
                      </a:r>
                      <a:endParaRPr lang="en-US" sz="1400" b="1" noProof="0" dirty="0"/>
                    </a:p>
                  </a:txBody>
                  <a:tcPr marL="91441" marR="91441" marT="45722" marB="45722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kern="1200" baseline="0" noProof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1" marR="91441" marT="45722" marB="45722" anchor="ctr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4 857 647 059</a:t>
                      </a:r>
                    </a:p>
                  </a:txBody>
                  <a:tcPr marL="91441" marR="91441" marT="45722" marB="45722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4 129 000 000</a:t>
                      </a:r>
                    </a:p>
                  </a:txBody>
                  <a:tcPr marL="91441" marR="91441" marT="45722" marB="45722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728 647 059</a:t>
                      </a:r>
                    </a:p>
                  </a:txBody>
                  <a:tcPr marL="91441" marR="91441" marT="45722" marB="45722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kumimoji="0" lang="en-US" sz="1400" b="1" i="0" u="none" strike="noStrike" kern="1200" baseline="0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1" marR="91441" marT="45722" marB="45722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100,00 %</a:t>
                      </a:r>
                    </a:p>
                  </a:txBody>
                  <a:tcPr marL="91441" marR="91441" marT="45722" marB="45722" anchor="ctr"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D2907A-2259-4E62-997F-FAB0E36D84FE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sp>
        <p:nvSpPr>
          <p:cNvPr id="5" name="BlokTextu 4"/>
          <p:cNvSpPr txBox="1"/>
          <p:nvPr/>
        </p:nvSpPr>
        <p:spPr>
          <a:xfrm>
            <a:off x="539552" y="764704"/>
            <a:ext cx="8064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 eaLnBrk="1" hangingPunct="1">
              <a:buFont typeface="Wingdings 2" pitchFamily="18" charset="2"/>
              <a:buNone/>
              <a:defRPr/>
            </a:pPr>
            <a:r>
              <a:rPr lang="sk-SK" sz="1600" b="1" u="sng" dirty="0" smtClean="0"/>
              <a:t>Rozhodnutím vlády SR zo dňa 14. júna 2013 bolo pre OP II alokovaných spolu</a:t>
            </a:r>
            <a:r>
              <a:rPr lang="sk-SK" sz="1600" b="1" dirty="0" smtClean="0"/>
              <a:t>  cca </a:t>
            </a:r>
            <a:r>
              <a:rPr lang="sk-SK" sz="1600" b="1" u="sng" dirty="0" smtClean="0">
                <a:solidFill>
                  <a:srgbClr val="92D050"/>
                </a:solidFill>
              </a:rPr>
              <a:t>4,858 mld. 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373616" cy="864096"/>
          </a:xfrm>
        </p:spPr>
        <p:txBody>
          <a:bodyPr>
            <a:normAutofit/>
          </a:bodyPr>
          <a:lstStyle/>
          <a:p>
            <a:pPr indent="0" algn="ctr" eaLnBrk="1" hangingPunct="1">
              <a:defRPr/>
            </a:pPr>
            <a:r>
              <a:rPr lang="sk-SK" sz="2800" b="1" dirty="0" smtClean="0">
                <a:effectLst/>
              </a:rPr>
              <a:t>Rozdelenie alokácie OPII (mil. EUR)</a:t>
            </a:r>
            <a:endParaRPr lang="en-US" sz="2800" b="1" dirty="0">
              <a:effectLst/>
            </a:endParaRPr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8DE08A-8532-42CA-A742-169F13CBFE3C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graphicFrame>
        <p:nvGraphicFramePr>
          <p:cNvPr id="8" name="Graf 7"/>
          <p:cNvGraphicFramePr/>
          <p:nvPr/>
        </p:nvGraphicFramePr>
        <p:xfrm>
          <a:off x="755576" y="1340768"/>
          <a:ext cx="7368480" cy="4624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Zástupný symbol obsahu 5"/>
          <p:cNvSpPr txBox="1">
            <a:spLocks/>
          </p:cNvSpPr>
          <p:nvPr/>
        </p:nvSpPr>
        <p:spPr bwMode="auto">
          <a:xfrm>
            <a:off x="539552" y="5877272"/>
            <a:ext cx="842493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47675" indent="-3825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325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5000"/>
              <a:buFont typeface="Verdana" pitchFamily="34" charset="0"/>
              <a:buChar char="›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049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EBFD1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800" indent="-210312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84832" indent="-210312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14600" indent="-182880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  <a:defRPr/>
            </a:pPr>
            <a:r>
              <a:rPr lang="sk-SK" sz="2000" dirty="0" smtClean="0">
                <a:solidFill>
                  <a:srgbClr val="92D050"/>
                </a:solidFill>
              </a:rPr>
              <a:t>Najviac zdrojov, takmer </a:t>
            </a:r>
            <a:r>
              <a:rPr lang="sk-SK" sz="2000" b="1" dirty="0" smtClean="0">
                <a:solidFill>
                  <a:srgbClr val="92D050"/>
                </a:solidFill>
              </a:rPr>
              <a:t>48 %</a:t>
            </a:r>
            <a:r>
              <a:rPr lang="sk-SK" sz="2000" dirty="0" smtClean="0">
                <a:solidFill>
                  <a:srgbClr val="92D050"/>
                </a:solidFill>
              </a:rPr>
              <a:t>, získa MDVRR z </a:t>
            </a:r>
            <a:r>
              <a:rPr lang="sk-SK" sz="2000" b="1" dirty="0" smtClean="0">
                <a:solidFill>
                  <a:srgbClr val="92D050"/>
                </a:solidFill>
              </a:rPr>
              <a:t>Kohézneho fondu</a:t>
            </a:r>
            <a:r>
              <a:rPr lang="sk-SK" sz="2000" dirty="0" smtClean="0">
                <a:solidFill>
                  <a:srgbClr val="92D050"/>
                </a:solidFill>
              </a:rPr>
              <a:t>. </a:t>
            </a:r>
            <a:endParaRPr lang="sk-SK" sz="1800" dirty="0">
              <a:solidFill>
                <a:srgbClr val="92D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373616" cy="864096"/>
          </a:xfrm>
        </p:spPr>
        <p:txBody>
          <a:bodyPr>
            <a:normAutofit fontScale="90000"/>
          </a:bodyPr>
          <a:lstStyle/>
          <a:p>
            <a:pPr indent="0" algn="ctr" eaLnBrk="1" hangingPunct="1">
              <a:defRPr/>
            </a:pPr>
            <a:r>
              <a:rPr lang="sk-SK" sz="2800" b="1" dirty="0" smtClean="0">
                <a:effectLst/>
              </a:rPr>
              <a:t>Rozdelenie alokácie – Kohézny fond (mil. EUR)</a:t>
            </a:r>
            <a:endParaRPr lang="en-US" sz="2800" b="1" dirty="0">
              <a:effectLst/>
            </a:endParaRPr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8DE08A-8532-42CA-A742-169F13CBFE3C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graphicFrame>
        <p:nvGraphicFramePr>
          <p:cNvPr id="8" name="Graf 7"/>
          <p:cNvGraphicFramePr/>
          <p:nvPr/>
        </p:nvGraphicFramePr>
        <p:xfrm>
          <a:off x="755576" y="1340768"/>
          <a:ext cx="7368480" cy="4624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Zástupný symbol obsahu 5"/>
          <p:cNvSpPr txBox="1">
            <a:spLocks/>
          </p:cNvSpPr>
          <p:nvPr/>
        </p:nvSpPr>
        <p:spPr bwMode="auto">
          <a:xfrm>
            <a:off x="539552" y="5805264"/>
            <a:ext cx="777686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47675" indent="-3825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325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5000"/>
              <a:buFont typeface="Verdana" pitchFamily="34" charset="0"/>
              <a:buChar char="›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049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EBFD1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800" indent="-210312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84832" indent="-210312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14600" indent="-182880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  <a:defRPr/>
            </a:pPr>
            <a:r>
              <a:rPr lang="sk-SK" sz="2000" b="1" dirty="0" smtClean="0">
                <a:solidFill>
                  <a:srgbClr val="92D050"/>
                </a:solidFill>
              </a:rPr>
              <a:t>50 %</a:t>
            </a:r>
            <a:r>
              <a:rPr lang="sk-SK" sz="2000" dirty="0" smtClean="0">
                <a:solidFill>
                  <a:srgbClr val="92D050"/>
                </a:solidFill>
              </a:rPr>
              <a:t> alokácie </a:t>
            </a:r>
            <a:r>
              <a:rPr lang="en-US" sz="2000" dirty="0" smtClean="0">
                <a:solidFill>
                  <a:srgbClr val="92D050"/>
                </a:solidFill>
              </a:rPr>
              <a:t>z </a:t>
            </a:r>
            <a:r>
              <a:rPr lang="sk-SK" sz="2000" b="1" dirty="0" smtClean="0">
                <a:solidFill>
                  <a:srgbClr val="92D050"/>
                </a:solidFill>
              </a:rPr>
              <a:t>Kohézneho fondu </a:t>
            </a:r>
            <a:r>
              <a:rPr lang="sk-SK" sz="2000" dirty="0" smtClean="0">
                <a:solidFill>
                  <a:srgbClr val="92D050"/>
                </a:solidFill>
              </a:rPr>
              <a:t>plánuje MDVRR smerovať na podporu </a:t>
            </a:r>
            <a:r>
              <a:rPr lang="sk-SK" sz="2000" b="1" dirty="0" smtClean="0">
                <a:solidFill>
                  <a:srgbClr val="92D050"/>
                </a:solidFill>
              </a:rPr>
              <a:t>cestnej infraštruktúry</a:t>
            </a:r>
            <a:r>
              <a:rPr lang="sk-SK" sz="2000" dirty="0" smtClean="0">
                <a:solidFill>
                  <a:srgbClr val="92D050"/>
                </a:solidFill>
              </a:rPr>
              <a:t>.</a:t>
            </a:r>
            <a:endParaRPr lang="sk-SK" sz="1800" dirty="0">
              <a:solidFill>
                <a:srgbClr val="92D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373616" cy="864096"/>
          </a:xfrm>
        </p:spPr>
        <p:txBody>
          <a:bodyPr>
            <a:normAutofit/>
          </a:bodyPr>
          <a:lstStyle/>
          <a:p>
            <a:pPr indent="0" algn="ctr" eaLnBrk="1" hangingPunct="1">
              <a:defRPr/>
            </a:pPr>
            <a:r>
              <a:rPr lang="sk-SK" sz="2800" b="1" dirty="0" smtClean="0">
                <a:effectLst/>
              </a:rPr>
              <a:t>Rozdelenie alokácie – EFRR (mil. EUR)</a:t>
            </a:r>
            <a:endParaRPr lang="en-US" sz="2800" b="1" dirty="0">
              <a:effectLst/>
            </a:endParaRPr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8DE08A-8532-42CA-A742-169F13CBFE3C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graphicFrame>
        <p:nvGraphicFramePr>
          <p:cNvPr id="8" name="Graf 7"/>
          <p:cNvGraphicFramePr/>
          <p:nvPr/>
        </p:nvGraphicFramePr>
        <p:xfrm>
          <a:off x="755576" y="1340768"/>
          <a:ext cx="7368480" cy="4624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Zástupný symbol obsahu 5"/>
          <p:cNvSpPr txBox="1">
            <a:spLocks/>
          </p:cNvSpPr>
          <p:nvPr/>
        </p:nvSpPr>
        <p:spPr bwMode="auto">
          <a:xfrm>
            <a:off x="1043608" y="5805264"/>
            <a:ext cx="70567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47675" indent="-3825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325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5000"/>
              <a:buFont typeface="Verdana" pitchFamily="34" charset="0"/>
              <a:buChar char="›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049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EBFD1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800" indent="-210312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84832" indent="-210312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14600" indent="-182880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  <a:defRPr/>
            </a:pPr>
            <a:r>
              <a:rPr lang="sk-SK" sz="2000" dirty="0" smtClean="0">
                <a:solidFill>
                  <a:srgbClr val="92D050"/>
                </a:solidFill>
              </a:rPr>
              <a:t>V porovnaní so železničnou získa </a:t>
            </a:r>
            <a:r>
              <a:rPr lang="sk-SK" sz="2000" b="1" dirty="0" smtClean="0">
                <a:solidFill>
                  <a:srgbClr val="92D050"/>
                </a:solidFill>
              </a:rPr>
              <a:t>cestná infraštruktúra </a:t>
            </a:r>
            <a:r>
              <a:rPr lang="sk-SK" sz="2000" dirty="0" smtClean="0">
                <a:solidFill>
                  <a:srgbClr val="92D050"/>
                </a:solidFill>
              </a:rPr>
              <a:t>zo zdrojov EFRR o takmer </a:t>
            </a:r>
            <a:r>
              <a:rPr lang="sk-SK" sz="2000" b="1" dirty="0" smtClean="0">
                <a:solidFill>
                  <a:srgbClr val="92D050"/>
                </a:solidFill>
              </a:rPr>
              <a:t>80 </a:t>
            </a:r>
            <a:r>
              <a:rPr lang="en-US" sz="2000" b="1" dirty="0" smtClean="0">
                <a:solidFill>
                  <a:srgbClr val="92D050"/>
                </a:solidFill>
              </a:rPr>
              <a:t>%</a:t>
            </a:r>
            <a:r>
              <a:rPr lang="sk-SK" sz="2000" b="1" dirty="0" smtClean="0">
                <a:solidFill>
                  <a:srgbClr val="92D050"/>
                </a:solidFill>
              </a:rPr>
              <a:t> viac</a:t>
            </a:r>
            <a:r>
              <a:rPr lang="sk-SK" sz="2000" dirty="0" smtClean="0">
                <a:solidFill>
                  <a:srgbClr val="92D050"/>
                </a:solidFill>
              </a:rPr>
              <a:t>.</a:t>
            </a:r>
            <a:endParaRPr lang="sk-SK" sz="1800" dirty="0">
              <a:solidFill>
                <a:srgbClr val="92D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46856" y="260648"/>
            <a:ext cx="8229600" cy="1152128"/>
          </a:xfrm>
        </p:spPr>
        <p:txBody>
          <a:bodyPr/>
          <a:lstStyle/>
          <a:p>
            <a:pPr algn="ctr">
              <a:defRPr/>
            </a:pPr>
            <a:r>
              <a:rPr lang="sk-SK" sz="3000" b="1" dirty="0" smtClean="0"/>
              <a:t>Priebeh strategického environmentálneho hodnotenia (SEA proces)</a:t>
            </a:r>
            <a:endParaRPr lang="en-GB" sz="3000" dirty="0"/>
          </a:p>
        </p:txBody>
      </p:sp>
      <p:sp>
        <p:nvSpPr>
          <p:cNvPr id="14339" name="Zástupný symbol obsahu 2"/>
          <p:cNvSpPr>
            <a:spLocks noGrp="1"/>
          </p:cNvSpPr>
          <p:nvPr>
            <p:ph idx="1"/>
          </p:nvPr>
        </p:nvSpPr>
        <p:spPr>
          <a:xfrm>
            <a:off x="467544" y="1556792"/>
            <a:ext cx="8280920" cy="4572000"/>
          </a:xfrm>
        </p:spPr>
        <p:txBody>
          <a:bodyPr/>
          <a:lstStyle/>
          <a:p>
            <a:pPr marL="522287" indent="-457200">
              <a:buNone/>
              <a:defRPr/>
            </a:pPr>
            <a:r>
              <a:rPr lang="sk-SK" sz="1800" b="1" u="sng" dirty="0" smtClean="0"/>
              <a:t>Prehľad dôležitých termínov pri environmentálnom posudzovaní OPII:</a:t>
            </a:r>
            <a:endParaRPr lang="en-US" sz="1800" b="1" u="sng" dirty="0" smtClean="0"/>
          </a:p>
          <a:p>
            <a:pPr marL="522287" indent="-457200">
              <a:spcBef>
                <a:spcPts val="1200"/>
              </a:spcBef>
              <a:buFont typeface="Wingdings 2" pitchFamily="18" charset="2"/>
              <a:buAutoNum type="arabicPeriod"/>
              <a:defRPr/>
            </a:pPr>
            <a:r>
              <a:rPr lang="sk-SK" sz="1800" dirty="0" smtClean="0"/>
              <a:t>08/2013 – spustenie SEA procesu – zverejnenie oznámenia o strategickom dokumente</a:t>
            </a:r>
          </a:p>
          <a:p>
            <a:pPr marL="522287" indent="-457200">
              <a:buAutoNum type="arabicPeriod"/>
              <a:defRPr/>
            </a:pPr>
            <a:r>
              <a:rPr lang="sk-SK" sz="1800" dirty="0" smtClean="0"/>
              <a:t>09/2013 – určenie rozsahu hodnotenia a jeho zverejnenie</a:t>
            </a:r>
          </a:p>
          <a:p>
            <a:pPr marL="522287" indent="-457200">
              <a:buAutoNum type="arabicPeriod"/>
              <a:defRPr/>
            </a:pPr>
            <a:r>
              <a:rPr lang="sk-SK" sz="1800" dirty="0" smtClean="0"/>
              <a:t>09-11/2013 – spracovanie správy o hodnotení (verzia 1 až 4)</a:t>
            </a:r>
          </a:p>
          <a:p>
            <a:pPr marL="522287" indent="-457200">
              <a:buAutoNum type="arabicPeriod"/>
              <a:defRPr/>
            </a:pPr>
            <a:endParaRPr lang="sk-SK" sz="1800" dirty="0" smtClean="0"/>
          </a:p>
          <a:p>
            <a:pPr marL="522287" indent="-457200">
              <a:buAutoNum type="arabicPeriod"/>
              <a:defRPr/>
            </a:pPr>
            <a:endParaRPr lang="sk-SK" sz="1800" dirty="0" smtClean="0"/>
          </a:p>
          <a:p>
            <a:pPr marL="522287" indent="-457200">
              <a:spcBef>
                <a:spcPts val="300"/>
              </a:spcBef>
              <a:buFont typeface="Wingdings 2" pitchFamily="18" charset="2"/>
              <a:buAutoNum type="arabicPeriod"/>
              <a:defRPr/>
            </a:pPr>
            <a:r>
              <a:rPr lang="sk-SK" sz="1800" b="1" dirty="0" smtClean="0">
                <a:solidFill>
                  <a:srgbClr val="92D050"/>
                </a:solidFill>
              </a:rPr>
              <a:t>15.11.2013 – zverejnenie správy o hodnotení (SEA) a jej pripomienkovanie (min. 21 dní)</a:t>
            </a:r>
          </a:p>
          <a:p>
            <a:pPr marL="522287" indent="-457200">
              <a:buFont typeface="Wingdings 2" pitchFamily="18" charset="2"/>
              <a:buAutoNum type="arabicPeriod"/>
              <a:defRPr/>
            </a:pPr>
            <a:r>
              <a:rPr lang="sk-SK" sz="1800" b="1" dirty="0" smtClean="0">
                <a:solidFill>
                  <a:srgbClr val="92D050"/>
                </a:solidFill>
              </a:rPr>
              <a:t>11/2013 – verejné prerokovanie správy o hodnotení</a:t>
            </a:r>
          </a:p>
          <a:p>
            <a:pPr marL="522287" indent="-457200">
              <a:buFont typeface="Wingdings 2" pitchFamily="18" charset="2"/>
              <a:buAutoNum type="arabicPeriod"/>
              <a:defRPr/>
            </a:pPr>
            <a:r>
              <a:rPr lang="sk-SK" sz="1800" b="1" dirty="0" smtClean="0">
                <a:solidFill>
                  <a:srgbClr val="92D050"/>
                </a:solidFill>
              </a:rPr>
              <a:t>12/2013 – cezhraničné posudzovanie</a:t>
            </a:r>
          </a:p>
          <a:p>
            <a:pPr marL="522287" indent="-457200">
              <a:buFont typeface="Wingdings 2" pitchFamily="18" charset="2"/>
              <a:buAutoNum type="arabicPeriod"/>
              <a:defRPr/>
            </a:pPr>
            <a:r>
              <a:rPr lang="sk-SK" sz="1800" b="1" dirty="0" smtClean="0">
                <a:solidFill>
                  <a:srgbClr val="92D050"/>
                </a:solidFill>
              </a:rPr>
              <a:t>01/2014 – spracovanie odborného posudku k správe</a:t>
            </a:r>
          </a:p>
          <a:p>
            <a:pPr marL="522287" indent="-457200">
              <a:buFont typeface="Wingdings 2" pitchFamily="18" charset="2"/>
              <a:buAutoNum type="arabicPeriod"/>
              <a:defRPr/>
            </a:pPr>
            <a:r>
              <a:rPr lang="sk-SK" sz="1800" b="1" dirty="0" smtClean="0">
                <a:solidFill>
                  <a:srgbClr val="92D050"/>
                </a:solidFill>
              </a:rPr>
              <a:t>01/2014 – vydanie stanoviska MŽP SR o SEA hodnotení</a:t>
            </a:r>
          </a:p>
          <a:p>
            <a:pPr marL="522287" indent="-457200">
              <a:buNone/>
              <a:defRPr/>
            </a:pPr>
            <a:endParaRPr lang="sk-SK" sz="1800" dirty="0" smtClean="0"/>
          </a:p>
          <a:p>
            <a:pPr marL="522287" indent="-457200">
              <a:buAutoNum type="arabicPeriod"/>
              <a:defRPr/>
            </a:pPr>
            <a:endParaRPr lang="sk-SK" sz="1800" dirty="0" smtClean="0"/>
          </a:p>
          <a:p>
            <a:pPr marL="522287" indent="-457200">
              <a:buAutoNum type="arabicPeriod"/>
              <a:defRPr/>
            </a:pPr>
            <a:endParaRPr lang="sk-SK" sz="1800" dirty="0" smtClean="0"/>
          </a:p>
          <a:p>
            <a:pPr marL="522287" indent="-457200">
              <a:buAutoNum type="arabicPeriod"/>
              <a:defRPr/>
            </a:pPr>
            <a:endParaRPr lang="en-US" sz="1800" dirty="0" smtClean="0"/>
          </a:p>
          <a:p>
            <a:pPr>
              <a:buFont typeface="Wingdings 2" pitchFamily="18" charset="2"/>
              <a:buNone/>
              <a:defRPr/>
            </a:pPr>
            <a:endParaRPr lang="en-US" sz="1800" dirty="0" smtClean="0"/>
          </a:p>
          <a:p>
            <a:pPr>
              <a:defRPr/>
            </a:pPr>
            <a:endParaRPr lang="en-US" sz="1800" dirty="0" smtClean="0"/>
          </a:p>
        </p:txBody>
      </p:sp>
      <p:cxnSp>
        <p:nvCxnSpPr>
          <p:cNvPr id="5" name="Rovná spojnica 4"/>
          <p:cNvCxnSpPr/>
          <p:nvPr/>
        </p:nvCxnSpPr>
        <p:spPr>
          <a:xfrm>
            <a:off x="539552" y="3501008"/>
            <a:ext cx="7848872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čísla snímky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FF147C-0E8B-4B91-853B-70F213BBBEB3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sp>
        <p:nvSpPr>
          <p:cNvPr id="5" name="Obdĺžnik 4"/>
          <p:cNvSpPr/>
          <p:nvPr/>
        </p:nvSpPr>
        <p:spPr>
          <a:xfrm>
            <a:off x="1547664" y="1781522"/>
            <a:ext cx="6048672" cy="32316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Font typeface="Wingdings 2" pitchFamily="18" charset="2"/>
              <a:buNone/>
              <a:defRPr/>
            </a:pPr>
            <a:r>
              <a:rPr lang="sk-SK" sz="4200" dirty="0" smtClean="0">
                <a:ln w="6350">
                  <a:solidFill>
                    <a:srgbClr val="2DA2BF">
                      <a:shade val="43000"/>
                    </a:srgbClr>
                  </a:solidFill>
                </a:ln>
                <a:solidFill>
                  <a:srgbClr val="65C0E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Ďakujem za pozornosť.</a:t>
            </a:r>
            <a:endParaRPr lang="sk-SK" dirty="0" smtClean="0"/>
          </a:p>
          <a:p>
            <a:pPr algn="ctr">
              <a:buFont typeface="Wingdings 2" pitchFamily="18" charset="2"/>
              <a:buNone/>
              <a:defRPr/>
            </a:pPr>
            <a:endParaRPr lang="sk-SK" dirty="0" smtClean="0"/>
          </a:p>
          <a:p>
            <a:pPr algn="ctr">
              <a:buFont typeface="Wingdings 2" pitchFamily="18" charset="2"/>
              <a:buNone/>
              <a:defRPr/>
            </a:pPr>
            <a:endParaRPr lang="sk-SK" dirty="0" smtClean="0"/>
          </a:p>
          <a:p>
            <a:pPr algn="ctr">
              <a:buFont typeface="Wingdings 2" pitchFamily="18" charset="2"/>
              <a:buNone/>
              <a:defRPr/>
            </a:pPr>
            <a:r>
              <a:rPr lang="sk-SK" dirty="0" smtClean="0">
                <a:latin typeface="+mj-lt"/>
              </a:rPr>
              <a:t>Ministerstvo dopravy, výstavby a regionálneho rozvoja Slovenskej republiky</a:t>
            </a:r>
          </a:p>
          <a:p>
            <a:pPr algn="ctr">
              <a:buFont typeface="Wingdings 2" pitchFamily="18" charset="2"/>
              <a:buNone/>
              <a:defRPr/>
            </a:pPr>
            <a:r>
              <a:rPr lang="sk-SK" dirty="0" smtClean="0">
                <a:latin typeface="+mj-lt"/>
              </a:rPr>
              <a:t>Námestie slobody č. 6</a:t>
            </a:r>
          </a:p>
          <a:p>
            <a:pPr algn="ctr">
              <a:buFont typeface="Wingdings 2" pitchFamily="18" charset="2"/>
              <a:buNone/>
              <a:defRPr/>
            </a:pPr>
            <a:r>
              <a:rPr lang="sk-SK" dirty="0" smtClean="0">
                <a:latin typeface="+mj-lt"/>
              </a:rPr>
              <a:t>P.O.BOX 100</a:t>
            </a:r>
          </a:p>
          <a:p>
            <a:pPr algn="ctr">
              <a:buFont typeface="Wingdings 2" pitchFamily="18" charset="2"/>
              <a:buNone/>
              <a:defRPr/>
            </a:pPr>
            <a:r>
              <a:rPr lang="sk-SK" dirty="0" smtClean="0">
                <a:latin typeface="+mj-lt"/>
              </a:rPr>
              <a:t>810 05 Bratislava</a:t>
            </a:r>
            <a:br>
              <a:rPr lang="sk-SK" dirty="0" smtClean="0">
                <a:latin typeface="+mj-lt"/>
              </a:rPr>
            </a:br>
            <a:r>
              <a:rPr lang="sk-SK" dirty="0" smtClean="0">
                <a:latin typeface="+mj-lt"/>
                <a:hlinkClick r:id="rId3"/>
              </a:rPr>
              <a:t>www.mindop.sk</a:t>
            </a:r>
            <a:endParaRPr lang="sk-SK" dirty="0" smtClean="0">
              <a:latin typeface="+mj-lt"/>
            </a:endParaRPr>
          </a:p>
          <a:p>
            <a:pPr algn="ctr">
              <a:buFont typeface="Wingdings 2" pitchFamily="18" charset="2"/>
              <a:buNone/>
              <a:defRPr/>
            </a:pPr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sk-SK" sz="3000" b="1" dirty="0" smtClean="0"/>
              <a:t>Globálny cieľ OPII</a:t>
            </a:r>
            <a:endParaRPr lang="sk-SK" sz="3000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4572000"/>
          </a:xfrm>
        </p:spPr>
        <p:txBody>
          <a:bodyPr/>
          <a:lstStyle/>
          <a:p>
            <a:pPr algn="ctr">
              <a:buNone/>
            </a:pPr>
            <a:r>
              <a:rPr lang="sk-SK" sz="2000" b="1" dirty="0" smtClean="0"/>
              <a:t>Globálnym cieľom OPII </a:t>
            </a:r>
            <a:r>
              <a:rPr lang="sk-SK" sz="2000" dirty="0" smtClean="0"/>
              <a:t>je podpora trvalo udržateľnej mobility, hospodárskeho rastu, tvorby pracovných miest a zlepšenie podnikateľského prostredia prostredníctvom rozvoja dopravnej infraštruktúry, rozvoja verejnej osobnej dopravy a rozvoja informačnej spoločnosti.</a:t>
            </a:r>
          </a:p>
          <a:p>
            <a:pPr>
              <a:buFont typeface="Wingdings 2" pitchFamily="18" charset="2"/>
              <a:buNone/>
              <a:defRPr/>
            </a:pPr>
            <a:endParaRPr lang="en-US" sz="2000" dirty="0" smtClean="0"/>
          </a:p>
          <a:p>
            <a:pPr>
              <a:buFont typeface="Wingdings 2" pitchFamily="18" charset="2"/>
              <a:buNone/>
              <a:defRPr/>
            </a:pPr>
            <a:r>
              <a:rPr lang="sk-SK" sz="2000" b="1" u="sng" dirty="0" smtClean="0"/>
              <a:t>Prehľad dopravných módov, ktoré budú predmetom podpory</a:t>
            </a:r>
            <a:r>
              <a:rPr lang="en-US" sz="2000" dirty="0" smtClean="0"/>
              <a:t>:</a:t>
            </a:r>
          </a:p>
          <a:p>
            <a:pPr>
              <a:spcBef>
                <a:spcPts val="600"/>
              </a:spcBef>
              <a:defRPr/>
            </a:pPr>
            <a:r>
              <a:rPr lang="sk-SK" sz="2000" dirty="0" smtClean="0"/>
              <a:t>Železničná infraštruktúra,</a:t>
            </a:r>
            <a:endParaRPr lang="en-US" sz="2000" dirty="0" smtClean="0"/>
          </a:p>
          <a:p>
            <a:pPr>
              <a:defRPr/>
            </a:pPr>
            <a:r>
              <a:rPr lang="sk-SK" sz="2000" dirty="0" smtClean="0"/>
              <a:t>Cestná infraštruktúra,</a:t>
            </a:r>
            <a:endParaRPr lang="en-US" sz="2000" dirty="0" smtClean="0"/>
          </a:p>
          <a:p>
            <a:pPr>
              <a:defRPr/>
            </a:pPr>
            <a:r>
              <a:rPr lang="sk-SK" sz="2000" dirty="0" smtClean="0"/>
              <a:t>Infraštruktúra vodnej dopravy,</a:t>
            </a:r>
            <a:endParaRPr lang="en-US" sz="2000" dirty="0" smtClean="0"/>
          </a:p>
          <a:p>
            <a:pPr>
              <a:defRPr/>
            </a:pPr>
            <a:r>
              <a:rPr lang="sk-SK" sz="2000" dirty="0" smtClean="0"/>
              <a:t>Verejná osobná doprava</a:t>
            </a:r>
            <a:r>
              <a:rPr lang="en-US" sz="2000" dirty="0" smtClean="0"/>
              <a:t> (</a:t>
            </a:r>
            <a:r>
              <a:rPr lang="sk-SK" sz="2000" dirty="0" smtClean="0"/>
              <a:t>infraštruktúra, mobilné prostriedky)</a:t>
            </a:r>
            <a:r>
              <a:rPr lang="en-US" sz="2000" dirty="0" smtClean="0"/>
              <a:t>.</a:t>
            </a:r>
          </a:p>
          <a:p>
            <a:pPr>
              <a:defRPr/>
            </a:pPr>
            <a:endParaRPr lang="en-US" sz="2400" dirty="0" smtClean="0"/>
          </a:p>
          <a:p>
            <a:pPr>
              <a:defRPr/>
            </a:pPr>
            <a:endParaRPr lang="en-US" dirty="0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1D5DF4-CCCD-4F62-9787-D1901646BE2C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sk-SK" sz="3000" b="1" dirty="0" smtClean="0"/>
              <a:t>Prehľad prioritných osí OPII</a:t>
            </a:r>
            <a:endParaRPr lang="sk-SK" sz="3000" dirty="0"/>
          </a:p>
        </p:txBody>
      </p:sp>
      <p:sp>
        <p:nvSpPr>
          <p:cNvPr id="35843" name="Zástupný symbol obsahu 2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4572000"/>
          </a:xfrm>
        </p:spPr>
        <p:txBody>
          <a:bodyPr/>
          <a:lstStyle/>
          <a:p>
            <a:pPr>
              <a:spcBef>
                <a:spcPts val="600"/>
              </a:spcBef>
              <a:buFont typeface="Wingdings 2" pitchFamily="18" charset="2"/>
              <a:buNone/>
            </a:pPr>
            <a:r>
              <a:rPr lang="sk-SK" sz="2000" u="sng" dirty="0" smtClean="0"/>
              <a:t>KOHÉZNY FOND (KF)</a:t>
            </a:r>
            <a:endParaRPr lang="en-US" sz="2000" u="sng" dirty="0" smtClean="0"/>
          </a:p>
          <a:p>
            <a:pPr>
              <a:spcBef>
                <a:spcPts val="600"/>
              </a:spcBef>
            </a:pPr>
            <a:r>
              <a:rPr lang="sk-SK" sz="2000" dirty="0" smtClean="0"/>
              <a:t>Prioritná os 1</a:t>
            </a:r>
            <a:r>
              <a:rPr lang="en-US" sz="2000" dirty="0" smtClean="0"/>
              <a:t> – </a:t>
            </a:r>
            <a:r>
              <a:rPr lang="sk-SK" sz="2000" dirty="0" smtClean="0"/>
              <a:t>Železničná infraštruktúra (TEN-T CORE)</a:t>
            </a:r>
            <a:endParaRPr lang="en-US" sz="2000" dirty="0" smtClean="0"/>
          </a:p>
          <a:p>
            <a:r>
              <a:rPr lang="sk-SK" sz="2000" dirty="0" smtClean="0"/>
              <a:t>Prioritná os 2</a:t>
            </a:r>
            <a:r>
              <a:rPr lang="en-US" sz="2000" dirty="0" smtClean="0"/>
              <a:t> – </a:t>
            </a:r>
            <a:r>
              <a:rPr lang="sk-SK" sz="2000" dirty="0" smtClean="0"/>
              <a:t>Cestná infraštruktúra </a:t>
            </a:r>
            <a:r>
              <a:rPr lang="en-US" sz="2000" dirty="0" smtClean="0"/>
              <a:t>(TEN-T</a:t>
            </a:r>
            <a:r>
              <a:rPr lang="sk-SK" sz="2000" dirty="0" smtClean="0"/>
              <a:t> CORE</a:t>
            </a:r>
            <a:r>
              <a:rPr lang="en-US" sz="2000" dirty="0" smtClean="0"/>
              <a:t>)</a:t>
            </a:r>
          </a:p>
          <a:p>
            <a:r>
              <a:rPr lang="sk-SK" sz="2000" dirty="0" smtClean="0"/>
              <a:t>Prioritná os 3</a:t>
            </a:r>
            <a:r>
              <a:rPr lang="en-US" sz="2000" dirty="0" smtClean="0"/>
              <a:t> – </a:t>
            </a:r>
            <a:r>
              <a:rPr lang="sk-SK" sz="2000" dirty="0" smtClean="0"/>
              <a:t>Verejná osobná doprava</a:t>
            </a:r>
            <a:endParaRPr lang="en-US" sz="2000" dirty="0" smtClean="0"/>
          </a:p>
          <a:p>
            <a:r>
              <a:rPr lang="sk-SK" sz="2000" dirty="0" smtClean="0"/>
              <a:t>Prioritná os 4</a:t>
            </a:r>
            <a:r>
              <a:rPr lang="en-US" sz="2000" dirty="0" smtClean="0"/>
              <a:t> – </a:t>
            </a:r>
            <a:r>
              <a:rPr lang="sk-SK" sz="2000" dirty="0" smtClean="0"/>
              <a:t>Infraštruktúra vodnej dopravy (TEN-T CORE)</a:t>
            </a:r>
            <a:endParaRPr lang="en-US" sz="2000" dirty="0" smtClean="0"/>
          </a:p>
          <a:p>
            <a:pPr>
              <a:lnSpc>
                <a:spcPct val="200000"/>
              </a:lnSpc>
              <a:buFont typeface="Wingdings 2" pitchFamily="18" charset="2"/>
              <a:buNone/>
            </a:pPr>
            <a:r>
              <a:rPr lang="sk-SK" sz="2000" u="sng" dirty="0" smtClean="0"/>
              <a:t>EURÓPSKY FOND REGIONÁLNEHO ROZVOJA (EFRR)</a:t>
            </a:r>
            <a:endParaRPr lang="en-US" sz="2000" u="sng" dirty="0" smtClean="0"/>
          </a:p>
          <a:p>
            <a:r>
              <a:rPr lang="sk-SK" sz="2000" dirty="0" smtClean="0"/>
              <a:t>Prioritná os 5 </a:t>
            </a:r>
            <a:r>
              <a:rPr lang="en-US" sz="2000" dirty="0" smtClean="0"/>
              <a:t>– </a:t>
            </a:r>
            <a:r>
              <a:rPr lang="sk-SK" sz="2000" dirty="0" smtClean="0"/>
              <a:t>Železničná infraštruktúra (mimo TEN-T CORE)</a:t>
            </a:r>
            <a:endParaRPr lang="en-US" sz="2000" dirty="0" smtClean="0"/>
          </a:p>
          <a:p>
            <a:r>
              <a:rPr lang="sk-SK" sz="2000" dirty="0" smtClean="0"/>
              <a:t>Prioritná os 6 </a:t>
            </a:r>
            <a:r>
              <a:rPr lang="en-US" sz="2000" dirty="0" smtClean="0"/>
              <a:t>– </a:t>
            </a:r>
            <a:r>
              <a:rPr lang="sk-SK" sz="2000" dirty="0" smtClean="0"/>
              <a:t>Cestná infraštruktúra (mimo TEN-T CORE)</a:t>
            </a:r>
            <a:endParaRPr lang="en-US" sz="2000" dirty="0" smtClean="0"/>
          </a:p>
          <a:p>
            <a:r>
              <a:rPr lang="sk-SK" sz="2000" dirty="0" smtClean="0"/>
              <a:t>Prioritná os 7 </a:t>
            </a:r>
            <a:r>
              <a:rPr lang="en-US" sz="2000" dirty="0" smtClean="0"/>
              <a:t>–</a:t>
            </a:r>
            <a:r>
              <a:rPr lang="sk-SK" sz="2000" dirty="0" smtClean="0"/>
              <a:t> Informačná spoločnosť</a:t>
            </a:r>
            <a:endParaRPr lang="en-US" sz="2000" dirty="0" smtClean="0"/>
          </a:p>
          <a:p>
            <a:r>
              <a:rPr lang="sk-SK" sz="2000" dirty="0" smtClean="0"/>
              <a:t>Prioritná os 8 </a:t>
            </a:r>
            <a:r>
              <a:rPr lang="en-US" sz="2000" dirty="0" smtClean="0"/>
              <a:t>– </a:t>
            </a:r>
            <a:r>
              <a:rPr lang="sk-SK" sz="2000" dirty="0" smtClean="0"/>
              <a:t>Technická pomoc</a:t>
            </a:r>
            <a:endParaRPr lang="en-US" sz="2000" dirty="0" smtClean="0"/>
          </a:p>
          <a:p>
            <a:endParaRPr lang="en-US" sz="2400" dirty="0" smtClean="0"/>
          </a:p>
          <a:p>
            <a:endParaRPr lang="en-US" dirty="0" smtClean="0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8E8D00-AAA6-4960-BAC1-4D55590F6EF4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defRPr/>
            </a:pPr>
            <a:r>
              <a:rPr lang="sk-SK" sz="2800" b="1" dirty="0" smtClean="0"/>
              <a:t>Prioritné oblasti podpory z </a:t>
            </a:r>
            <a:r>
              <a:rPr lang="sk-SK" sz="2800" b="1" u="sng" dirty="0" smtClean="0"/>
              <a:t>Kohézneho fondu </a:t>
            </a:r>
            <a:r>
              <a:rPr lang="sk-SK" sz="2800" b="1" dirty="0" smtClean="0"/>
              <a:t>po roku 2013</a:t>
            </a:r>
            <a:endParaRPr lang="sk-SK" sz="2800" dirty="0"/>
          </a:p>
        </p:txBody>
      </p:sp>
      <p:sp>
        <p:nvSpPr>
          <p:cNvPr id="35843" name="Zástupný symbol obsahu 2"/>
          <p:cNvSpPr>
            <a:spLocks noGrp="1"/>
          </p:cNvSpPr>
          <p:nvPr>
            <p:ph idx="1"/>
          </p:nvPr>
        </p:nvSpPr>
        <p:spPr>
          <a:xfrm>
            <a:off x="457200" y="1809328"/>
            <a:ext cx="8229600" cy="45720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sk-SK" sz="2000" dirty="0" smtClean="0"/>
              <a:t>modernizácia železničných koridorov (TEN-T CORE),</a:t>
            </a:r>
          </a:p>
          <a:p>
            <a:pPr>
              <a:spcBef>
                <a:spcPts val="1200"/>
              </a:spcBef>
            </a:pPr>
            <a:r>
              <a:rPr lang="sk-SK" sz="2000" dirty="0" smtClean="0"/>
              <a:t>implementácia interoperability (ERTMS),</a:t>
            </a:r>
          </a:p>
          <a:p>
            <a:pPr>
              <a:spcBef>
                <a:spcPts val="1200"/>
              </a:spcBef>
            </a:pPr>
            <a:r>
              <a:rPr lang="sk-SK" sz="2000" dirty="0" smtClean="0"/>
              <a:t>výstavba diaľnic a rýchlostných ciest (TEN-T CORE),</a:t>
            </a:r>
          </a:p>
          <a:p>
            <a:pPr>
              <a:spcBef>
                <a:spcPts val="1200"/>
              </a:spcBef>
            </a:pPr>
            <a:r>
              <a:rPr lang="sk-SK" sz="2000" dirty="0" smtClean="0"/>
              <a:t>inteligentné dopravné systémy a dopravná telematika,</a:t>
            </a:r>
          </a:p>
          <a:p>
            <a:pPr>
              <a:spcBef>
                <a:spcPts val="1200"/>
              </a:spcBef>
            </a:pPr>
            <a:r>
              <a:rPr lang="sk-SK" sz="2000" dirty="0" smtClean="0"/>
              <a:t>podpora mestskej mobility (výstavba a modernizácia infraštruktúry pre integrované dopravné systémy, nákup mobilných prostriedkov pre dráhovú dopravu, budovanie prestupných terminálov),</a:t>
            </a:r>
          </a:p>
          <a:p>
            <a:pPr>
              <a:spcBef>
                <a:spcPts val="1200"/>
              </a:spcBef>
            </a:pPr>
            <a:r>
              <a:rPr lang="sk-SK" sz="2000" dirty="0" smtClean="0"/>
              <a:t>modernizácia infraštruktúry vodnej dopravy (dunajská vodná cesta, prístavy TEN-T).</a:t>
            </a:r>
            <a:endParaRPr lang="en-US" sz="2000" dirty="0" smtClean="0"/>
          </a:p>
          <a:p>
            <a:endParaRPr lang="en-US" sz="2400" dirty="0" smtClean="0"/>
          </a:p>
          <a:p>
            <a:endParaRPr lang="en-US" dirty="0" smtClean="0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8E8D00-AAA6-4960-BAC1-4D55590F6EF4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defRPr/>
            </a:pPr>
            <a:r>
              <a:rPr lang="sk-SK" sz="2800" b="1" dirty="0" smtClean="0"/>
              <a:t>Prioritné oblasti podpory z </a:t>
            </a:r>
            <a:r>
              <a:rPr lang="sk-SK" sz="2800" b="1" u="sng" dirty="0" smtClean="0"/>
              <a:t>EFRR</a:t>
            </a:r>
            <a:r>
              <a:rPr lang="sk-SK" sz="2800" b="1" dirty="0" smtClean="0"/>
              <a:t> po roku 2013</a:t>
            </a:r>
            <a:endParaRPr lang="sk-SK" sz="2800" dirty="0"/>
          </a:p>
        </p:txBody>
      </p:sp>
      <p:sp>
        <p:nvSpPr>
          <p:cNvPr id="35843" name="Zástupný symbol obsahu 2"/>
          <p:cNvSpPr>
            <a:spLocks noGrp="1"/>
          </p:cNvSpPr>
          <p:nvPr>
            <p:ph idx="1"/>
          </p:nvPr>
        </p:nvSpPr>
        <p:spPr>
          <a:xfrm>
            <a:off x="457200" y="1809328"/>
            <a:ext cx="8229600" cy="45720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sk-SK" sz="2000" dirty="0" smtClean="0"/>
              <a:t>modernizácia železničných koridorov (mimo TEN-T CORE),</a:t>
            </a:r>
          </a:p>
          <a:p>
            <a:pPr>
              <a:spcBef>
                <a:spcPts val="1200"/>
              </a:spcBef>
            </a:pPr>
            <a:r>
              <a:rPr lang="sk-SK" sz="2000" dirty="0" smtClean="0"/>
              <a:t>elektrifikácia tratí,</a:t>
            </a:r>
          </a:p>
          <a:p>
            <a:pPr>
              <a:spcBef>
                <a:spcPts val="1200"/>
              </a:spcBef>
            </a:pPr>
            <a:r>
              <a:rPr lang="sk-SK" sz="2000" dirty="0" smtClean="0"/>
              <a:t>vybudovanie a modernizácia technickej základne na opravu a údržbu vozového parku (depá, THÚ),</a:t>
            </a:r>
          </a:p>
          <a:p>
            <a:pPr>
              <a:spcBef>
                <a:spcPts val="1200"/>
              </a:spcBef>
            </a:pPr>
            <a:r>
              <a:rPr lang="sk-SK" sz="2000" dirty="0" smtClean="0"/>
              <a:t>výstavba rýchlostných ciest (mimo TEN-T CORE),</a:t>
            </a:r>
          </a:p>
          <a:p>
            <a:pPr>
              <a:spcBef>
                <a:spcPts val="1200"/>
              </a:spcBef>
            </a:pPr>
            <a:r>
              <a:rPr lang="sk-SK" sz="2000" dirty="0" smtClean="0"/>
              <a:t>výstavba a modernizácia ciest I. triedy,</a:t>
            </a:r>
          </a:p>
          <a:p>
            <a:pPr>
              <a:spcBef>
                <a:spcPts val="1200"/>
              </a:spcBef>
            </a:pPr>
            <a:r>
              <a:rPr lang="sk-SK" sz="2000" dirty="0" smtClean="0"/>
              <a:t>informatizácia spoločnosti (rozvoj elektronických služieb, efektívna verejná správa, širokopásmové pripojenie a siete novej generácie).</a:t>
            </a:r>
            <a:endParaRPr lang="en-US" sz="2000" dirty="0" smtClean="0"/>
          </a:p>
          <a:p>
            <a:endParaRPr lang="en-US" sz="2400" dirty="0" smtClean="0"/>
          </a:p>
          <a:p>
            <a:endParaRPr lang="en-US" dirty="0" smtClean="0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8E8D00-AAA6-4960-BAC1-4D55590F6EF4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1" y="267494"/>
            <a:ext cx="8229600" cy="713234"/>
          </a:xfrm>
        </p:spPr>
        <p:txBody>
          <a:bodyPr>
            <a:normAutofit/>
          </a:bodyPr>
          <a:lstStyle/>
          <a:p>
            <a:pPr indent="0" algn="ctr" eaLnBrk="1" hangingPunct="1">
              <a:defRPr/>
            </a:pPr>
            <a:r>
              <a:rPr lang="sk-SK" sz="2800" b="1" dirty="0" smtClean="0">
                <a:effectLst/>
              </a:rPr>
              <a:t>PO 2 a PO 6 Cestná infraštruktúra</a:t>
            </a: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67544" y="1124744"/>
            <a:ext cx="8280920" cy="2448272"/>
          </a:xfrm>
        </p:spPr>
        <p:txBody>
          <a:bodyPr/>
          <a:lstStyle/>
          <a:p>
            <a:pPr marL="87313" indent="0" algn="just">
              <a:buNone/>
            </a:pPr>
            <a:r>
              <a:rPr lang="sk-SK" sz="1800" dirty="0" smtClean="0"/>
              <a:t>V oblasti zvyšovania bezpečnosti na existujúcich diaľniciach a rýchlostných cestách bude snahou MDVRR SR reagovať na aktuálne problémy cestnej premávky, a to:</a:t>
            </a:r>
          </a:p>
          <a:p>
            <a:pPr marL="536575" indent="-449263" algn="just">
              <a:spcBef>
                <a:spcPts val="1200"/>
              </a:spcBef>
            </a:pPr>
            <a:r>
              <a:rPr lang="sk-SK" sz="1800" b="1" dirty="0" smtClean="0">
                <a:solidFill>
                  <a:srgbClr val="92D050"/>
                </a:solidFill>
              </a:rPr>
              <a:t>budovaním bezpečných koridorov pre migráciu zveri, tzv. zelené prechody (</a:t>
            </a:r>
            <a:r>
              <a:rPr lang="sk-SK" sz="1800" b="1" dirty="0" err="1" smtClean="0">
                <a:solidFill>
                  <a:srgbClr val="92D050"/>
                </a:solidFill>
              </a:rPr>
              <a:t>ekodukty</a:t>
            </a:r>
            <a:r>
              <a:rPr lang="sk-SK" sz="1800" b="1" dirty="0" smtClean="0">
                <a:solidFill>
                  <a:srgbClr val="92D050"/>
                </a:solidFill>
              </a:rPr>
              <a:t>),</a:t>
            </a:r>
          </a:p>
          <a:p>
            <a:pPr marL="536575" indent="-449263" algn="just"/>
            <a:r>
              <a:rPr lang="sk-SK" sz="1800" b="1" dirty="0" smtClean="0">
                <a:solidFill>
                  <a:srgbClr val="92D050"/>
                </a:solidFill>
              </a:rPr>
              <a:t>výstavbou oplotenia v kritických úsekoch,</a:t>
            </a:r>
          </a:p>
          <a:p>
            <a:pPr marL="536575" indent="-449263" algn="just"/>
            <a:r>
              <a:rPr lang="sk-SK" sz="1800" b="1" dirty="0" err="1" smtClean="0">
                <a:solidFill>
                  <a:srgbClr val="92D050"/>
                </a:solidFill>
              </a:rPr>
              <a:t>skapacitnením</a:t>
            </a:r>
            <a:r>
              <a:rPr lang="sk-SK" sz="1800" b="1" dirty="0" smtClean="0">
                <a:solidFill>
                  <a:srgbClr val="92D050"/>
                </a:solidFill>
              </a:rPr>
              <a:t> exponovaných úsekov a pod.</a:t>
            </a:r>
          </a:p>
          <a:p>
            <a:endParaRPr lang="sk-SK" sz="2000" dirty="0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CA94A4-1FB2-4146-B03D-D8AAE58DA273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sp>
        <p:nvSpPr>
          <p:cNvPr id="7" name="BlokTextu 6"/>
          <p:cNvSpPr txBox="1"/>
          <p:nvPr/>
        </p:nvSpPr>
        <p:spPr>
          <a:xfrm>
            <a:off x="611560" y="3789040"/>
            <a:ext cx="496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u="sng" dirty="0" smtClean="0"/>
              <a:t>Ukazovatele výstupov </a:t>
            </a:r>
            <a:endParaRPr lang="sk-SK" b="1" u="sng" dirty="0"/>
          </a:p>
        </p:txBody>
      </p:sp>
      <p:sp>
        <p:nvSpPr>
          <p:cNvPr id="8" name="BlokTextu 7"/>
          <p:cNvSpPr txBox="1"/>
          <p:nvPr/>
        </p:nvSpPr>
        <p:spPr>
          <a:xfrm>
            <a:off x="539552" y="4365104"/>
            <a:ext cx="7632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6575" indent="-449263" algn="just"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</a:pPr>
            <a:r>
              <a:rPr lang="sk-SK" dirty="0" smtClean="0">
                <a:latin typeface="+mn-lt"/>
                <a:cs typeface="+mn-cs"/>
              </a:rPr>
              <a:t>Počet vybudovaných </a:t>
            </a:r>
            <a:r>
              <a:rPr lang="sk-SK" dirty="0" err="1" smtClean="0">
                <a:latin typeface="+mn-lt"/>
                <a:cs typeface="+mn-cs"/>
              </a:rPr>
              <a:t>ekoduktov</a:t>
            </a:r>
            <a:r>
              <a:rPr lang="sk-SK" dirty="0" smtClean="0">
                <a:latin typeface="+mn-lt"/>
                <a:cs typeface="+mn-cs"/>
              </a:rPr>
              <a:t> na </a:t>
            </a:r>
            <a:r>
              <a:rPr lang="sk-SK" u="sng" dirty="0" smtClean="0">
                <a:latin typeface="+mn-lt"/>
                <a:cs typeface="+mn-cs"/>
              </a:rPr>
              <a:t>existujúcich</a:t>
            </a:r>
            <a:r>
              <a:rPr lang="sk-SK" dirty="0" smtClean="0">
                <a:latin typeface="+mn-lt"/>
                <a:cs typeface="+mn-cs"/>
              </a:rPr>
              <a:t> diaľniciach a rýchlostných cestách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7505" y="-243408"/>
            <a:ext cx="8435280" cy="1399032"/>
          </a:xfrm>
        </p:spPr>
        <p:txBody>
          <a:bodyPr>
            <a:normAutofit/>
          </a:bodyPr>
          <a:lstStyle/>
          <a:p>
            <a:pPr indent="0" algn="ctr" eaLnBrk="1" hangingPunct="1">
              <a:defRPr/>
            </a:pPr>
            <a:r>
              <a:rPr lang="sk-SK" sz="2200" b="1" dirty="0" smtClean="0">
                <a:effectLst/>
              </a:rPr>
              <a:t>Železničná infraštruktúra – prehľad plánovaných investícií</a:t>
            </a:r>
            <a:endParaRPr lang="en-US" sz="2200" b="1" dirty="0">
              <a:effectLst/>
            </a:endParaRPr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7FF46D-6959-4C41-8B2A-2F5205CAACF8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pic>
        <p:nvPicPr>
          <p:cNvPr id="2050" name="Picture 2" descr="D:\Dokumenty\Ulohy\Usual\2013\Okt-Dec_2013\OP II\Príloha 3 - Mapa 2 - ŽD 2020 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2087" y="734242"/>
            <a:ext cx="8660393" cy="61237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-243408"/>
            <a:ext cx="8435280" cy="1399032"/>
          </a:xfrm>
        </p:spPr>
        <p:txBody>
          <a:bodyPr>
            <a:normAutofit/>
          </a:bodyPr>
          <a:lstStyle/>
          <a:p>
            <a:pPr indent="0" algn="ctr" eaLnBrk="1" hangingPunct="1">
              <a:defRPr/>
            </a:pPr>
            <a:r>
              <a:rPr lang="sk-SK" sz="2200" b="1" dirty="0" smtClean="0">
                <a:effectLst/>
              </a:rPr>
              <a:t>Cestná infraštruktúra – prehľad plánovaných investícií</a:t>
            </a:r>
            <a:endParaRPr lang="en-US" sz="2200" b="1" dirty="0">
              <a:effectLst/>
            </a:endParaRPr>
          </a:p>
        </p:txBody>
      </p:sp>
      <p:sp>
        <p:nvSpPr>
          <p:cNvPr id="28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553200" y="6124575"/>
            <a:ext cx="2133600" cy="476250"/>
          </a:xfrm>
        </p:spPr>
        <p:txBody>
          <a:bodyPr/>
          <a:lstStyle/>
          <a:p>
            <a:pPr>
              <a:defRPr/>
            </a:pPr>
            <a:fld id="{13489042-EAE2-4664-80D6-7FB85F8DB934}" type="slidenum">
              <a:rPr lang="en-US" sz="1800" kern="0" smtClean="0">
                <a:solidFill>
                  <a:sysClr val="windowText" lastClr="000000"/>
                </a:solidFill>
              </a:rPr>
              <a:pPr>
                <a:defRPr/>
              </a:pPr>
              <a:t>8</a:t>
            </a:fld>
            <a:endParaRPr lang="en-US" sz="1800" kern="0">
              <a:solidFill>
                <a:sysClr val="windowText" lastClr="000000"/>
              </a:solidFill>
            </a:endParaRPr>
          </a:p>
        </p:txBody>
      </p:sp>
      <p:pic>
        <p:nvPicPr>
          <p:cNvPr id="29" name="Obrázok 28" descr="Mapa 4 - CD 2020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8762" y="764704"/>
            <a:ext cx="8617206" cy="6093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-171400"/>
            <a:ext cx="8435280" cy="1399032"/>
          </a:xfrm>
        </p:spPr>
        <p:txBody>
          <a:bodyPr/>
          <a:lstStyle/>
          <a:p>
            <a:pPr indent="0" algn="ctr" eaLnBrk="1" hangingPunct="1">
              <a:defRPr/>
            </a:pPr>
            <a:r>
              <a:rPr lang="sk-SK" sz="2800" b="1" dirty="0" smtClean="0">
                <a:effectLst/>
              </a:rPr>
              <a:t>Verejná osobná doprava – prehľad plánovaných investícií</a:t>
            </a:r>
            <a:endParaRPr lang="en-US" sz="2800" b="1" dirty="0">
              <a:effectLst/>
            </a:endParaRPr>
          </a:p>
        </p:txBody>
      </p:sp>
      <p:sp>
        <p:nvSpPr>
          <p:cNvPr id="28" name="Obdĺžnik 27"/>
          <p:cNvSpPr/>
          <p:nvPr/>
        </p:nvSpPr>
        <p:spPr>
          <a:xfrm>
            <a:off x="-107950" y="1052513"/>
            <a:ext cx="9251950" cy="4608735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sk-SK" kern="0">
              <a:solidFill>
                <a:sysClr val="window" lastClr="FFFFFF"/>
              </a:solidFill>
              <a:latin typeface="Arial"/>
              <a:cs typeface="+mn-cs"/>
            </a:endParaRPr>
          </a:p>
        </p:txBody>
      </p:sp>
      <p:pic>
        <p:nvPicPr>
          <p:cNvPr id="40964" name="Zástupný symbol obsahu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388" y="1052513"/>
            <a:ext cx="9063037" cy="442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extovéPole 1"/>
          <p:cNvSpPr txBox="1"/>
          <p:nvPr/>
        </p:nvSpPr>
        <p:spPr>
          <a:xfrm>
            <a:off x="1908175" y="2351088"/>
            <a:ext cx="2735263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Stredo-severný región</a:t>
            </a:r>
            <a:endParaRPr lang="en-US" kern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TextovéPole 6"/>
          <p:cNvSpPr txBox="1"/>
          <p:nvPr/>
        </p:nvSpPr>
        <p:spPr>
          <a:xfrm>
            <a:off x="3492500" y="3857625"/>
            <a:ext cx="2303463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Stredo-južný región</a:t>
            </a:r>
            <a:endParaRPr lang="en-US" kern="0" smtClean="0">
              <a:solidFill>
                <a:sysClr val="window" lastClr="FFFFFF"/>
              </a:solidFill>
              <a:effectLst>
                <a:glow rad="228600">
                  <a:srgbClr val="4E8542">
                    <a:satMod val="175000"/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TextovéPole 7"/>
          <p:cNvSpPr txBox="1"/>
          <p:nvPr/>
        </p:nvSpPr>
        <p:spPr>
          <a:xfrm>
            <a:off x="1331913" y="4724400"/>
            <a:ext cx="2305050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Západný región</a:t>
            </a:r>
            <a:endParaRPr lang="en-US" kern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TextovéPole 8"/>
          <p:cNvSpPr txBox="1"/>
          <p:nvPr/>
        </p:nvSpPr>
        <p:spPr>
          <a:xfrm>
            <a:off x="5513388" y="1895475"/>
            <a:ext cx="250507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Východný región</a:t>
            </a:r>
            <a:endParaRPr lang="en-US" kern="0" smtClean="0">
              <a:solidFill>
                <a:sysClr val="window" lastClr="FFFFFF"/>
              </a:solidFill>
              <a:effectLst>
                <a:glow rad="228600">
                  <a:srgbClr val="4E8542">
                    <a:satMod val="175000"/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TextovéPole 2"/>
          <p:cNvSpPr txBox="1"/>
          <p:nvPr/>
        </p:nvSpPr>
        <p:spPr>
          <a:xfrm>
            <a:off x="3409950" y="1700213"/>
            <a:ext cx="960438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kern="0" dirty="0">
                <a:solidFill>
                  <a:sysClr val="window" lastClr="FFFFFF"/>
                </a:solidFill>
              </a:rPr>
              <a:t>Žilina</a:t>
            </a:r>
          </a:p>
        </p:txBody>
      </p:sp>
      <p:sp>
        <p:nvSpPr>
          <p:cNvPr id="35" name="TextovéPole 9"/>
          <p:cNvSpPr txBox="1"/>
          <p:nvPr/>
        </p:nvSpPr>
        <p:spPr>
          <a:xfrm>
            <a:off x="661988" y="4395788"/>
            <a:ext cx="1420812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kern="0" dirty="0">
                <a:solidFill>
                  <a:sysClr val="window" lastClr="FFFFFF"/>
                </a:solidFill>
              </a:rPr>
              <a:t>Bratislava</a:t>
            </a:r>
          </a:p>
        </p:txBody>
      </p:sp>
      <p:sp>
        <p:nvSpPr>
          <p:cNvPr id="36" name="TextovéPole 10"/>
          <p:cNvSpPr txBox="1"/>
          <p:nvPr/>
        </p:nvSpPr>
        <p:spPr>
          <a:xfrm>
            <a:off x="1323975" y="3443288"/>
            <a:ext cx="1420813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kern="0" dirty="0">
                <a:solidFill>
                  <a:sysClr val="window" lastClr="FFFFFF"/>
                </a:solidFill>
              </a:rPr>
              <a:t>Trnava</a:t>
            </a:r>
          </a:p>
        </p:txBody>
      </p:sp>
      <p:sp>
        <p:nvSpPr>
          <p:cNvPr id="37" name="TextovéPole 11"/>
          <p:cNvSpPr txBox="1"/>
          <p:nvPr/>
        </p:nvSpPr>
        <p:spPr>
          <a:xfrm>
            <a:off x="2033588" y="4135438"/>
            <a:ext cx="1420812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kern="0" dirty="0">
                <a:solidFill>
                  <a:sysClr val="window" lastClr="FFFFFF"/>
                </a:solidFill>
              </a:rPr>
              <a:t>Nitra</a:t>
            </a:r>
          </a:p>
        </p:txBody>
      </p:sp>
      <p:sp>
        <p:nvSpPr>
          <p:cNvPr id="38" name="TextovéPole 12"/>
          <p:cNvSpPr txBox="1"/>
          <p:nvPr/>
        </p:nvSpPr>
        <p:spPr>
          <a:xfrm>
            <a:off x="3998913" y="2886075"/>
            <a:ext cx="2160587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kern="0" dirty="0">
                <a:solidFill>
                  <a:sysClr val="window" lastClr="FFFFFF"/>
                </a:solidFill>
              </a:rPr>
              <a:t>Banská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kern="0" dirty="0">
                <a:solidFill>
                  <a:sysClr val="window" lastClr="FFFFFF"/>
                </a:solidFill>
              </a:rPr>
              <a:t>Bystrica</a:t>
            </a:r>
          </a:p>
        </p:txBody>
      </p:sp>
      <p:sp>
        <p:nvSpPr>
          <p:cNvPr id="39" name="TextovéPole 13"/>
          <p:cNvSpPr txBox="1"/>
          <p:nvPr/>
        </p:nvSpPr>
        <p:spPr>
          <a:xfrm>
            <a:off x="7275513" y="2312988"/>
            <a:ext cx="960437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kern="0" dirty="0">
                <a:solidFill>
                  <a:sysClr val="window" lastClr="FFFFFF"/>
                </a:solidFill>
              </a:rPr>
              <a:t>Prešov</a:t>
            </a:r>
          </a:p>
        </p:txBody>
      </p:sp>
      <p:sp>
        <p:nvSpPr>
          <p:cNvPr id="40" name="TextovéPole 14"/>
          <p:cNvSpPr txBox="1"/>
          <p:nvPr/>
        </p:nvSpPr>
        <p:spPr>
          <a:xfrm>
            <a:off x="7275513" y="3005138"/>
            <a:ext cx="960437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kern="0" dirty="0">
                <a:solidFill>
                  <a:sysClr val="window" lastClr="FFFFFF"/>
                </a:solidFill>
              </a:rPr>
              <a:t>Košice</a:t>
            </a:r>
          </a:p>
        </p:txBody>
      </p:sp>
      <p:pic>
        <p:nvPicPr>
          <p:cNvPr id="40977" name="Picture 6" descr="http://upload.wikimedia.org/wikipedia/commons/0/0b/Trolleybus_ico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3" y="3684588"/>
            <a:ext cx="355600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8" name="Picture 6" descr="http://upload.wikimedia.org/wikipedia/commons/0/0b/Trolleybus_ico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57575" y="1958975"/>
            <a:ext cx="355600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9" name="Picture 6" descr="http://upload.wikimedia.org/wikipedia/commons/0/0b/Trolleybus_ico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125" y="2301875"/>
            <a:ext cx="355600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0" name="Picture 2" descr="http://www.slovenskalupca.sk/sites/default/files/4815_trainIcon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1513" y="2673350"/>
            <a:ext cx="463550" cy="41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1" name="Picture 2" descr="http://www.slovenskalupca.sk/sites/default/files/4815_trainIcon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313" y="1685925"/>
            <a:ext cx="465137" cy="41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2" name="Picture 2" descr="http://www.slovenskalupca.sk/sites/default/files/4815_trainIcon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60775" y="3468688"/>
            <a:ext cx="465138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3" name="Picture 2" descr="http://www.slovenskalupca.sk/sites/default/files/4815_trainIcon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0263" y="3811588"/>
            <a:ext cx="46355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4" name="Picture 4" descr="http://clipartist.info/SVG/CLIPARTIST.ORG/TRAM/tram_roadsign_2-999px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5125" y="4040188"/>
            <a:ext cx="414338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5" name="Picture 4" descr="http://clipartist.info/SVG/CLIPARTIST.ORG/TRAM/tram_roadsign_2-999px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88125" y="3043238"/>
            <a:ext cx="414338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Zástupný symbol čísla snímky 4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46806D-F425-4A41-BEA7-29021436CBF6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adšenie">
  <a:themeElements>
    <a:clrScheme name="Hala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Nadšeni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Nadšeni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Nadšenie">
  <a:themeElements>
    <a:clrScheme name="Hala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Nadšeni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Nadšeni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2837</TotalTime>
  <Words>840</Words>
  <Application>Microsoft Office PowerPoint</Application>
  <PresentationFormat>Prezentácia na obrazovke (4:3)</PresentationFormat>
  <Paragraphs>228</Paragraphs>
  <Slides>15</Slides>
  <Notes>15</Notes>
  <HiddenSlides>0</HiddenSlides>
  <MMClips>0</MMClips>
  <ScaleCrop>false</ScaleCrop>
  <HeadingPairs>
    <vt:vector size="4" baseType="variant">
      <vt:variant>
        <vt:lpstr>Motív</vt:lpstr>
      </vt:variant>
      <vt:variant>
        <vt:i4>2</vt:i4>
      </vt:variant>
      <vt:variant>
        <vt:lpstr>Nadpisy snímok</vt:lpstr>
      </vt:variant>
      <vt:variant>
        <vt:i4>15</vt:i4>
      </vt:variant>
    </vt:vector>
  </HeadingPairs>
  <TitlesOfParts>
    <vt:vector size="17" baseType="lpstr">
      <vt:lpstr>Nadšenie</vt:lpstr>
      <vt:lpstr>1_Nadšenie</vt:lpstr>
      <vt:lpstr>Operačný program Integrovaná infraštruktúra  2014 - 2020</vt:lpstr>
      <vt:lpstr>Globálny cieľ OPII</vt:lpstr>
      <vt:lpstr>Prehľad prioritných osí OPII</vt:lpstr>
      <vt:lpstr>Prioritné oblasti podpory z Kohézneho fondu po roku 2013</vt:lpstr>
      <vt:lpstr>Prioritné oblasti podpory z EFRR po roku 2013</vt:lpstr>
      <vt:lpstr>PO 2 a PO 6 Cestná infraštruktúra</vt:lpstr>
      <vt:lpstr>Železničná infraštruktúra – prehľad plánovaných investícií</vt:lpstr>
      <vt:lpstr>Cestná infraštruktúra – prehľad plánovaných investícií</vt:lpstr>
      <vt:lpstr>Verejná osobná doprava – prehľad plánovaných investícií</vt:lpstr>
      <vt:lpstr>Finančný rámec OPII</vt:lpstr>
      <vt:lpstr>Rozdelenie alokácie OPII (mil. EUR)</vt:lpstr>
      <vt:lpstr>Rozdelenie alokácie – Kohézny fond (mil. EUR)</vt:lpstr>
      <vt:lpstr>Rozdelenie alokácie – EFRR (mil. EUR)</vt:lpstr>
      <vt:lpstr>Priebeh strategického environmentálneho hodnotenia (SEA proces)</vt:lpstr>
      <vt:lpstr>Prezentácia programu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Operačný program Integrovaná infraštruktúra</dc:title>
  <dc:creator>Felcan</dc:creator>
  <cp:lastModifiedBy>Durkošová Jana</cp:lastModifiedBy>
  <cp:revision>221</cp:revision>
  <dcterms:created xsi:type="dcterms:W3CDTF">2013-06-21T14:17:11Z</dcterms:created>
  <dcterms:modified xsi:type="dcterms:W3CDTF">2013-11-12T07:11:55Z</dcterms:modified>
</cp:coreProperties>
</file>