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Override PartName="/ppt/notesSlides/notesSlide18.xml" ContentType="application/vnd.openxmlformats-officedocument.presentationml.notesSlide+xml"/>
  <Default Extension="wmf" ContentType="image/x-wmf"/>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87" r:id="rId1"/>
  </p:sldMasterIdLst>
  <p:notesMasterIdLst>
    <p:notesMasterId r:id="rId30"/>
  </p:notesMasterIdLst>
  <p:sldIdLst>
    <p:sldId id="339" r:id="rId2"/>
    <p:sldId id="279" r:id="rId3"/>
    <p:sldId id="368" r:id="rId4"/>
    <p:sldId id="340" r:id="rId5"/>
    <p:sldId id="352" r:id="rId6"/>
    <p:sldId id="343" r:id="rId7"/>
    <p:sldId id="376" r:id="rId8"/>
    <p:sldId id="342" r:id="rId9"/>
    <p:sldId id="345" r:id="rId10"/>
    <p:sldId id="346" r:id="rId11"/>
    <p:sldId id="327" r:id="rId12"/>
    <p:sldId id="353" r:id="rId13"/>
    <p:sldId id="347" r:id="rId14"/>
    <p:sldId id="365" r:id="rId15"/>
    <p:sldId id="366" r:id="rId16"/>
    <p:sldId id="344" r:id="rId17"/>
    <p:sldId id="348" r:id="rId18"/>
    <p:sldId id="375" r:id="rId19"/>
    <p:sldId id="354" r:id="rId20"/>
    <p:sldId id="355" r:id="rId21"/>
    <p:sldId id="356" r:id="rId22"/>
    <p:sldId id="357" r:id="rId23"/>
    <p:sldId id="358" r:id="rId24"/>
    <p:sldId id="361" r:id="rId25"/>
    <p:sldId id="333" r:id="rId26"/>
    <p:sldId id="334" r:id="rId27"/>
    <p:sldId id="359" r:id="rId28"/>
    <p:sldId id="349" r:id="rId29"/>
  </p:sldIdLst>
  <p:sldSz cx="9144000" cy="6858000" type="screen4x3"/>
  <p:notesSz cx="6858000" cy="9144000"/>
  <p:defaultTextStyle>
    <a:defPPr>
      <a:defRPr lang="en-IE"/>
    </a:defPPr>
    <a:lvl1pPr algn="l" defTabSz="457200" rtl="0" fontAlgn="base">
      <a:spcBef>
        <a:spcPct val="0"/>
      </a:spcBef>
      <a:spcAft>
        <a:spcPct val="0"/>
      </a:spcAft>
      <a:defRPr sz="3200" kern="1200">
        <a:solidFill>
          <a:schemeClr val="tx1"/>
        </a:solidFill>
        <a:latin typeface="Arial" pitchFamily="34" charset="0"/>
        <a:ea typeface="MS PGothic" pitchFamily="34" charset="-128"/>
        <a:cs typeface="+mn-cs"/>
      </a:defRPr>
    </a:lvl1pPr>
    <a:lvl2pPr marL="457200" algn="l" defTabSz="457200" rtl="0" fontAlgn="base">
      <a:spcBef>
        <a:spcPct val="0"/>
      </a:spcBef>
      <a:spcAft>
        <a:spcPct val="0"/>
      </a:spcAft>
      <a:defRPr sz="3200" kern="1200">
        <a:solidFill>
          <a:schemeClr val="tx1"/>
        </a:solidFill>
        <a:latin typeface="Arial" pitchFamily="34" charset="0"/>
        <a:ea typeface="MS PGothic" pitchFamily="34" charset="-128"/>
        <a:cs typeface="+mn-cs"/>
      </a:defRPr>
    </a:lvl2pPr>
    <a:lvl3pPr marL="914400" algn="l" defTabSz="457200" rtl="0" fontAlgn="base">
      <a:spcBef>
        <a:spcPct val="0"/>
      </a:spcBef>
      <a:spcAft>
        <a:spcPct val="0"/>
      </a:spcAft>
      <a:defRPr sz="3200" kern="1200">
        <a:solidFill>
          <a:schemeClr val="tx1"/>
        </a:solidFill>
        <a:latin typeface="Arial" pitchFamily="34" charset="0"/>
        <a:ea typeface="MS PGothic" pitchFamily="34" charset="-128"/>
        <a:cs typeface="+mn-cs"/>
      </a:defRPr>
    </a:lvl3pPr>
    <a:lvl4pPr marL="1371600" algn="l" defTabSz="457200" rtl="0" fontAlgn="base">
      <a:spcBef>
        <a:spcPct val="0"/>
      </a:spcBef>
      <a:spcAft>
        <a:spcPct val="0"/>
      </a:spcAft>
      <a:defRPr sz="3200" kern="1200">
        <a:solidFill>
          <a:schemeClr val="tx1"/>
        </a:solidFill>
        <a:latin typeface="Arial" pitchFamily="34" charset="0"/>
        <a:ea typeface="MS PGothic" pitchFamily="34" charset="-128"/>
        <a:cs typeface="+mn-cs"/>
      </a:defRPr>
    </a:lvl4pPr>
    <a:lvl5pPr marL="1828800" algn="l" defTabSz="457200" rtl="0" fontAlgn="base">
      <a:spcBef>
        <a:spcPct val="0"/>
      </a:spcBef>
      <a:spcAft>
        <a:spcPct val="0"/>
      </a:spcAft>
      <a:defRPr sz="3200" kern="1200">
        <a:solidFill>
          <a:schemeClr val="tx1"/>
        </a:solidFill>
        <a:latin typeface="Arial" pitchFamily="34" charset="0"/>
        <a:ea typeface="MS PGothic" pitchFamily="34" charset="-128"/>
        <a:cs typeface="+mn-cs"/>
      </a:defRPr>
    </a:lvl5pPr>
    <a:lvl6pPr marL="2286000" algn="l" defTabSz="914400" rtl="0" eaLnBrk="1" latinLnBrk="0" hangingPunct="1">
      <a:defRPr sz="3200" kern="1200">
        <a:solidFill>
          <a:schemeClr val="tx1"/>
        </a:solidFill>
        <a:latin typeface="Arial" pitchFamily="34" charset="0"/>
        <a:ea typeface="MS PGothic" pitchFamily="34" charset="-128"/>
        <a:cs typeface="+mn-cs"/>
      </a:defRPr>
    </a:lvl6pPr>
    <a:lvl7pPr marL="2743200" algn="l" defTabSz="914400" rtl="0" eaLnBrk="1" latinLnBrk="0" hangingPunct="1">
      <a:defRPr sz="3200" kern="1200">
        <a:solidFill>
          <a:schemeClr val="tx1"/>
        </a:solidFill>
        <a:latin typeface="Arial" pitchFamily="34" charset="0"/>
        <a:ea typeface="MS PGothic" pitchFamily="34" charset="-128"/>
        <a:cs typeface="+mn-cs"/>
      </a:defRPr>
    </a:lvl7pPr>
    <a:lvl8pPr marL="3200400" algn="l" defTabSz="914400" rtl="0" eaLnBrk="1" latinLnBrk="0" hangingPunct="1">
      <a:defRPr sz="3200" kern="1200">
        <a:solidFill>
          <a:schemeClr val="tx1"/>
        </a:solidFill>
        <a:latin typeface="Arial" pitchFamily="34" charset="0"/>
        <a:ea typeface="MS PGothic" pitchFamily="34" charset="-128"/>
        <a:cs typeface="+mn-cs"/>
      </a:defRPr>
    </a:lvl8pPr>
    <a:lvl9pPr marL="3657600" algn="l" defTabSz="914400" rtl="0" eaLnBrk="1" latinLnBrk="0" hangingPunct="1">
      <a:defRPr sz="3200" kern="1200">
        <a:solidFill>
          <a:schemeClr val="tx1"/>
        </a:solidFill>
        <a:latin typeface="Arial" pitchFamily="34"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000000"/>
    <a:srgbClr val="36584F"/>
    <a:srgbClr val="66A091"/>
    <a:srgbClr val="878935"/>
    <a:srgbClr val="77B0BB"/>
    <a:srgbClr val="7CC8E5"/>
    <a:srgbClr val="D4DC22"/>
    <a:srgbClr val="C7D725"/>
  </p:clrMru>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napToObjects="1">
      <p:cViewPr>
        <p:scale>
          <a:sx n="66" d="100"/>
          <a:sy n="66" d="100"/>
        </p:scale>
        <p:origin x="-1506" y="-14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Arial" pitchFamily="34" charset="0"/>
                <a:ea typeface="MS PGothic" pitchFamily="34" charset="-128"/>
                <a:cs typeface="+mn-cs"/>
              </a:defRPr>
            </a:lvl1pPr>
          </a:lstStyle>
          <a:p>
            <a:pPr>
              <a:defRPr/>
            </a:pPr>
            <a:endParaRPr lang="bg-BG" altLang="de-DE"/>
          </a:p>
        </p:txBody>
      </p:sp>
      <p:sp>
        <p:nvSpPr>
          <p:cNvPr id="593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smtClean="0"/>
            </a:lvl1pPr>
          </a:lstStyle>
          <a:p>
            <a:pPr>
              <a:defRPr/>
            </a:pPr>
            <a:fld id="{3D1223E0-E1A7-4D3B-8F45-B38E2E718DDC}" type="datetime1">
              <a:rPr lang="en-IE" altLang="de-DE"/>
              <a:pPr>
                <a:defRPr/>
              </a:pPr>
              <a:t>07/11/2013</a:t>
            </a:fld>
            <a:endParaRPr lang="en-IE" altLang="de-DE"/>
          </a:p>
        </p:txBody>
      </p:sp>
      <p:sp>
        <p:nvSpPr>
          <p:cNvPr id="327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93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IE" noProof="0" smtClean="0"/>
              <a:t>Click to edit Master text styles</a:t>
            </a:r>
          </a:p>
          <a:p>
            <a:pPr lvl="1"/>
            <a:r>
              <a:rPr lang="en-IE" noProof="0" smtClean="0"/>
              <a:t>Second level</a:t>
            </a:r>
          </a:p>
          <a:p>
            <a:pPr lvl="2"/>
            <a:r>
              <a:rPr lang="en-IE" noProof="0" smtClean="0"/>
              <a:t>Third level</a:t>
            </a:r>
          </a:p>
          <a:p>
            <a:pPr lvl="3"/>
            <a:r>
              <a:rPr lang="en-IE" noProof="0" smtClean="0"/>
              <a:t>Fourth level</a:t>
            </a:r>
          </a:p>
          <a:p>
            <a:pPr lvl="4"/>
            <a:r>
              <a:rPr lang="en-IE" noProof="0" smtClean="0"/>
              <a:t>Fifth level</a:t>
            </a:r>
          </a:p>
        </p:txBody>
      </p:sp>
      <p:sp>
        <p:nvSpPr>
          <p:cNvPr id="593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Arial" pitchFamily="34" charset="0"/>
                <a:ea typeface="MS PGothic" pitchFamily="34" charset="-128"/>
                <a:cs typeface="+mn-cs"/>
              </a:defRPr>
            </a:lvl1pPr>
          </a:lstStyle>
          <a:p>
            <a:pPr>
              <a:defRPr/>
            </a:pPr>
            <a:endParaRPr lang="bg-BG" altLang="de-DE"/>
          </a:p>
        </p:txBody>
      </p:sp>
      <p:sp>
        <p:nvSpPr>
          <p:cNvPr id="593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smtClean="0"/>
            </a:lvl1pPr>
          </a:lstStyle>
          <a:p>
            <a:pPr>
              <a:defRPr/>
            </a:pPr>
            <a:fld id="{22637D05-686A-4944-85A1-50747D6A82CE}" type="slidenum">
              <a:rPr lang="en-IE" altLang="de-DE"/>
              <a:pPr>
                <a:defRPr/>
              </a:pPr>
              <a:t>‹#›</a:t>
            </a:fld>
            <a:endParaRPr lang="en-IE" altLang="de-DE"/>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Calibri" pitchFamily="34" charset="0"/>
        <a:ea typeface="MS PGothic" pitchFamily="34" charset="-128"/>
        <a:cs typeface="MS PGothic" charset="0"/>
      </a:defRPr>
    </a:lvl1pPr>
    <a:lvl2pPr marL="457200" algn="l" defTabSz="457200" rtl="0" eaLnBrk="0" fontAlgn="base" hangingPunct="0">
      <a:spcBef>
        <a:spcPct val="30000"/>
      </a:spcBef>
      <a:spcAft>
        <a:spcPct val="0"/>
      </a:spcAft>
      <a:defRPr sz="1200" kern="1200">
        <a:solidFill>
          <a:schemeClr val="tx1"/>
        </a:solidFill>
        <a:latin typeface="Calibri" pitchFamily="34" charset="0"/>
        <a:ea typeface="MS PGothic" pitchFamily="34" charset="-128"/>
        <a:cs typeface="MS PGothic" charset="0"/>
      </a:defRPr>
    </a:lvl2pPr>
    <a:lvl3pPr marL="914400" algn="l" defTabSz="457200" rtl="0" eaLnBrk="0" fontAlgn="base" hangingPunct="0">
      <a:spcBef>
        <a:spcPct val="30000"/>
      </a:spcBef>
      <a:spcAft>
        <a:spcPct val="0"/>
      </a:spcAft>
      <a:defRPr sz="1200" kern="1200">
        <a:solidFill>
          <a:schemeClr val="tx1"/>
        </a:solidFill>
        <a:latin typeface="Calibri" pitchFamily="34" charset="0"/>
        <a:ea typeface="MS PGothic" pitchFamily="34" charset="-128"/>
        <a:cs typeface="MS PGothic" charset="0"/>
      </a:defRPr>
    </a:lvl3pPr>
    <a:lvl4pPr marL="1371600" algn="l" defTabSz="457200" rtl="0" eaLnBrk="0" fontAlgn="base" hangingPunct="0">
      <a:spcBef>
        <a:spcPct val="30000"/>
      </a:spcBef>
      <a:spcAft>
        <a:spcPct val="0"/>
      </a:spcAft>
      <a:defRPr sz="1200" kern="1200">
        <a:solidFill>
          <a:schemeClr val="tx1"/>
        </a:solidFill>
        <a:latin typeface="Calibri" pitchFamily="34" charset="0"/>
        <a:ea typeface="MS PGothic" pitchFamily="34" charset="-128"/>
        <a:cs typeface="MS PGothic" charset="0"/>
      </a:defRPr>
    </a:lvl4pPr>
    <a:lvl5pPr marL="1828800" algn="l" defTabSz="457200" rtl="0" eaLnBrk="0" fontAlgn="base" hangingPunct="0">
      <a:spcBef>
        <a:spcPct val="30000"/>
      </a:spcBef>
      <a:spcAft>
        <a:spcPct val="0"/>
      </a:spcAft>
      <a:defRPr sz="1200" kern="1200">
        <a:solidFill>
          <a:schemeClr val="tx1"/>
        </a:solidFill>
        <a:latin typeface="Calibri" pitchFamily="34"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r>
              <a:rPr lang="en-US" altLang="de-DE" smtClean="0"/>
              <a:t>Overall context: welcome and thank you for support and engagement of national partners, ministries etc.</a:t>
            </a:r>
          </a:p>
        </p:txBody>
      </p:sp>
      <p:sp>
        <p:nvSpPr>
          <p:cNvPr id="33796" name="Slide Number Placeholder 3"/>
          <p:cNvSpPr>
            <a:spLocks noGrp="1"/>
          </p:cNvSpPr>
          <p:nvPr>
            <p:ph type="sldNum" sz="quarter" idx="5"/>
          </p:nvPr>
        </p:nvSpPr>
        <p:spPr>
          <a:noFill/>
        </p:spPr>
        <p:txBody>
          <a:bodyPr/>
          <a:lstStyle/>
          <a:p>
            <a:fld id="{0C230763-E5D6-41B2-A3E2-0FE8CD532862}" type="slidenum">
              <a:rPr lang="en-IE" altLang="de-DE">
                <a:cs typeface="Arial" pitchFamily="34" charset="0"/>
              </a:rPr>
              <a:pPr/>
              <a:t>1</a:t>
            </a:fld>
            <a:endParaRPr lang="en-IE" altLang="de-DE">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ln/>
        </p:spPr>
        <p:txBody>
          <a:bodyPr/>
          <a:lstStyle/>
          <a:p>
            <a:pPr eaLnBrk="1" hangingPunct="1"/>
            <a:endParaRPr lang="en-US" altLang="de-DE"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p:spPr>
        <p:txBody>
          <a:bodyPr/>
          <a:lstStyle/>
          <a:p>
            <a:pPr eaLnBrk="1" hangingPunct="1"/>
            <a:r>
              <a:rPr lang="en-US" altLang="de-DE" smtClean="0"/>
              <a:t>Data from the Staff Working Paper. Benefits are estimated (from an IEEPpublication, from an EC financed project). Costs are coming from MSs (collected info from the EC, also through a project some years ago).</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p:spPr>
        <p:txBody>
          <a:bodyPr/>
          <a:lstStyle/>
          <a:p>
            <a:pPr eaLnBrk="1" hangingPunct="1"/>
            <a:r>
              <a:rPr lang="en-US" altLang="de-DE" smtClean="0"/>
              <a:t>Key message: Natura 2000 is underfinanced (10-20% figure from IEEP publication - http://ec.europa.eu/environment/enveco/biodiversity/pdf/assessment_natura2000.pdf).</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p:spPr>
        <p:txBody>
          <a:bodyPr/>
          <a:lstStyle/>
          <a:p>
            <a:pPr eaLnBrk="1" hangingPunct="1"/>
            <a:endParaRPr lang="en-US" altLang="de-DE"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r>
              <a:rPr lang="en-US" altLang="de-DE" smtClean="0"/>
              <a:t>A tool to help mainly MSs to fulfill their commitments related with financing Natura 2000</a:t>
            </a:r>
          </a:p>
        </p:txBody>
      </p:sp>
      <p:sp>
        <p:nvSpPr>
          <p:cNvPr id="48132" name="Slide Number Placeholder 3"/>
          <p:cNvSpPr>
            <a:spLocks noGrp="1"/>
          </p:cNvSpPr>
          <p:nvPr>
            <p:ph type="sldNum" sz="quarter" idx="5"/>
          </p:nvPr>
        </p:nvSpPr>
        <p:spPr>
          <a:noFill/>
        </p:spPr>
        <p:txBody>
          <a:bodyPr/>
          <a:lstStyle/>
          <a:p>
            <a:fld id="{21093469-DF43-476A-BD36-7DFA24F58B1E}" type="slidenum">
              <a:rPr lang="en-IE" altLang="de-DE">
                <a:cs typeface="Arial" pitchFamily="34" charset="0"/>
              </a:rPr>
              <a:pPr/>
              <a:t>14</a:t>
            </a:fld>
            <a:endParaRPr lang="en-IE" altLang="de-DE">
              <a:cs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ln/>
        </p:spPr>
        <p:txBody>
          <a:bodyPr/>
          <a:lstStyle/>
          <a:p>
            <a:pPr eaLnBrk="1" hangingPunct="1"/>
            <a:r>
              <a:rPr lang="en-US" altLang="de-DE" smtClean="0"/>
              <a:t>In order to be able to see how negotiations will continue it is important to know also when the final regulations are adopted. Tis is also the reason, why we  still do not have the final version of the Handbook. So key message from this slide: negotiations are still ongoing</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p:spPr>
        <p:txBody>
          <a:bodyPr/>
          <a:lstStyle/>
          <a:p>
            <a:pPr eaLnBrk="1" hangingPunct="1"/>
            <a:endParaRPr lang="en-US" altLang="de-DE"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noFill/>
          <a:ln/>
        </p:spPr>
        <p:txBody>
          <a:bodyPr/>
          <a:lstStyle/>
          <a:p>
            <a:pPr eaLnBrk="1" hangingPunct="1"/>
            <a:endParaRPr lang="en-US" altLang="de-DE"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p:spPr>
        <p:txBody>
          <a:bodyPr/>
          <a:lstStyle/>
          <a:p>
            <a:pPr eaLnBrk="1" hangingPunct="1"/>
            <a:endParaRPr lang="en-US" altLang="de-DE"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p:spPr>
        <p:txBody>
          <a:bodyPr/>
          <a:lstStyle/>
          <a:p>
            <a:pPr eaLnBrk="1" hangingPunct="1"/>
            <a:endParaRPr lang="en-US" altLang="de-DE"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p:spPr>
        <p:txBody>
          <a:bodyPr/>
          <a:lstStyle/>
          <a:p>
            <a:pPr eaLnBrk="1" hangingPunct="1"/>
            <a:r>
              <a:rPr lang="en-US" altLang="de-DE" smtClean="0"/>
              <a:t>Present the content, indicate that the presentation is divided in two parts and toolkit a separate topic (only where aplicable)</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ln/>
        </p:spPr>
        <p:txBody>
          <a:bodyPr/>
          <a:lstStyle/>
          <a:p>
            <a:pPr eaLnBrk="1" hangingPunct="1"/>
            <a:endParaRPr lang="en-US" altLang="de-DE"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noFill/>
          <a:ln/>
        </p:spPr>
        <p:txBody>
          <a:bodyPr/>
          <a:lstStyle/>
          <a:p>
            <a:pPr eaLnBrk="1" hangingPunct="1"/>
            <a:endParaRPr lang="en-US" altLang="de-DE"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a:ln/>
        </p:spPr>
        <p:txBody>
          <a:bodyPr/>
          <a:lstStyle/>
          <a:p>
            <a:pPr eaLnBrk="1" hangingPunct="1"/>
            <a:endParaRPr lang="en-US" altLang="de-DE"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p:spPr>
        <p:txBody>
          <a:bodyPr/>
          <a:lstStyle/>
          <a:p>
            <a:pPr eaLnBrk="1" hangingPunct="1"/>
            <a:endParaRPr lang="en-US" altLang="de-DE"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p:spPr>
        <p:txBody>
          <a:bodyPr/>
          <a:lstStyle/>
          <a:p>
            <a:pPr eaLnBrk="1" hangingPunct="1"/>
            <a:endParaRPr lang="en-US" altLang="de-DE"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pPr eaLnBrk="1" hangingPunct="1"/>
            <a:r>
              <a:rPr lang="en-US" altLang="de-DE" smtClean="0"/>
              <a:t>This is just the overview, Annexes provide the detailed description of measures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altLang="de-DE"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endParaRPr lang="en-US" altLang="de-DE"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r>
              <a:rPr lang="en-US" altLang="de-DE" smtClean="0"/>
              <a:t>Szabadság Sziget: nature protection and increase of water quatlity, LIFE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p:spPr>
        <p:txBody>
          <a:bodyPr/>
          <a:lstStyle/>
          <a:p>
            <a:r>
              <a:rPr lang="en-US" altLang="de-DE" smtClean="0"/>
              <a:t>Overall context: we are here to try to get the best funding for Natura 2000 in future, estimated around €6bn per year needed, equivalent to €3 cent per EU inhabitant per day (therefore the picture of the 3 cents)</a:t>
            </a:r>
          </a:p>
        </p:txBody>
      </p:sp>
      <p:sp>
        <p:nvSpPr>
          <p:cNvPr id="35844" name="Slide Number Placeholder 3"/>
          <p:cNvSpPr>
            <a:spLocks noGrp="1"/>
          </p:cNvSpPr>
          <p:nvPr>
            <p:ph type="sldNum" sz="quarter" idx="5"/>
          </p:nvPr>
        </p:nvSpPr>
        <p:spPr>
          <a:noFill/>
        </p:spPr>
        <p:txBody>
          <a:bodyPr/>
          <a:lstStyle/>
          <a:p>
            <a:fld id="{863B73A3-7B20-4C02-8423-006E098B3A38}" type="slidenum">
              <a:rPr lang="en-IE" altLang="de-DE">
                <a:cs typeface="Arial" pitchFamily="34" charset="0"/>
              </a:rPr>
              <a:pPr/>
              <a:t>3</a:t>
            </a:fld>
            <a:endParaRPr lang="en-IE" altLang="de-DE">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p:spPr>
        <p:txBody>
          <a:bodyPr/>
          <a:lstStyle/>
          <a:p>
            <a:pPr eaLnBrk="1" hangingPunct="1"/>
            <a:r>
              <a:rPr lang="en-US" altLang="de-DE" smtClean="0"/>
              <a:t>Having the experience efrom past funding periods working with EU funds one can say that this time the workshops come at a very crucial moment. On one hand in some countries the national/regional decisions and priorities are being set, but on the other hand the real neotiations with European Commission only start when the fund specific regulations are finally adopted.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p:spPr>
        <p:txBody>
          <a:bodyPr/>
          <a:lstStyle/>
          <a:p>
            <a:pPr eaLnBrk="1" hangingPunct="1"/>
            <a:r>
              <a:rPr lang="en-US" altLang="de-DE" smtClean="0"/>
              <a:t>New elements: EU Biodiversity Strategy (action 2 on financing) and the PAFs; these make the difference with the previous process in 2006-2007 (whne the discussion was about the use of EU funds for Natura 2000 during the period 2007-2013).</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p:spPr>
        <p:txBody>
          <a:bodyPr/>
          <a:lstStyle/>
          <a:p>
            <a:pPr eaLnBrk="1" hangingPunct="1"/>
            <a:r>
              <a:rPr lang="en-US" altLang="de-DE" smtClean="0"/>
              <a:t>So this workshop happens in the context of the task 3.</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r>
              <a:rPr lang="en-US" altLang="de-DE" smtClean="0"/>
              <a:t>Overall context: we are here to try to get the best funding for Natura 2000 in future, estimated around €6bn per year needed, equivalent to €3 cent per EU inhabitant per day</a:t>
            </a:r>
          </a:p>
        </p:txBody>
      </p:sp>
      <p:sp>
        <p:nvSpPr>
          <p:cNvPr id="39940" name="Slide Number Placeholder 3"/>
          <p:cNvSpPr>
            <a:spLocks noGrp="1"/>
          </p:cNvSpPr>
          <p:nvPr>
            <p:ph type="sldNum" sz="quarter" idx="5"/>
          </p:nvPr>
        </p:nvSpPr>
        <p:spPr>
          <a:noFill/>
        </p:spPr>
        <p:txBody>
          <a:bodyPr/>
          <a:lstStyle/>
          <a:p>
            <a:fld id="{839E3BBF-43CB-4A0B-8B83-8FDF8B4D7EF5}" type="slidenum">
              <a:rPr lang="en-IE" altLang="de-DE">
                <a:cs typeface="Arial" pitchFamily="34" charset="0"/>
              </a:rPr>
              <a:pPr/>
              <a:t>7</a:t>
            </a:fld>
            <a:endParaRPr lang="en-IE" altLang="de-DE">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pPr eaLnBrk="1" hangingPunct="1"/>
            <a:r>
              <a:rPr lang="en-US" altLang="de-DE" smtClean="0"/>
              <a:t>It is important to recognize that financing Natura 2000 is not a luxury (benefits estimated in €200-300 bn / year), but rather a need to ensure the crisis is not worse, and that it can be seen as part of the Europe 2020 Strategy (which is about jobs and growth)</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p:spPr>
        <p:txBody>
          <a:bodyPr/>
          <a:lstStyle/>
          <a:p>
            <a:pPr eaLnBrk="1" hangingPunct="1"/>
            <a:endParaRPr lang="en-US" altLang="de-DE"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9144000" cy="6858000"/>
          </a:xfrm>
          <a:prstGeom prst="rect">
            <a:avLst/>
          </a:prstGeom>
          <a:solidFill>
            <a:srgbClr val="F3F2E9"/>
          </a:solidFill>
          <a:ln>
            <a:noFill/>
          </a:ln>
          <a:effectLst>
            <a:outerShdw blurRad="63500" dist="23000" dir="5400000" rotWithShape="0">
              <a:srgbClr val="000000">
                <a:alpha val="34998"/>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3200">
                <a:solidFill>
                  <a:schemeClr val="tx1"/>
                </a:solidFill>
                <a:latin typeface="Arial" pitchFamily="34" charset="0"/>
                <a:ea typeface="MS PGothic" pitchFamily="34" charset="-128"/>
              </a:defRPr>
            </a:lvl1pPr>
            <a:lvl2pPr marL="742950" indent="-285750" eaLnBrk="0" hangingPunct="0">
              <a:defRPr sz="3200">
                <a:solidFill>
                  <a:schemeClr val="tx1"/>
                </a:solidFill>
                <a:latin typeface="Arial" pitchFamily="34" charset="0"/>
                <a:ea typeface="MS PGothic" pitchFamily="34" charset="-128"/>
              </a:defRPr>
            </a:lvl2pPr>
            <a:lvl3pPr marL="1143000" indent="-228600" eaLnBrk="0" hangingPunct="0">
              <a:defRPr sz="3200">
                <a:solidFill>
                  <a:schemeClr val="tx1"/>
                </a:solidFill>
                <a:latin typeface="Arial" pitchFamily="34" charset="0"/>
                <a:ea typeface="MS PGothic" pitchFamily="34" charset="-128"/>
              </a:defRPr>
            </a:lvl3pPr>
            <a:lvl4pPr marL="1600200" indent="-228600" eaLnBrk="0" hangingPunct="0">
              <a:defRPr sz="3200">
                <a:solidFill>
                  <a:schemeClr val="tx1"/>
                </a:solidFill>
                <a:latin typeface="Arial" pitchFamily="34" charset="0"/>
                <a:ea typeface="MS PGothic" pitchFamily="34" charset="-128"/>
              </a:defRPr>
            </a:lvl4pPr>
            <a:lvl5pPr marL="2057400" indent="-228600" eaLnBrk="0" hangingPunct="0">
              <a:defRPr sz="3200">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sz="3200">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sz="3200">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sz="3200">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sz="3200">
                <a:solidFill>
                  <a:schemeClr val="tx1"/>
                </a:solidFill>
                <a:latin typeface="Arial" pitchFamily="34" charset="0"/>
                <a:ea typeface="MS PGothic" pitchFamily="34" charset="-128"/>
              </a:defRPr>
            </a:lvl9pPr>
          </a:lstStyle>
          <a:p>
            <a:pPr algn="ctr" eaLnBrk="1" hangingPunct="1">
              <a:defRPr/>
            </a:pPr>
            <a:endParaRPr lang="en-US" altLang="de-DE" sz="1800" smtClean="0">
              <a:solidFill>
                <a:srgbClr val="FFFFFF"/>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3" name="Rechteck 4"/>
          <p:cNvSpPr>
            <a:spLocks noChangeArrowheads="1"/>
          </p:cNvSpPr>
          <p:nvPr userDrawn="1"/>
        </p:nvSpPr>
        <p:spPr bwMode="auto">
          <a:xfrm>
            <a:off x="173038" y="6521450"/>
            <a:ext cx="3735387" cy="261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3200">
                <a:solidFill>
                  <a:schemeClr val="tx1"/>
                </a:solidFill>
                <a:latin typeface="Arial" pitchFamily="34" charset="0"/>
                <a:ea typeface="MS PGothic" pitchFamily="34" charset="-128"/>
              </a:defRPr>
            </a:lvl1pPr>
            <a:lvl2pPr marL="742950" indent="-285750" eaLnBrk="0" hangingPunct="0">
              <a:defRPr sz="3200">
                <a:solidFill>
                  <a:schemeClr val="tx1"/>
                </a:solidFill>
                <a:latin typeface="Arial" pitchFamily="34" charset="0"/>
                <a:ea typeface="MS PGothic" pitchFamily="34" charset="-128"/>
              </a:defRPr>
            </a:lvl2pPr>
            <a:lvl3pPr marL="1143000" indent="-228600" eaLnBrk="0" hangingPunct="0">
              <a:defRPr sz="3200">
                <a:solidFill>
                  <a:schemeClr val="tx1"/>
                </a:solidFill>
                <a:latin typeface="Arial" pitchFamily="34" charset="0"/>
                <a:ea typeface="MS PGothic" pitchFamily="34" charset="-128"/>
              </a:defRPr>
            </a:lvl3pPr>
            <a:lvl4pPr marL="1600200" indent="-228600" eaLnBrk="0" hangingPunct="0">
              <a:defRPr sz="3200">
                <a:solidFill>
                  <a:schemeClr val="tx1"/>
                </a:solidFill>
                <a:latin typeface="Arial" pitchFamily="34" charset="0"/>
                <a:ea typeface="MS PGothic" pitchFamily="34" charset="-128"/>
              </a:defRPr>
            </a:lvl4pPr>
            <a:lvl5pPr marL="2057400" indent="-228600" eaLnBrk="0" hangingPunct="0">
              <a:defRPr sz="3200">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sz="3200">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sz="3200">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sz="3200">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sz="3200">
                <a:solidFill>
                  <a:schemeClr val="tx1"/>
                </a:solidFill>
                <a:latin typeface="Arial" pitchFamily="34" charset="0"/>
                <a:ea typeface="MS PGothic" pitchFamily="34" charset="-128"/>
              </a:defRPr>
            </a:lvl9pPr>
          </a:lstStyle>
          <a:p>
            <a:pPr eaLnBrk="1" hangingPunct="1">
              <a:defRPr/>
            </a:pPr>
            <a:r>
              <a:rPr lang="en-US" altLang="de-DE" sz="1100" smtClean="0">
                <a:solidFill>
                  <a:srgbClr val="404040"/>
                </a:solidFill>
              </a:rPr>
              <a:t>National Workshop on Financing Natura 2000</a:t>
            </a:r>
            <a:endParaRPr lang="en-IE" altLang="de-DE" sz="1100" smtClean="0">
              <a:solidFill>
                <a:srgbClr val="404040"/>
              </a:solidFill>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endParaRPr lang="en-IE" altLang="de-DE"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de-DE" smtClean="0"/>
              <a:t>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endParaRPr lang="en-IE" altLang="de-DE" smtClean="0"/>
          </a:p>
        </p:txBody>
      </p:sp>
      <p:sp>
        <p:nvSpPr>
          <p:cNvPr id="2" name="Fußzeilenplatzhalter 1"/>
          <p:cNvSpPr>
            <a:spLocks noGrp="1"/>
          </p:cNvSpPr>
          <p:nvPr>
            <p:ph type="ftr" sz="quarter" idx="3"/>
          </p:nvPr>
        </p:nvSpPr>
        <p:spPr>
          <a:xfrm>
            <a:off x="85725" y="6345238"/>
            <a:ext cx="3424238" cy="438150"/>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404040"/>
                </a:solidFill>
                <a:latin typeface="Arial" pitchFamily="34" charset="0"/>
                <a:ea typeface="MS PGothic" pitchFamily="34" charset="-128"/>
                <a:cs typeface="+mn-cs"/>
              </a:defRPr>
            </a:lvl1pPr>
          </a:lstStyle>
          <a:p>
            <a:pPr>
              <a:defRPr/>
            </a:pPr>
            <a:r>
              <a:rPr lang="en-US" altLang="de-DE"/>
              <a:t>National Workshop on Financing Natura 2000</a:t>
            </a:r>
            <a:endParaRPr lang="de-DE" altLang="de-DE">
              <a:solidFill>
                <a:srgbClr val="898989"/>
              </a:solidFill>
            </a:endParaRPr>
          </a:p>
        </p:txBody>
      </p:sp>
    </p:spTree>
  </p:cSld>
  <p:clrMap bg1="lt1" tx1="dk1" bg2="lt2" tx2="dk2" accent1="accent1" accent2="accent2" accent3="accent3" accent4="accent4" accent5="accent5" accent6="accent6" hlink="hlink" folHlink="folHlink"/>
  <p:sldLayoutIdLst>
    <p:sldLayoutId id="2147483848" r:id="rId1"/>
    <p:sldLayoutId id="2147483849" r:id="rId2"/>
  </p:sldLayoutIdLst>
  <p:hf sldNum="0" hdr="0" dt="0"/>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mj-cs"/>
        </a:defRPr>
      </a:lvl1pPr>
      <a:lvl2pPr algn="ctr" defTabSz="457200" rtl="0" eaLnBrk="0" fontAlgn="base" hangingPunct="0">
        <a:spcBef>
          <a:spcPct val="0"/>
        </a:spcBef>
        <a:spcAft>
          <a:spcPct val="0"/>
        </a:spcAft>
        <a:defRPr sz="4400">
          <a:solidFill>
            <a:schemeClr val="tx1"/>
          </a:solidFill>
          <a:latin typeface="Arial" charset="0"/>
          <a:ea typeface="MS PGothic" pitchFamily="34" charset="-128"/>
          <a:cs typeface="Geneva" pitchFamily="-106" charset="-128"/>
        </a:defRPr>
      </a:lvl2pPr>
      <a:lvl3pPr algn="ctr" defTabSz="457200" rtl="0" eaLnBrk="0" fontAlgn="base" hangingPunct="0">
        <a:spcBef>
          <a:spcPct val="0"/>
        </a:spcBef>
        <a:spcAft>
          <a:spcPct val="0"/>
        </a:spcAft>
        <a:defRPr sz="4400">
          <a:solidFill>
            <a:schemeClr val="tx1"/>
          </a:solidFill>
          <a:latin typeface="Arial" charset="0"/>
          <a:ea typeface="MS PGothic" pitchFamily="34" charset="-128"/>
          <a:cs typeface="Geneva" pitchFamily="-106" charset="-128"/>
        </a:defRPr>
      </a:lvl3pPr>
      <a:lvl4pPr algn="ctr" defTabSz="457200" rtl="0" eaLnBrk="0" fontAlgn="base" hangingPunct="0">
        <a:spcBef>
          <a:spcPct val="0"/>
        </a:spcBef>
        <a:spcAft>
          <a:spcPct val="0"/>
        </a:spcAft>
        <a:defRPr sz="4400">
          <a:solidFill>
            <a:schemeClr val="tx1"/>
          </a:solidFill>
          <a:latin typeface="Arial" charset="0"/>
          <a:ea typeface="MS PGothic" pitchFamily="34" charset="-128"/>
          <a:cs typeface="Geneva" pitchFamily="-106" charset="-128"/>
        </a:defRPr>
      </a:lvl4pPr>
      <a:lvl5pPr algn="ctr" defTabSz="457200" rtl="0" eaLnBrk="0" fontAlgn="base" hangingPunct="0">
        <a:spcBef>
          <a:spcPct val="0"/>
        </a:spcBef>
        <a:spcAft>
          <a:spcPct val="0"/>
        </a:spcAft>
        <a:defRPr sz="4400">
          <a:solidFill>
            <a:schemeClr val="tx1"/>
          </a:solidFill>
          <a:latin typeface="Arial" charset="0"/>
          <a:ea typeface="MS PGothic" pitchFamily="34" charset="-128"/>
          <a:cs typeface="Geneva" pitchFamily="-106" charset="-128"/>
        </a:defRPr>
      </a:lvl5pPr>
      <a:lvl6pPr marL="457200" algn="ctr" defTabSz="457200" rtl="0" eaLnBrk="1" fontAlgn="base" hangingPunct="1">
        <a:spcBef>
          <a:spcPct val="0"/>
        </a:spcBef>
        <a:spcAft>
          <a:spcPct val="0"/>
        </a:spcAft>
        <a:defRPr sz="4400">
          <a:solidFill>
            <a:schemeClr val="tx1"/>
          </a:solidFill>
          <a:latin typeface="Calibri" pitchFamily="-106" charset="0"/>
          <a:ea typeface="Geneva" pitchFamily="-106" charset="-128"/>
        </a:defRPr>
      </a:lvl6pPr>
      <a:lvl7pPr marL="914400" algn="ctr" defTabSz="457200" rtl="0" eaLnBrk="1" fontAlgn="base" hangingPunct="1">
        <a:spcBef>
          <a:spcPct val="0"/>
        </a:spcBef>
        <a:spcAft>
          <a:spcPct val="0"/>
        </a:spcAft>
        <a:defRPr sz="4400">
          <a:solidFill>
            <a:schemeClr val="tx1"/>
          </a:solidFill>
          <a:latin typeface="Calibri" pitchFamily="-106" charset="0"/>
          <a:ea typeface="Geneva" pitchFamily="-106" charset="-128"/>
        </a:defRPr>
      </a:lvl7pPr>
      <a:lvl8pPr marL="1371600" algn="ctr" defTabSz="457200" rtl="0" eaLnBrk="1" fontAlgn="base" hangingPunct="1">
        <a:spcBef>
          <a:spcPct val="0"/>
        </a:spcBef>
        <a:spcAft>
          <a:spcPct val="0"/>
        </a:spcAft>
        <a:defRPr sz="4400">
          <a:solidFill>
            <a:schemeClr val="tx1"/>
          </a:solidFill>
          <a:latin typeface="Calibri" pitchFamily="-106" charset="0"/>
          <a:ea typeface="Geneva" pitchFamily="-106" charset="-128"/>
        </a:defRPr>
      </a:lvl8pPr>
      <a:lvl9pPr marL="1828800" algn="ctr" defTabSz="457200" rtl="0" eaLnBrk="1" fontAlgn="base" hangingPunct="1">
        <a:spcBef>
          <a:spcPct val="0"/>
        </a:spcBef>
        <a:spcAft>
          <a:spcPct val="0"/>
        </a:spcAft>
        <a:defRPr sz="4400">
          <a:solidFill>
            <a:schemeClr val="tx1"/>
          </a:solidFill>
          <a:latin typeface="Calibri" pitchFamily="-106" charset="0"/>
          <a:ea typeface="Geneva" pitchFamily="-106" charset="-128"/>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notesSlide" Target="../notesSlides/notesSlide11.xml"/><Relationship Id="rId7"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2.jpeg"/><Relationship Id="rId5" Type="http://schemas.openxmlformats.org/officeDocument/2006/relationships/oleObject" Target="../embeddings/List_aplikace_Microsoft_Office_Excel_97-20031.xls"/><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6.jpeg"/><Relationship Id="rId7"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 Id="rId9" Type="http://schemas.openxmlformats.org/officeDocument/2006/relationships/image" Target="../media/image10.jpeg"/></Relationships>
</file>

<file path=ppt/slides/_rels/slide17.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6.jpeg"/><Relationship Id="rId7"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6.jpeg"/><Relationship Id="rId7" Type="http://schemas.openxmlformats.org/officeDocument/2006/relationships/image" Target="../media/image8.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6.jpeg"/><Relationship Id="rId7"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10" Type="http://schemas.openxmlformats.org/officeDocument/2006/relationships/image" Target="../media/image12.jpeg"/><Relationship Id="rId4" Type="http://schemas.openxmlformats.org/officeDocument/2006/relationships/image" Target="../media/image2.jpeg"/><Relationship Id="rId9" Type="http://schemas.openxmlformats.org/officeDocument/2006/relationships/image" Target="../media/image11.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6.jpeg"/><Relationship Id="rId7"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5.jpeg"/><Relationship Id="rId11" Type="http://schemas.openxmlformats.org/officeDocument/2006/relationships/image" Target="../media/image9.jpeg"/><Relationship Id="rId5" Type="http://schemas.openxmlformats.org/officeDocument/2006/relationships/image" Target="../media/image14.wmf"/><Relationship Id="rId10" Type="http://schemas.openxmlformats.org/officeDocument/2006/relationships/image" Target="../media/image8.jpeg"/><Relationship Id="rId4" Type="http://schemas.openxmlformats.org/officeDocument/2006/relationships/image" Target="../media/image13.png"/><Relationship Id="rId9" Type="http://schemas.openxmlformats.org/officeDocument/2006/relationships/image" Target="../media/image4.jpeg"/></Relationships>
</file>

<file path=ppt/slides/_rels/slide21.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6.jpeg"/><Relationship Id="rId7" Type="http://schemas.openxmlformats.org/officeDocument/2006/relationships/image" Target="../media/image8.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8.jpeg"/><Relationship Id="rId7" Type="http://schemas.openxmlformats.org/officeDocument/2006/relationships/image" Target="../media/image3.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6.jpeg"/><Relationship Id="rId4" Type="http://schemas.openxmlformats.org/officeDocument/2006/relationships/image" Target="../media/image9.jpeg"/></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6.emf"/></Relationships>
</file>

<file path=ppt/slides/_rels/slide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18.emf"/><Relationship Id="rId7" Type="http://schemas.openxmlformats.org/officeDocument/2006/relationships/image" Target="../media/image4.jpe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6.jpeg"/></Relationships>
</file>

<file path=ppt/slides/_rels/slide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uppieren 1"/>
          <p:cNvGrpSpPr>
            <a:grpSpLocks/>
          </p:cNvGrpSpPr>
          <p:nvPr/>
        </p:nvGrpSpPr>
        <p:grpSpPr bwMode="auto">
          <a:xfrm>
            <a:off x="0" y="-1827213"/>
            <a:ext cx="9142413" cy="9948863"/>
            <a:chOff x="1" y="-1827213"/>
            <a:chExt cx="9142412" cy="9948863"/>
          </a:xfrm>
        </p:grpSpPr>
        <p:pic>
          <p:nvPicPr>
            <p:cNvPr id="4113" name="Picture 7" descr="Picture 132"/>
            <p:cNvPicPr>
              <a:picLocks noChangeAspect="1" noChangeArrowheads="1"/>
            </p:cNvPicPr>
            <p:nvPr/>
          </p:nvPicPr>
          <p:blipFill>
            <a:blip r:embed="rId3"/>
            <a:srcRect t="3169" r="80592" b="2704"/>
            <a:stretch>
              <a:fillRect/>
            </a:stretch>
          </p:blipFill>
          <p:spPr bwMode="auto">
            <a:xfrm>
              <a:off x="1" y="-1827213"/>
              <a:ext cx="1684338" cy="9948863"/>
            </a:xfrm>
            <a:prstGeom prst="rect">
              <a:avLst/>
            </a:prstGeom>
            <a:noFill/>
            <a:ln w="9525">
              <a:noFill/>
              <a:miter lim="800000"/>
              <a:headEnd/>
              <a:tailEnd/>
            </a:ln>
          </p:spPr>
        </p:pic>
        <p:pic>
          <p:nvPicPr>
            <p:cNvPr id="4114" name="Picture 7" descr="Picture 132"/>
            <p:cNvPicPr>
              <a:picLocks noChangeAspect="1" noChangeArrowheads="1"/>
            </p:cNvPicPr>
            <p:nvPr/>
          </p:nvPicPr>
          <p:blipFill>
            <a:blip r:embed="rId3"/>
            <a:srcRect/>
            <a:stretch>
              <a:fillRect/>
            </a:stretch>
          </p:blipFill>
          <p:spPr bwMode="auto">
            <a:xfrm>
              <a:off x="1679575" y="-1827213"/>
              <a:ext cx="7462838" cy="9948863"/>
            </a:xfrm>
            <a:prstGeom prst="rect">
              <a:avLst/>
            </a:prstGeom>
            <a:noFill/>
            <a:ln w="9525">
              <a:noFill/>
              <a:miter lim="800000"/>
              <a:headEnd/>
              <a:tailEnd/>
            </a:ln>
          </p:spPr>
        </p:pic>
      </p:grpSp>
      <p:sp>
        <p:nvSpPr>
          <p:cNvPr id="4099" name="TextBox 10"/>
          <p:cNvSpPr txBox="1">
            <a:spLocks noChangeArrowheads="1"/>
          </p:cNvSpPr>
          <p:nvPr/>
        </p:nvSpPr>
        <p:spPr bwMode="auto">
          <a:xfrm>
            <a:off x="0" y="3857625"/>
            <a:ext cx="1379538" cy="954088"/>
          </a:xfrm>
          <a:prstGeom prst="rect">
            <a:avLst/>
          </a:prstGeom>
          <a:solidFill>
            <a:srgbClr val="FFFF00"/>
          </a:solidFill>
          <a:ln w="9525">
            <a:noFill/>
            <a:miter lim="800000"/>
            <a:headEnd/>
            <a:tailEnd/>
          </a:ln>
        </p:spPr>
        <p:txBody>
          <a:bodyPr>
            <a:spAutoFit/>
          </a:bodyPr>
          <a:lstStyle/>
          <a:p>
            <a:pPr algn="ctr"/>
            <a:r>
              <a:rPr lang="de-DE" altLang="de-DE" sz="1400" b="1" i="1"/>
              <a:t>NAME NAME, WWF</a:t>
            </a:r>
          </a:p>
          <a:p>
            <a:pPr algn="ctr"/>
            <a:r>
              <a:rPr lang="de-DE" altLang="de-DE" sz="1400" b="1"/>
              <a:t>PLACE, DATE 2013</a:t>
            </a:r>
            <a:endParaRPr lang="en-US" altLang="de-DE" sz="1400" b="1"/>
          </a:p>
        </p:txBody>
      </p:sp>
      <p:grpSp>
        <p:nvGrpSpPr>
          <p:cNvPr id="4100" name="Gruppieren 19"/>
          <p:cNvGrpSpPr>
            <a:grpSpLocks/>
          </p:cNvGrpSpPr>
          <p:nvPr/>
        </p:nvGrpSpPr>
        <p:grpSpPr bwMode="auto">
          <a:xfrm>
            <a:off x="-431800" y="-1111250"/>
            <a:ext cx="9972675" cy="9972675"/>
            <a:chOff x="-431172" y="-1111003"/>
            <a:chExt cx="9972000" cy="9972000"/>
          </a:xfrm>
        </p:grpSpPr>
        <p:sp>
          <p:nvSpPr>
            <p:cNvPr id="21" name="Ellipse 20"/>
            <p:cNvSpPr>
              <a:spLocks noChangeArrowheads="1"/>
            </p:cNvSpPr>
            <p:nvPr/>
          </p:nvSpPr>
          <p:spPr bwMode="auto">
            <a:xfrm>
              <a:off x="2727739" y="2095530"/>
              <a:ext cx="3563697" cy="3565284"/>
            </a:xfrm>
            <a:prstGeom prst="ellipse">
              <a:avLst/>
            </a:prstGeom>
            <a:noFill/>
            <a:ln w="15875">
              <a:solidFill>
                <a:schemeClr val="bg2"/>
              </a:solidFill>
              <a:round/>
              <a:headEnd/>
              <a:tailEnd/>
            </a:ln>
            <a:effectLst>
              <a:outerShdw blurRad="40000" dist="23000" dir="5400000" rotWithShape="0">
                <a:srgbClr val="80808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algn="ctr" eaLnBrk="1" hangingPunct="1">
                <a:spcBef>
                  <a:spcPct val="0"/>
                </a:spcBef>
                <a:buFontTx/>
                <a:buNone/>
                <a:defRPr/>
              </a:pPr>
              <a:endParaRPr lang="de-DE" altLang="de-DE" smtClean="0">
                <a:solidFill>
                  <a:srgbClr val="FFFFFF"/>
                </a:solidFill>
                <a:ea typeface="MS PGothic" pitchFamily="34" charset="-128"/>
              </a:endParaRPr>
            </a:p>
          </p:txBody>
        </p:sp>
        <p:sp>
          <p:nvSpPr>
            <p:cNvPr id="22" name="Ellipse 21"/>
            <p:cNvSpPr>
              <a:spLocks noChangeAspect="1"/>
            </p:cNvSpPr>
            <p:nvPr/>
          </p:nvSpPr>
          <p:spPr bwMode="auto">
            <a:xfrm>
              <a:off x="2410261" y="1762178"/>
              <a:ext cx="4212940" cy="4211353"/>
            </a:xfrm>
            <a:prstGeom prst="ellipse">
              <a:avLst/>
            </a:prstGeom>
            <a:noFill/>
            <a:ln w="15875">
              <a:solidFill>
                <a:schemeClr val="bg2"/>
              </a:solidFill>
              <a:round/>
              <a:headEnd/>
              <a:tailEnd/>
            </a:ln>
            <a:effectLst>
              <a:outerShdw blurRad="40000" dist="23000" dir="5400000" rotWithShape="0">
                <a:srgbClr val="80808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algn="ctr" eaLnBrk="1" hangingPunct="1">
                <a:spcBef>
                  <a:spcPct val="0"/>
                </a:spcBef>
                <a:buFontTx/>
                <a:buNone/>
                <a:defRPr/>
              </a:pPr>
              <a:endParaRPr lang="de-DE" altLang="de-DE" smtClean="0">
                <a:solidFill>
                  <a:srgbClr val="FFFFFF"/>
                </a:solidFill>
                <a:ea typeface="MS PGothic" pitchFamily="34" charset="-128"/>
              </a:endParaRPr>
            </a:p>
          </p:txBody>
        </p:sp>
        <p:sp>
          <p:nvSpPr>
            <p:cNvPr id="23" name="Ellipse 22"/>
            <p:cNvSpPr>
              <a:spLocks noChangeAspect="1"/>
            </p:cNvSpPr>
            <p:nvPr/>
          </p:nvSpPr>
          <p:spPr bwMode="auto">
            <a:xfrm>
              <a:off x="2054685" y="1405015"/>
              <a:ext cx="4932029" cy="4932028"/>
            </a:xfrm>
            <a:prstGeom prst="ellipse">
              <a:avLst/>
            </a:prstGeom>
            <a:noFill/>
            <a:ln w="15875">
              <a:solidFill>
                <a:schemeClr val="bg2"/>
              </a:solidFill>
              <a:round/>
              <a:headEnd/>
              <a:tailEnd/>
            </a:ln>
            <a:effectLst>
              <a:outerShdw blurRad="40000" dist="23000" dir="5400000" rotWithShape="0">
                <a:srgbClr val="80808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algn="ctr" eaLnBrk="1" hangingPunct="1">
                <a:spcBef>
                  <a:spcPct val="0"/>
                </a:spcBef>
                <a:buFontTx/>
                <a:buNone/>
                <a:defRPr/>
              </a:pPr>
              <a:endParaRPr lang="de-DE" altLang="de-DE" smtClean="0">
                <a:solidFill>
                  <a:srgbClr val="FFFFFF"/>
                </a:solidFill>
                <a:ea typeface="MS PGothic" pitchFamily="34" charset="-128"/>
              </a:endParaRPr>
            </a:p>
          </p:txBody>
        </p:sp>
        <p:sp>
          <p:nvSpPr>
            <p:cNvPr id="24" name="Ellipse 23"/>
            <p:cNvSpPr>
              <a:spLocks noChangeAspect="1"/>
            </p:cNvSpPr>
            <p:nvPr/>
          </p:nvSpPr>
          <p:spPr bwMode="auto">
            <a:xfrm>
              <a:off x="1594341" y="954195"/>
              <a:ext cx="5832080" cy="5832080"/>
            </a:xfrm>
            <a:prstGeom prst="ellipse">
              <a:avLst/>
            </a:prstGeom>
            <a:noFill/>
            <a:ln w="15875">
              <a:solidFill>
                <a:schemeClr val="bg2"/>
              </a:solidFill>
              <a:round/>
              <a:headEnd/>
              <a:tailEnd/>
            </a:ln>
            <a:effectLst>
              <a:outerShdw blurRad="40000" dist="23000" dir="5400000" rotWithShape="0">
                <a:srgbClr val="80808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algn="ctr" eaLnBrk="1" hangingPunct="1">
                <a:spcBef>
                  <a:spcPct val="0"/>
                </a:spcBef>
                <a:buFontTx/>
                <a:buNone/>
                <a:defRPr/>
              </a:pPr>
              <a:endParaRPr lang="de-DE" altLang="de-DE" smtClean="0">
                <a:solidFill>
                  <a:srgbClr val="FFFFFF"/>
                </a:solidFill>
                <a:ea typeface="MS PGothic" pitchFamily="34" charset="-128"/>
              </a:endParaRPr>
            </a:p>
          </p:txBody>
        </p:sp>
        <p:sp>
          <p:nvSpPr>
            <p:cNvPr id="25" name="Ellipse 24"/>
            <p:cNvSpPr>
              <a:spLocks noChangeAspect="1"/>
            </p:cNvSpPr>
            <p:nvPr/>
          </p:nvSpPr>
          <p:spPr bwMode="auto">
            <a:xfrm>
              <a:off x="1099074" y="457341"/>
              <a:ext cx="6840075" cy="6840075"/>
            </a:xfrm>
            <a:prstGeom prst="ellipse">
              <a:avLst/>
            </a:prstGeom>
            <a:noFill/>
            <a:ln w="15875">
              <a:solidFill>
                <a:schemeClr val="bg2"/>
              </a:solidFill>
              <a:round/>
              <a:headEnd/>
              <a:tailEnd/>
            </a:ln>
            <a:effectLst>
              <a:outerShdw blurRad="40000" dist="23000" dir="5400000" rotWithShape="0">
                <a:srgbClr val="80808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algn="ctr" eaLnBrk="1" hangingPunct="1">
                <a:spcBef>
                  <a:spcPct val="0"/>
                </a:spcBef>
                <a:buFontTx/>
                <a:buNone/>
                <a:defRPr/>
              </a:pPr>
              <a:endParaRPr lang="de-DE" altLang="de-DE" smtClean="0">
                <a:solidFill>
                  <a:srgbClr val="FFFFFF"/>
                </a:solidFill>
                <a:ea typeface="MS PGothic" pitchFamily="34" charset="-128"/>
              </a:endParaRPr>
            </a:p>
          </p:txBody>
        </p:sp>
        <p:sp>
          <p:nvSpPr>
            <p:cNvPr id="26" name="Ellipse 25"/>
            <p:cNvSpPr>
              <a:spLocks noChangeAspect="1"/>
            </p:cNvSpPr>
            <p:nvPr/>
          </p:nvSpPr>
          <p:spPr bwMode="auto">
            <a:xfrm>
              <a:off x="432370" y="-185554"/>
              <a:ext cx="8171897" cy="8171898"/>
            </a:xfrm>
            <a:prstGeom prst="ellipse">
              <a:avLst/>
            </a:prstGeom>
            <a:noFill/>
            <a:ln w="15875">
              <a:solidFill>
                <a:schemeClr val="bg2"/>
              </a:solidFill>
              <a:round/>
              <a:headEnd/>
              <a:tailEnd/>
            </a:ln>
            <a:effectLst>
              <a:outerShdw blurRad="40000" dist="23000" dir="5400000" rotWithShape="0">
                <a:srgbClr val="80808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algn="ctr" eaLnBrk="1" hangingPunct="1">
                <a:spcBef>
                  <a:spcPct val="0"/>
                </a:spcBef>
                <a:buFontTx/>
                <a:buNone/>
                <a:defRPr/>
              </a:pPr>
              <a:endParaRPr lang="de-DE" altLang="de-DE" smtClean="0">
                <a:solidFill>
                  <a:srgbClr val="FFFFFF"/>
                </a:solidFill>
                <a:ea typeface="MS PGothic" pitchFamily="34" charset="-128"/>
              </a:endParaRPr>
            </a:p>
          </p:txBody>
        </p:sp>
        <p:sp>
          <p:nvSpPr>
            <p:cNvPr id="27" name="Ellipse 26"/>
            <p:cNvSpPr>
              <a:spLocks noChangeAspect="1"/>
            </p:cNvSpPr>
            <p:nvPr/>
          </p:nvSpPr>
          <p:spPr bwMode="auto">
            <a:xfrm>
              <a:off x="-431172" y="-1111003"/>
              <a:ext cx="9972000" cy="9972000"/>
            </a:xfrm>
            <a:prstGeom prst="ellipse">
              <a:avLst/>
            </a:prstGeom>
            <a:noFill/>
            <a:ln w="15875">
              <a:solidFill>
                <a:schemeClr val="bg2"/>
              </a:solidFill>
              <a:round/>
              <a:headEnd/>
              <a:tailEnd/>
            </a:ln>
            <a:effectLst>
              <a:outerShdw blurRad="40000" dist="23000" dir="5400000" rotWithShape="0">
                <a:srgbClr val="80808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algn="ctr" eaLnBrk="1" hangingPunct="1">
                <a:spcBef>
                  <a:spcPct val="0"/>
                </a:spcBef>
                <a:buFontTx/>
                <a:buNone/>
                <a:defRPr/>
              </a:pPr>
              <a:endParaRPr lang="de-DE" altLang="de-DE" smtClean="0">
                <a:solidFill>
                  <a:srgbClr val="FFFFFF"/>
                </a:solidFill>
                <a:ea typeface="MS PGothic" pitchFamily="34" charset="-128"/>
              </a:endParaRPr>
            </a:p>
          </p:txBody>
        </p:sp>
      </p:grpSp>
      <p:sp>
        <p:nvSpPr>
          <p:cNvPr id="4101" name="Rechteck 3"/>
          <p:cNvSpPr>
            <a:spLocks noChangeArrowheads="1"/>
          </p:cNvSpPr>
          <p:nvPr/>
        </p:nvSpPr>
        <p:spPr bwMode="auto">
          <a:xfrm>
            <a:off x="2286000" y="2398713"/>
            <a:ext cx="4572000" cy="2554545"/>
          </a:xfrm>
          <a:prstGeom prst="rect">
            <a:avLst/>
          </a:prstGeom>
          <a:noFill/>
          <a:ln w="9525">
            <a:noFill/>
            <a:miter lim="800000"/>
            <a:headEnd/>
            <a:tailEnd/>
          </a:ln>
        </p:spPr>
        <p:txBody>
          <a:bodyPr>
            <a:spAutoFit/>
          </a:bodyPr>
          <a:lstStyle/>
          <a:p>
            <a:pPr algn="ctr"/>
            <a:endParaRPr lang="de-DE" altLang="ja-JP" b="1" dirty="0">
              <a:solidFill>
                <a:srgbClr val="F2F2F2"/>
              </a:solidFill>
            </a:endParaRPr>
          </a:p>
          <a:p>
            <a:pPr algn="ctr"/>
            <a:r>
              <a:rPr lang="de-DE" altLang="ja-JP" b="1" dirty="0" smtClean="0">
                <a:solidFill>
                  <a:srgbClr val="F2F2F2"/>
                </a:solidFill>
              </a:rPr>
              <a:t>Po</a:t>
            </a:r>
            <a:r>
              <a:rPr lang="sk-SK" altLang="ja-JP" b="1" dirty="0" err="1" smtClean="0">
                <a:solidFill>
                  <a:srgbClr val="F2F2F2"/>
                </a:solidFill>
              </a:rPr>
              <a:t>rozumenie</a:t>
            </a:r>
            <a:r>
              <a:rPr lang="sk-SK" altLang="ja-JP" b="1" dirty="0" smtClean="0">
                <a:solidFill>
                  <a:srgbClr val="F2F2F2"/>
                </a:solidFill>
              </a:rPr>
              <a:t> čerpania</a:t>
            </a:r>
            <a:endParaRPr lang="de-DE" altLang="ja-JP" b="1" dirty="0" smtClean="0">
              <a:solidFill>
                <a:srgbClr val="F2F2F2"/>
              </a:solidFill>
            </a:endParaRPr>
          </a:p>
          <a:p>
            <a:pPr algn="ctr"/>
            <a:r>
              <a:rPr lang="de-DE" altLang="ja-JP" b="1" dirty="0" err="1" smtClean="0">
                <a:solidFill>
                  <a:srgbClr val="F2F2F2"/>
                </a:solidFill>
              </a:rPr>
              <a:t>prostriedkov</a:t>
            </a:r>
            <a:r>
              <a:rPr lang="de-DE" altLang="ja-JP" b="1" dirty="0" smtClean="0">
                <a:solidFill>
                  <a:srgbClr val="F2F2F2"/>
                </a:solidFill>
              </a:rPr>
              <a:t> z </a:t>
            </a:r>
            <a:r>
              <a:rPr lang="de-DE" altLang="ja-JP" b="1" dirty="0" err="1" smtClean="0">
                <a:solidFill>
                  <a:srgbClr val="F2F2F2"/>
                </a:solidFill>
              </a:rPr>
              <a:t>fondov</a:t>
            </a:r>
            <a:r>
              <a:rPr lang="de-DE" altLang="ja-JP" b="1" dirty="0" smtClean="0">
                <a:solidFill>
                  <a:srgbClr val="F2F2F2"/>
                </a:solidFill>
              </a:rPr>
              <a:t> EÚ</a:t>
            </a:r>
          </a:p>
          <a:p>
            <a:pPr algn="ctr"/>
            <a:r>
              <a:rPr lang="de-DE" altLang="ja-JP" b="1" dirty="0" err="1" smtClean="0">
                <a:solidFill>
                  <a:srgbClr val="F2F2F2"/>
                </a:solidFill>
              </a:rPr>
              <a:t>pre</a:t>
            </a:r>
            <a:r>
              <a:rPr lang="de-DE" altLang="ja-JP" b="1" dirty="0" smtClean="0">
                <a:solidFill>
                  <a:srgbClr val="F2F2F2"/>
                </a:solidFill>
              </a:rPr>
              <a:t> Natura 2000</a:t>
            </a:r>
            <a:endParaRPr lang="en-US" altLang="de-DE" b="1" dirty="0">
              <a:solidFill>
                <a:srgbClr val="F2F2F2"/>
              </a:solidFill>
            </a:endParaRPr>
          </a:p>
        </p:txBody>
      </p:sp>
      <p:grpSp>
        <p:nvGrpSpPr>
          <p:cNvPr id="4102" name="Gruppieren 1"/>
          <p:cNvGrpSpPr>
            <a:grpSpLocks/>
          </p:cNvGrpSpPr>
          <p:nvPr/>
        </p:nvGrpSpPr>
        <p:grpSpPr bwMode="auto">
          <a:xfrm>
            <a:off x="158750" y="5964238"/>
            <a:ext cx="5724525" cy="758825"/>
            <a:chOff x="1709737" y="3049587"/>
            <a:chExt cx="5724525" cy="758825"/>
          </a:xfrm>
        </p:grpSpPr>
        <p:pic>
          <p:nvPicPr>
            <p:cNvPr id="4103" name="Picture 2" descr="http://morna.uk.com/wp-content/uploads/2010/06/wwf-logo-_-slogan-high-res3.jpg"/>
            <p:cNvPicPr>
              <a:picLocks noChangeAspect="1" noChangeArrowheads="1"/>
            </p:cNvPicPr>
            <p:nvPr/>
          </p:nvPicPr>
          <p:blipFill>
            <a:blip r:embed="rId4"/>
            <a:srcRect/>
            <a:stretch>
              <a:fillRect/>
            </a:stretch>
          </p:blipFill>
          <p:spPr bwMode="auto">
            <a:xfrm>
              <a:off x="3689667" y="3049587"/>
              <a:ext cx="1844040" cy="723265"/>
            </a:xfrm>
            <a:prstGeom prst="rect">
              <a:avLst/>
            </a:prstGeom>
            <a:noFill/>
            <a:ln w="9525">
              <a:noFill/>
              <a:miter lim="800000"/>
              <a:headEnd/>
              <a:tailEnd/>
            </a:ln>
          </p:spPr>
        </p:pic>
        <p:pic>
          <p:nvPicPr>
            <p:cNvPr id="4104" name="Picture 1" descr="12cm ieep"/>
            <p:cNvPicPr>
              <a:picLocks noChangeAspect="1" noChangeArrowheads="1"/>
            </p:cNvPicPr>
            <p:nvPr/>
          </p:nvPicPr>
          <p:blipFill>
            <a:blip r:embed="rId5"/>
            <a:srcRect/>
            <a:stretch>
              <a:fillRect/>
            </a:stretch>
          </p:blipFill>
          <p:spPr bwMode="auto">
            <a:xfrm>
              <a:off x="1709737" y="3085147"/>
              <a:ext cx="1637030" cy="723265"/>
            </a:xfrm>
            <a:prstGeom prst="rect">
              <a:avLst/>
            </a:prstGeom>
            <a:noFill/>
            <a:ln w="9525">
              <a:noFill/>
              <a:miter lim="800000"/>
              <a:headEnd/>
              <a:tailEnd/>
            </a:ln>
          </p:spPr>
        </p:pic>
        <p:pic>
          <p:nvPicPr>
            <p:cNvPr id="4105" name="Picture 7" descr="C:\Users\M Kettunen\Documents\IEEP\PROJECTS\350_N2k financing III\ICF GHK logo blueblock JPG file.jpg"/>
            <p:cNvPicPr>
              <a:picLocks noChangeAspect="1" noChangeArrowheads="1"/>
            </p:cNvPicPr>
            <p:nvPr/>
          </p:nvPicPr>
          <p:blipFill>
            <a:blip r:embed="rId6"/>
            <a:srcRect/>
            <a:stretch>
              <a:fillRect/>
            </a:stretch>
          </p:blipFill>
          <p:spPr bwMode="auto">
            <a:xfrm>
              <a:off x="5740717" y="3095307"/>
              <a:ext cx="1693545" cy="617855"/>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Parallelogram 18"/>
          <p:cNvSpPr>
            <a:spLocks noChangeArrowheads="1"/>
          </p:cNvSpPr>
          <p:nvPr/>
        </p:nvSpPr>
        <p:spPr bwMode="auto">
          <a:xfrm>
            <a:off x="2968625" y="4778375"/>
            <a:ext cx="3756025" cy="338138"/>
          </a:xfrm>
          <a:prstGeom prst="parallelogram">
            <a:avLst>
              <a:gd name="adj" fmla="val 25044"/>
            </a:avLst>
          </a:prstGeom>
          <a:gradFill rotWithShape="1">
            <a:gsLst>
              <a:gs pos="0">
                <a:srgbClr val="9BC1FF"/>
              </a:gs>
              <a:gs pos="100000">
                <a:srgbClr val="3F80CD"/>
              </a:gs>
            </a:gsLst>
            <a:lin ang="5400000"/>
          </a:gradFill>
          <a:ln w="9525">
            <a:solidFill>
              <a:srgbClr val="4A7EBB"/>
            </a:solidFill>
            <a:miter lim="800000"/>
            <a:headEnd/>
            <a:tailEnd/>
          </a:ln>
          <a:effectLst>
            <a:outerShdw blurRad="40000" dist="23000" dir="5400000" rotWithShape="0">
              <a:srgbClr val="808080">
                <a:alpha val="34998"/>
              </a:srgbClr>
            </a:outerShdw>
          </a:effectLst>
        </p:spPr>
        <p:txBody>
          <a:bodyPr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algn="ctr" eaLnBrk="1" hangingPunct="1">
              <a:spcBef>
                <a:spcPct val="0"/>
              </a:spcBef>
              <a:buFontTx/>
              <a:buNone/>
              <a:defRPr/>
            </a:pPr>
            <a:endParaRPr lang="en-US" altLang="de-DE" smtClean="0">
              <a:solidFill>
                <a:srgbClr val="FFFFFF"/>
              </a:solidFill>
            </a:endParaRPr>
          </a:p>
        </p:txBody>
      </p:sp>
      <p:cxnSp>
        <p:nvCxnSpPr>
          <p:cNvPr id="12" name="Straight Connector 11"/>
          <p:cNvCxnSpPr/>
          <p:nvPr/>
        </p:nvCxnSpPr>
        <p:spPr>
          <a:xfrm>
            <a:off x="441325" y="6451600"/>
            <a:ext cx="8385175" cy="1588"/>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13316" name="Title 1"/>
          <p:cNvSpPr txBox="1">
            <a:spLocks/>
          </p:cNvSpPr>
          <p:nvPr/>
        </p:nvSpPr>
        <p:spPr bwMode="auto">
          <a:xfrm>
            <a:off x="2884488" y="257175"/>
            <a:ext cx="6018212" cy="693738"/>
          </a:xfrm>
          <a:prstGeom prst="rect">
            <a:avLst/>
          </a:prstGeom>
          <a:noFill/>
          <a:ln w="9525">
            <a:noFill/>
            <a:miter lim="800000"/>
            <a:headEnd/>
            <a:tailEnd/>
          </a:ln>
        </p:spPr>
        <p:txBody>
          <a:bodyPr/>
          <a:lstStyle/>
          <a:p>
            <a:pPr algn="r"/>
            <a:endParaRPr lang="de-DE" altLang="de-DE" sz="2400">
              <a:solidFill>
                <a:srgbClr val="404040"/>
              </a:solidFill>
            </a:endParaRPr>
          </a:p>
        </p:txBody>
      </p:sp>
      <p:pic>
        <p:nvPicPr>
          <p:cNvPr id="13317" name="Picture 11" descr="C:\Users\Янка Казакова.LH-3D0CJO2TSPBL\Desktop\green.jpg"/>
          <p:cNvPicPr>
            <a:picLocks noChangeAspect="1" noChangeArrowheads="1"/>
          </p:cNvPicPr>
          <p:nvPr/>
        </p:nvPicPr>
        <p:blipFill>
          <a:blip r:embed="rId3"/>
          <a:srcRect/>
          <a:stretch>
            <a:fillRect/>
          </a:stretch>
        </p:blipFill>
        <p:spPr bwMode="auto">
          <a:xfrm>
            <a:off x="0" y="-6350"/>
            <a:ext cx="133350" cy="6877050"/>
          </a:xfrm>
          <a:prstGeom prst="rect">
            <a:avLst/>
          </a:prstGeom>
          <a:noFill/>
          <a:ln w="9525">
            <a:noFill/>
            <a:miter lim="800000"/>
            <a:headEnd/>
            <a:tailEnd/>
          </a:ln>
        </p:spPr>
      </p:pic>
      <p:sp>
        <p:nvSpPr>
          <p:cNvPr id="13318" name="Title 1"/>
          <p:cNvSpPr txBox="1">
            <a:spLocks/>
          </p:cNvSpPr>
          <p:nvPr/>
        </p:nvSpPr>
        <p:spPr bwMode="auto">
          <a:xfrm>
            <a:off x="606424" y="1519238"/>
            <a:ext cx="6118225" cy="517525"/>
          </a:xfrm>
          <a:prstGeom prst="rect">
            <a:avLst/>
          </a:prstGeom>
          <a:noFill/>
          <a:ln w="9525">
            <a:noFill/>
            <a:miter lim="800000"/>
            <a:headEnd/>
            <a:tailEnd/>
          </a:ln>
        </p:spPr>
        <p:txBody>
          <a:bodyPr/>
          <a:lstStyle/>
          <a:p>
            <a:r>
              <a:rPr lang="en-GB" altLang="de-DE" sz="2500" b="1" dirty="0" err="1" smtClean="0">
                <a:solidFill>
                  <a:srgbClr val="404040"/>
                </a:solidFill>
              </a:rPr>
              <a:t>Financovanie</a:t>
            </a:r>
            <a:r>
              <a:rPr lang="en-GB" altLang="de-DE" sz="2500" b="1" dirty="0" smtClean="0">
                <a:solidFill>
                  <a:srgbClr val="404040"/>
                </a:solidFill>
              </a:rPr>
              <a:t> </a:t>
            </a:r>
            <a:r>
              <a:rPr lang="en-GB" altLang="de-DE" sz="2500" b="1" dirty="0" err="1" smtClean="0">
                <a:solidFill>
                  <a:srgbClr val="404040"/>
                </a:solidFill>
              </a:rPr>
              <a:t>programu</a:t>
            </a:r>
            <a:r>
              <a:rPr lang="en-GB" altLang="de-DE" sz="2500" b="1" dirty="0" smtClean="0">
                <a:solidFill>
                  <a:srgbClr val="404040"/>
                </a:solidFill>
              </a:rPr>
              <a:t> </a:t>
            </a:r>
            <a:r>
              <a:rPr lang="en-GB" altLang="de-DE" sz="2500" b="1" dirty="0" err="1" smtClean="0">
                <a:solidFill>
                  <a:srgbClr val="404040"/>
                </a:solidFill>
              </a:rPr>
              <a:t>Natura</a:t>
            </a:r>
            <a:r>
              <a:rPr lang="en-GB" altLang="de-DE" sz="2500" b="1" dirty="0" smtClean="0">
                <a:solidFill>
                  <a:srgbClr val="404040"/>
                </a:solidFill>
              </a:rPr>
              <a:t> 2000: </a:t>
            </a:r>
            <a:r>
              <a:rPr lang="en-GB" altLang="de-DE" sz="2500" b="1" dirty="0" err="1" smtClean="0">
                <a:solidFill>
                  <a:srgbClr val="404040"/>
                </a:solidFill>
              </a:rPr>
              <a:t>politický</a:t>
            </a:r>
            <a:r>
              <a:rPr lang="en-GB" altLang="de-DE" sz="2500" b="1" dirty="0" smtClean="0">
                <a:solidFill>
                  <a:srgbClr val="404040"/>
                </a:solidFill>
              </a:rPr>
              <a:t> </a:t>
            </a:r>
            <a:r>
              <a:rPr lang="en-GB" altLang="de-DE" sz="2500" b="1" dirty="0" err="1" smtClean="0">
                <a:solidFill>
                  <a:srgbClr val="404040"/>
                </a:solidFill>
              </a:rPr>
              <a:t>záväzok</a:t>
            </a:r>
            <a:endParaRPr lang="en-IE" altLang="de-DE" sz="2500" b="1" dirty="0">
              <a:solidFill>
                <a:srgbClr val="404040"/>
              </a:solidFill>
            </a:endParaRPr>
          </a:p>
        </p:txBody>
      </p:sp>
      <p:cxnSp>
        <p:nvCxnSpPr>
          <p:cNvPr id="14" name="Straight Connector 13"/>
          <p:cNvCxnSpPr/>
          <p:nvPr/>
        </p:nvCxnSpPr>
        <p:spPr>
          <a:xfrm>
            <a:off x="606425" y="2474913"/>
            <a:ext cx="8220075" cy="1587"/>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13320" name="Title 1"/>
          <p:cNvSpPr txBox="1">
            <a:spLocks/>
          </p:cNvSpPr>
          <p:nvPr/>
        </p:nvSpPr>
        <p:spPr bwMode="auto">
          <a:xfrm>
            <a:off x="327025" y="6548438"/>
            <a:ext cx="3268663" cy="322262"/>
          </a:xfrm>
          <a:prstGeom prst="rect">
            <a:avLst/>
          </a:prstGeom>
          <a:noFill/>
          <a:ln w="9525">
            <a:noFill/>
            <a:miter lim="800000"/>
            <a:headEnd/>
            <a:tailEnd/>
          </a:ln>
        </p:spPr>
        <p:txBody>
          <a:bodyPr/>
          <a:lstStyle/>
          <a:p>
            <a:r>
              <a:rPr lang="en-US" altLang="de-DE" sz="1000">
                <a:solidFill>
                  <a:srgbClr val="404040"/>
                </a:solidFill>
              </a:rPr>
              <a:t>National Workshop on Financing Natura 2000</a:t>
            </a:r>
            <a:endParaRPr lang="en-IE" altLang="de-DE" sz="1000">
              <a:solidFill>
                <a:srgbClr val="404040"/>
              </a:solidFill>
            </a:endParaRPr>
          </a:p>
        </p:txBody>
      </p:sp>
      <p:sp>
        <p:nvSpPr>
          <p:cNvPr id="13321" name="Title 1"/>
          <p:cNvSpPr txBox="1">
            <a:spLocks/>
          </p:cNvSpPr>
          <p:nvPr/>
        </p:nvSpPr>
        <p:spPr bwMode="auto">
          <a:xfrm>
            <a:off x="3036888" y="409575"/>
            <a:ext cx="6018212" cy="693738"/>
          </a:xfrm>
          <a:prstGeom prst="rect">
            <a:avLst/>
          </a:prstGeom>
          <a:noFill/>
          <a:ln w="9525">
            <a:noFill/>
            <a:miter lim="800000"/>
            <a:headEnd/>
            <a:tailEnd/>
          </a:ln>
        </p:spPr>
        <p:txBody>
          <a:bodyPr/>
          <a:lstStyle/>
          <a:p>
            <a:pPr algn="r"/>
            <a:r>
              <a:rPr lang="sk-SK" altLang="de-DE" sz="2400" b="1" dirty="0" smtClean="0">
                <a:solidFill>
                  <a:srgbClr val="404040"/>
                </a:solidFill>
              </a:rPr>
              <a:t>Celkový politický kontext</a:t>
            </a:r>
            <a:endParaRPr lang="en-IE" altLang="de-DE" sz="2400" dirty="0">
              <a:solidFill>
                <a:srgbClr val="404040"/>
              </a:solidFill>
            </a:endParaRPr>
          </a:p>
        </p:txBody>
      </p:sp>
      <p:sp>
        <p:nvSpPr>
          <p:cNvPr id="13322" name="Title 1"/>
          <p:cNvSpPr txBox="1">
            <a:spLocks/>
          </p:cNvSpPr>
          <p:nvPr/>
        </p:nvSpPr>
        <p:spPr bwMode="auto">
          <a:xfrm>
            <a:off x="836613" y="2236788"/>
            <a:ext cx="7424737" cy="4710112"/>
          </a:xfrm>
          <a:prstGeom prst="rect">
            <a:avLst/>
          </a:prstGeom>
          <a:noFill/>
          <a:ln w="9525">
            <a:noFill/>
            <a:miter lim="800000"/>
            <a:headEnd/>
            <a:tailEnd/>
          </a:ln>
        </p:spPr>
        <p:txBody>
          <a:bodyPr/>
          <a:lstStyle/>
          <a:p>
            <a:endParaRPr lang="de-DE" altLang="de-DE" sz="2000" dirty="0"/>
          </a:p>
          <a:p>
            <a:pPr>
              <a:lnSpc>
                <a:spcPct val="150000"/>
              </a:lnSpc>
            </a:pPr>
            <a:r>
              <a:rPr lang="de-DE" altLang="de-DE" sz="2000" dirty="0" err="1" smtClean="0">
                <a:solidFill>
                  <a:srgbClr val="404040"/>
                </a:solidFill>
              </a:rPr>
              <a:t>Akcia</a:t>
            </a:r>
            <a:r>
              <a:rPr lang="de-DE" altLang="de-DE" sz="2000" dirty="0" smtClean="0">
                <a:solidFill>
                  <a:srgbClr val="404040"/>
                </a:solidFill>
              </a:rPr>
              <a:t> 2 </a:t>
            </a:r>
            <a:r>
              <a:rPr lang="de-DE" altLang="de-DE" sz="2000" dirty="0" err="1" smtClean="0">
                <a:solidFill>
                  <a:srgbClr val="404040"/>
                </a:solidFill>
              </a:rPr>
              <a:t>stratégie</a:t>
            </a:r>
            <a:r>
              <a:rPr lang="de-DE" altLang="de-DE" sz="2000" dirty="0" smtClean="0">
                <a:solidFill>
                  <a:srgbClr val="404040"/>
                </a:solidFill>
              </a:rPr>
              <a:t> EÚ </a:t>
            </a:r>
            <a:r>
              <a:rPr lang="de-DE" altLang="de-DE" sz="2000" dirty="0" err="1" smtClean="0">
                <a:solidFill>
                  <a:srgbClr val="404040"/>
                </a:solidFill>
              </a:rPr>
              <a:t>pre</a:t>
            </a:r>
            <a:r>
              <a:rPr lang="de-DE" altLang="de-DE" sz="2000" dirty="0" smtClean="0">
                <a:solidFill>
                  <a:srgbClr val="404040"/>
                </a:solidFill>
              </a:rPr>
              <a:t> </a:t>
            </a:r>
            <a:r>
              <a:rPr lang="de-DE" altLang="de-DE" sz="2000" dirty="0" err="1" smtClean="0">
                <a:solidFill>
                  <a:srgbClr val="404040"/>
                </a:solidFill>
              </a:rPr>
              <a:t>biodiverzitu</a:t>
            </a:r>
            <a:r>
              <a:rPr lang="de-DE" altLang="de-DE" sz="2000" dirty="0" smtClean="0">
                <a:solidFill>
                  <a:srgbClr val="404040"/>
                </a:solidFill>
              </a:rPr>
              <a:t> do </a:t>
            </a:r>
            <a:r>
              <a:rPr lang="de-DE" altLang="de-DE" sz="2000" dirty="0" err="1" smtClean="0">
                <a:solidFill>
                  <a:srgbClr val="404040"/>
                </a:solidFill>
              </a:rPr>
              <a:t>roku</a:t>
            </a:r>
            <a:r>
              <a:rPr lang="de-DE" altLang="de-DE" sz="2000" dirty="0" smtClean="0">
                <a:solidFill>
                  <a:srgbClr val="404040"/>
                </a:solidFill>
              </a:rPr>
              <a:t> 2020:</a:t>
            </a:r>
          </a:p>
          <a:p>
            <a:pPr algn="ctr">
              <a:lnSpc>
                <a:spcPct val="150000"/>
              </a:lnSpc>
            </a:pPr>
            <a:endParaRPr lang="sk-SK" altLang="de-DE" sz="2000" i="1" dirty="0" smtClean="0">
              <a:solidFill>
                <a:srgbClr val="404040"/>
              </a:solidFill>
            </a:endParaRPr>
          </a:p>
          <a:p>
            <a:pPr algn="ctr">
              <a:lnSpc>
                <a:spcPct val="150000"/>
              </a:lnSpc>
            </a:pPr>
            <a:r>
              <a:rPr lang="de-DE" altLang="de-DE" sz="2000" i="1" dirty="0" err="1" smtClean="0">
                <a:solidFill>
                  <a:srgbClr val="404040"/>
                </a:solidFill>
              </a:rPr>
              <a:t>Komisia</a:t>
            </a:r>
            <a:r>
              <a:rPr lang="de-DE" altLang="de-DE" sz="2000" i="1" dirty="0" smtClean="0">
                <a:solidFill>
                  <a:srgbClr val="404040"/>
                </a:solidFill>
              </a:rPr>
              <a:t> a </a:t>
            </a:r>
            <a:r>
              <a:rPr lang="de-DE" altLang="de-DE" sz="2000" i="1" dirty="0" err="1" smtClean="0">
                <a:solidFill>
                  <a:srgbClr val="404040"/>
                </a:solidFill>
              </a:rPr>
              <a:t>členské</a:t>
            </a:r>
            <a:r>
              <a:rPr lang="de-DE" altLang="de-DE" sz="2000" i="1" dirty="0" smtClean="0">
                <a:solidFill>
                  <a:srgbClr val="404040"/>
                </a:solidFill>
              </a:rPr>
              <a:t> </a:t>
            </a:r>
            <a:r>
              <a:rPr lang="de-DE" altLang="de-DE" sz="2000" i="1" dirty="0" err="1" smtClean="0">
                <a:solidFill>
                  <a:srgbClr val="404040"/>
                </a:solidFill>
              </a:rPr>
              <a:t>štáty</a:t>
            </a:r>
            <a:r>
              <a:rPr lang="de-DE" altLang="de-DE" sz="2000" i="1" dirty="0" smtClean="0">
                <a:solidFill>
                  <a:srgbClr val="404040"/>
                </a:solidFill>
              </a:rPr>
              <a:t> </a:t>
            </a:r>
            <a:r>
              <a:rPr lang="de-DE" altLang="de-DE" sz="2000" i="1" dirty="0" err="1" smtClean="0">
                <a:solidFill>
                  <a:srgbClr val="404040"/>
                </a:solidFill>
              </a:rPr>
              <a:t>poskytnú</a:t>
            </a:r>
            <a:r>
              <a:rPr lang="de-DE" altLang="de-DE" sz="2000" i="1" dirty="0" smtClean="0">
                <a:solidFill>
                  <a:srgbClr val="404040"/>
                </a:solidFill>
              </a:rPr>
              <a:t> </a:t>
            </a:r>
            <a:r>
              <a:rPr lang="de-DE" altLang="de-DE" sz="2000" i="1" dirty="0" err="1" smtClean="0">
                <a:solidFill>
                  <a:srgbClr val="404040"/>
                </a:solidFill>
              </a:rPr>
              <a:t>potrebné</a:t>
            </a:r>
            <a:r>
              <a:rPr lang="de-DE" altLang="de-DE" sz="2000" i="1" dirty="0" smtClean="0">
                <a:solidFill>
                  <a:srgbClr val="404040"/>
                </a:solidFill>
              </a:rPr>
              <a:t> </a:t>
            </a:r>
            <a:r>
              <a:rPr lang="de-DE" altLang="de-DE" sz="2000" i="1" dirty="0" err="1" smtClean="0">
                <a:solidFill>
                  <a:srgbClr val="404040"/>
                </a:solidFill>
              </a:rPr>
              <a:t>finančné</a:t>
            </a:r>
            <a:r>
              <a:rPr lang="de-DE" altLang="de-DE" sz="2000" i="1" dirty="0" smtClean="0">
                <a:solidFill>
                  <a:srgbClr val="404040"/>
                </a:solidFill>
              </a:rPr>
              <a:t> </a:t>
            </a:r>
            <a:r>
              <a:rPr lang="de-DE" altLang="de-DE" sz="2000" i="1" dirty="0" err="1" smtClean="0">
                <a:solidFill>
                  <a:srgbClr val="404040"/>
                </a:solidFill>
              </a:rPr>
              <a:t>prostriedky</a:t>
            </a:r>
            <a:r>
              <a:rPr lang="de-DE" altLang="de-DE" sz="2000" i="1" dirty="0" smtClean="0">
                <a:solidFill>
                  <a:srgbClr val="404040"/>
                </a:solidFill>
              </a:rPr>
              <a:t> a </a:t>
            </a:r>
            <a:r>
              <a:rPr lang="de-DE" altLang="de-DE" sz="2000" i="1" dirty="0" err="1" smtClean="0">
                <a:solidFill>
                  <a:srgbClr val="404040"/>
                </a:solidFill>
              </a:rPr>
              <a:t>podnety</a:t>
            </a:r>
            <a:r>
              <a:rPr lang="de-DE" altLang="de-DE" sz="2000" i="1" dirty="0" smtClean="0">
                <a:solidFill>
                  <a:srgbClr val="404040"/>
                </a:solidFill>
              </a:rPr>
              <a:t> </a:t>
            </a:r>
            <a:r>
              <a:rPr lang="de-DE" altLang="de-DE" sz="2000" i="1" dirty="0" err="1" smtClean="0">
                <a:solidFill>
                  <a:srgbClr val="404040"/>
                </a:solidFill>
              </a:rPr>
              <a:t>pre</a:t>
            </a:r>
            <a:r>
              <a:rPr lang="de-DE" altLang="de-DE" sz="2000" i="1" dirty="0" smtClean="0">
                <a:solidFill>
                  <a:srgbClr val="404040"/>
                </a:solidFill>
              </a:rPr>
              <a:t> </a:t>
            </a:r>
            <a:r>
              <a:rPr lang="de-DE" altLang="de-DE" sz="2000" i="1" dirty="0" err="1" smtClean="0">
                <a:solidFill>
                  <a:srgbClr val="404040"/>
                </a:solidFill>
              </a:rPr>
              <a:t>sieť</a:t>
            </a:r>
            <a:r>
              <a:rPr lang="de-DE" altLang="de-DE" sz="2000" i="1" dirty="0" smtClean="0">
                <a:solidFill>
                  <a:srgbClr val="404040"/>
                </a:solidFill>
              </a:rPr>
              <a:t> Natura 2000, a </a:t>
            </a:r>
            <a:r>
              <a:rPr lang="de-DE" altLang="de-DE" sz="2000" i="1" dirty="0" err="1" smtClean="0">
                <a:solidFill>
                  <a:srgbClr val="404040"/>
                </a:solidFill>
              </a:rPr>
              <a:t>to</a:t>
            </a:r>
            <a:r>
              <a:rPr lang="de-DE" altLang="de-DE" sz="2000" i="1" dirty="0" smtClean="0">
                <a:solidFill>
                  <a:srgbClr val="404040"/>
                </a:solidFill>
              </a:rPr>
              <a:t> </a:t>
            </a:r>
            <a:r>
              <a:rPr lang="de-DE" altLang="de-DE" sz="2000" i="1" dirty="0" err="1" smtClean="0">
                <a:solidFill>
                  <a:srgbClr val="404040"/>
                </a:solidFill>
              </a:rPr>
              <a:t>aj</a:t>
            </a:r>
            <a:r>
              <a:rPr lang="de-DE" altLang="de-DE" sz="2000" i="1" dirty="0" smtClean="0">
                <a:solidFill>
                  <a:srgbClr val="404040"/>
                </a:solidFill>
              </a:rPr>
              <a:t> </a:t>
            </a:r>
            <a:r>
              <a:rPr lang="de-DE" altLang="de-DE" sz="2000" i="1" dirty="0" err="1" smtClean="0">
                <a:solidFill>
                  <a:srgbClr val="404040"/>
                </a:solidFill>
              </a:rPr>
              <a:t>prostredníctvom</a:t>
            </a:r>
            <a:r>
              <a:rPr lang="de-DE" altLang="de-DE" sz="2000" i="1" dirty="0" smtClean="0">
                <a:solidFill>
                  <a:srgbClr val="404040"/>
                </a:solidFill>
              </a:rPr>
              <a:t> </a:t>
            </a:r>
            <a:r>
              <a:rPr lang="de-DE" altLang="de-DE" sz="2000" i="1" dirty="0" err="1" smtClean="0">
                <a:solidFill>
                  <a:srgbClr val="404040"/>
                </a:solidFill>
              </a:rPr>
              <a:t>finančných</a:t>
            </a:r>
            <a:r>
              <a:rPr lang="de-DE" altLang="de-DE" sz="2000" i="1" dirty="0" smtClean="0">
                <a:solidFill>
                  <a:srgbClr val="404040"/>
                </a:solidFill>
              </a:rPr>
              <a:t> </a:t>
            </a:r>
            <a:r>
              <a:rPr lang="de-DE" altLang="de-DE" sz="2000" i="1" dirty="0" err="1" smtClean="0">
                <a:solidFill>
                  <a:srgbClr val="404040"/>
                </a:solidFill>
              </a:rPr>
              <a:t>nástrojov</a:t>
            </a:r>
            <a:r>
              <a:rPr lang="de-DE" altLang="de-DE" sz="2000" i="1" dirty="0" smtClean="0">
                <a:solidFill>
                  <a:srgbClr val="404040"/>
                </a:solidFill>
              </a:rPr>
              <a:t> EÚ, v </a:t>
            </a:r>
            <a:r>
              <a:rPr lang="de-DE" altLang="de-DE" sz="2000" i="1" dirty="0" err="1" smtClean="0">
                <a:solidFill>
                  <a:srgbClr val="404040"/>
                </a:solidFill>
              </a:rPr>
              <a:t>rámci</a:t>
            </a:r>
            <a:r>
              <a:rPr lang="de-DE" altLang="de-DE" sz="2000" i="1" dirty="0" smtClean="0">
                <a:solidFill>
                  <a:srgbClr val="404040"/>
                </a:solidFill>
              </a:rPr>
              <a:t> </a:t>
            </a:r>
            <a:r>
              <a:rPr lang="de-DE" altLang="de-DE" sz="2000" i="1" dirty="0" err="1" smtClean="0">
                <a:solidFill>
                  <a:srgbClr val="404040"/>
                </a:solidFill>
              </a:rPr>
              <a:t>budúceho</a:t>
            </a:r>
            <a:r>
              <a:rPr lang="de-DE" altLang="de-DE" sz="2000" i="1" dirty="0" smtClean="0">
                <a:solidFill>
                  <a:srgbClr val="404040"/>
                </a:solidFill>
              </a:rPr>
              <a:t> </a:t>
            </a:r>
            <a:r>
              <a:rPr lang="de-DE" altLang="de-DE" sz="2000" i="1" dirty="0" err="1" smtClean="0">
                <a:solidFill>
                  <a:srgbClr val="404040"/>
                </a:solidFill>
              </a:rPr>
              <a:t>viacročného</a:t>
            </a:r>
            <a:r>
              <a:rPr lang="de-DE" altLang="de-DE" sz="2000" i="1" dirty="0" smtClean="0">
                <a:solidFill>
                  <a:srgbClr val="404040"/>
                </a:solidFill>
              </a:rPr>
              <a:t> </a:t>
            </a:r>
            <a:r>
              <a:rPr lang="de-DE" altLang="de-DE" sz="2000" i="1" dirty="0" err="1" smtClean="0">
                <a:solidFill>
                  <a:srgbClr val="404040"/>
                </a:solidFill>
              </a:rPr>
              <a:t>finančného</a:t>
            </a:r>
            <a:r>
              <a:rPr lang="de-DE" altLang="de-DE" sz="2000" i="1" dirty="0" smtClean="0">
                <a:solidFill>
                  <a:srgbClr val="404040"/>
                </a:solidFill>
              </a:rPr>
              <a:t> </a:t>
            </a:r>
            <a:r>
              <a:rPr lang="de-DE" altLang="de-DE" sz="2000" i="1" dirty="0" err="1" smtClean="0">
                <a:solidFill>
                  <a:srgbClr val="404040"/>
                </a:solidFill>
              </a:rPr>
              <a:t>rámca</a:t>
            </a:r>
            <a:r>
              <a:rPr lang="de-DE" altLang="de-DE" sz="2000" i="1" dirty="0" smtClean="0">
                <a:solidFill>
                  <a:srgbClr val="404040"/>
                </a:solidFill>
              </a:rPr>
              <a:t>. </a:t>
            </a:r>
            <a:r>
              <a:rPr lang="de-DE" altLang="de-DE" sz="2000" i="1" dirty="0" err="1" smtClean="0">
                <a:solidFill>
                  <a:srgbClr val="404040"/>
                </a:solidFill>
              </a:rPr>
              <a:t>Komisia</a:t>
            </a:r>
            <a:r>
              <a:rPr lang="de-DE" altLang="de-DE" sz="2000" i="1" dirty="0" smtClean="0">
                <a:solidFill>
                  <a:srgbClr val="404040"/>
                </a:solidFill>
              </a:rPr>
              <a:t> </a:t>
            </a:r>
            <a:r>
              <a:rPr lang="de-DE" altLang="de-DE" sz="2000" i="1" dirty="0" err="1" smtClean="0">
                <a:solidFill>
                  <a:srgbClr val="404040"/>
                </a:solidFill>
              </a:rPr>
              <a:t>stanoví</a:t>
            </a:r>
            <a:r>
              <a:rPr lang="de-DE" altLang="de-DE" sz="2000" i="1" dirty="0" smtClean="0">
                <a:solidFill>
                  <a:srgbClr val="404040"/>
                </a:solidFill>
              </a:rPr>
              <a:t> </a:t>
            </a:r>
            <a:r>
              <a:rPr lang="de-DE" altLang="de-DE" sz="2000" i="1" dirty="0" err="1" smtClean="0">
                <a:solidFill>
                  <a:srgbClr val="404040"/>
                </a:solidFill>
              </a:rPr>
              <a:t>svoje</a:t>
            </a:r>
            <a:r>
              <a:rPr lang="de-DE" altLang="de-DE" sz="2000" i="1" dirty="0" smtClean="0">
                <a:solidFill>
                  <a:srgbClr val="404040"/>
                </a:solidFill>
              </a:rPr>
              <a:t> </a:t>
            </a:r>
            <a:r>
              <a:rPr lang="de-DE" altLang="de-DE" sz="2000" i="1" dirty="0" err="1" smtClean="0">
                <a:solidFill>
                  <a:srgbClr val="404040"/>
                </a:solidFill>
              </a:rPr>
              <a:t>názory</a:t>
            </a:r>
            <a:r>
              <a:rPr lang="de-DE" altLang="de-DE" sz="2000" i="1" dirty="0" smtClean="0">
                <a:solidFill>
                  <a:srgbClr val="404040"/>
                </a:solidFill>
              </a:rPr>
              <a:t> v </a:t>
            </a:r>
            <a:r>
              <a:rPr lang="de-DE" altLang="de-DE" sz="2000" i="1" dirty="0" err="1" smtClean="0">
                <a:solidFill>
                  <a:srgbClr val="404040"/>
                </a:solidFill>
              </a:rPr>
              <a:t>roku</a:t>
            </a:r>
            <a:r>
              <a:rPr lang="de-DE" altLang="de-DE" sz="2000" i="1" dirty="0" smtClean="0">
                <a:solidFill>
                  <a:srgbClr val="404040"/>
                </a:solidFill>
              </a:rPr>
              <a:t> 2011 o </a:t>
            </a:r>
            <a:r>
              <a:rPr lang="de-DE" altLang="de-DE" sz="2000" i="1" dirty="0" err="1" smtClean="0">
                <a:solidFill>
                  <a:srgbClr val="404040"/>
                </a:solidFill>
              </a:rPr>
              <a:t>tom</a:t>
            </a:r>
            <a:r>
              <a:rPr lang="de-DE" altLang="de-DE" sz="2000" i="1" dirty="0" smtClean="0">
                <a:solidFill>
                  <a:srgbClr val="404040"/>
                </a:solidFill>
              </a:rPr>
              <a:t>, </a:t>
            </a:r>
            <a:r>
              <a:rPr lang="de-DE" altLang="de-DE" sz="2000" i="1" dirty="0" err="1" smtClean="0">
                <a:solidFill>
                  <a:srgbClr val="404040"/>
                </a:solidFill>
              </a:rPr>
              <a:t>ako</a:t>
            </a:r>
            <a:r>
              <a:rPr lang="de-DE" altLang="de-DE" sz="2000" i="1" dirty="0" smtClean="0">
                <a:solidFill>
                  <a:srgbClr val="404040"/>
                </a:solidFill>
              </a:rPr>
              <a:t> </a:t>
            </a:r>
            <a:r>
              <a:rPr lang="de-DE" altLang="de-DE" sz="2000" i="1" dirty="0" err="1" smtClean="0">
                <a:solidFill>
                  <a:srgbClr val="404040"/>
                </a:solidFill>
              </a:rPr>
              <a:t>bude</a:t>
            </a:r>
            <a:r>
              <a:rPr lang="de-DE" altLang="de-DE" sz="2000" i="1" dirty="0" smtClean="0">
                <a:solidFill>
                  <a:srgbClr val="404040"/>
                </a:solidFill>
              </a:rPr>
              <a:t> Natura 2000 </a:t>
            </a:r>
            <a:r>
              <a:rPr lang="de-DE" altLang="de-DE" sz="2000" i="1" dirty="0" err="1" smtClean="0">
                <a:solidFill>
                  <a:srgbClr val="404040"/>
                </a:solidFill>
              </a:rPr>
              <a:t>sa</a:t>
            </a:r>
            <a:r>
              <a:rPr lang="de-DE" altLang="de-DE" sz="2000" i="1" dirty="0" smtClean="0">
                <a:solidFill>
                  <a:srgbClr val="404040"/>
                </a:solidFill>
              </a:rPr>
              <a:t> </a:t>
            </a:r>
            <a:r>
              <a:rPr lang="de-DE" altLang="de-DE" sz="2000" i="1" dirty="0" err="1" smtClean="0">
                <a:solidFill>
                  <a:srgbClr val="404040"/>
                </a:solidFill>
              </a:rPr>
              <a:t>majú</a:t>
            </a:r>
            <a:r>
              <a:rPr lang="de-DE" altLang="de-DE" sz="2000" i="1" dirty="0" smtClean="0">
                <a:solidFill>
                  <a:srgbClr val="404040"/>
                </a:solidFill>
              </a:rPr>
              <a:t> </a:t>
            </a:r>
            <a:r>
              <a:rPr lang="de-DE" altLang="de-DE" sz="2000" i="1" dirty="0" err="1" smtClean="0">
                <a:solidFill>
                  <a:srgbClr val="404040"/>
                </a:solidFill>
              </a:rPr>
              <a:t>financovať</a:t>
            </a:r>
            <a:r>
              <a:rPr lang="de-DE" altLang="de-DE" sz="2000" i="1" dirty="0" smtClean="0">
                <a:solidFill>
                  <a:srgbClr val="404040"/>
                </a:solidFill>
              </a:rPr>
              <a:t> v </a:t>
            </a:r>
            <a:r>
              <a:rPr lang="de-DE" altLang="de-DE" sz="2000" i="1" dirty="0" err="1" smtClean="0">
                <a:solidFill>
                  <a:srgbClr val="404040"/>
                </a:solidFill>
              </a:rPr>
              <a:t>rámci</a:t>
            </a:r>
            <a:r>
              <a:rPr lang="de-DE" altLang="de-DE" sz="2000" i="1" dirty="0" smtClean="0">
                <a:solidFill>
                  <a:srgbClr val="404040"/>
                </a:solidFill>
              </a:rPr>
              <a:t> </a:t>
            </a:r>
            <a:r>
              <a:rPr lang="de-DE" altLang="de-DE" sz="2000" i="1" dirty="0" err="1" smtClean="0">
                <a:solidFill>
                  <a:srgbClr val="404040"/>
                </a:solidFill>
              </a:rPr>
              <a:t>budúceho</a:t>
            </a:r>
            <a:r>
              <a:rPr lang="de-DE" altLang="de-DE" sz="2000" i="1" dirty="0" smtClean="0">
                <a:solidFill>
                  <a:srgbClr val="404040"/>
                </a:solidFill>
              </a:rPr>
              <a:t> </a:t>
            </a:r>
            <a:r>
              <a:rPr lang="de-DE" altLang="de-DE" sz="2000" i="1" dirty="0" err="1" smtClean="0">
                <a:solidFill>
                  <a:srgbClr val="404040"/>
                </a:solidFill>
              </a:rPr>
              <a:t>viacročného</a:t>
            </a:r>
            <a:r>
              <a:rPr lang="de-DE" altLang="de-DE" sz="2000" i="1" dirty="0" smtClean="0">
                <a:solidFill>
                  <a:srgbClr val="404040"/>
                </a:solidFill>
              </a:rPr>
              <a:t> </a:t>
            </a:r>
            <a:r>
              <a:rPr lang="de-DE" altLang="de-DE" sz="2000" i="1" dirty="0" err="1" smtClean="0">
                <a:solidFill>
                  <a:srgbClr val="404040"/>
                </a:solidFill>
              </a:rPr>
              <a:t>finančného</a:t>
            </a:r>
            <a:r>
              <a:rPr lang="de-DE" altLang="de-DE" sz="2000" i="1" dirty="0" smtClean="0">
                <a:solidFill>
                  <a:srgbClr val="404040"/>
                </a:solidFill>
              </a:rPr>
              <a:t> </a:t>
            </a:r>
            <a:r>
              <a:rPr lang="de-DE" altLang="de-DE" sz="2000" i="1" dirty="0" err="1" smtClean="0">
                <a:solidFill>
                  <a:srgbClr val="404040"/>
                </a:solidFill>
              </a:rPr>
              <a:t>rámca</a:t>
            </a:r>
            <a:r>
              <a:rPr lang="de-DE" altLang="de-DE" sz="2000" i="1" dirty="0" smtClean="0">
                <a:solidFill>
                  <a:srgbClr val="404040"/>
                </a:solidFill>
              </a:rPr>
              <a:t>.</a:t>
            </a:r>
          </a:p>
          <a:p>
            <a:pPr>
              <a:lnSpc>
                <a:spcPct val="150000"/>
              </a:lnSpc>
              <a:buFont typeface="Wingdings" pitchFamily="2" charset="2"/>
              <a:buChar char="§"/>
            </a:pPr>
            <a:endParaRPr lang="de-DE" altLang="de-DE" sz="2000" dirty="0">
              <a:solidFill>
                <a:srgbClr val="404040"/>
              </a:solidFill>
            </a:endParaRPr>
          </a:p>
          <a:p>
            <a:pPr>
              <a:lnSpc>
                <a:spcPct val="150000"/>
              </a:lnSpc>
              <a:buFont typeface="Wingdings" pitchFamily="2" charset="2"/>
              <a:buChar char="§"/>
            </a:pPr>
            <a:endParaRPr lang="de-DE" altLang="de-DE" sz="2000" i="1" dirty="0">
              <a:solidFill>
                <a:srgbClr val="404040"/>
              </a:solidFill>
            </a:endParaRPr>
          </a:p>
        </p:txBody>
      </p:sp>
      <p:cxnSp>
        <p:nvCxnSpPr>
          <p:cNvPr id="3" name="Straight Arrow Connector 2"/>
          <p:cNvCxnSpPr>
            <a:cxnSpLocks noChangeShapeType="1"/>
          </p:cNvCxnSpPr>
          <p:nvPr/>
        </p:nvCxnSpPr>
        <p:spPr bwMode="auto">
          <a:xfrm>
            <a:off x="4783364" y="5213047"/>
            <a:ext cx="1631950" cy="712787"/>
          </a:xfrm>
          <a:prstGeom prst="straightConnector1">
            <a:avLst/>
          </a:prstGeom>
          <a:noFill/>
          <a:ln w="25400">
            <a:solidFill>
              <a:schemeClr val="accent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sp>
        <p:nvSpPr>
          <p:cNvPr id="4" name="Rectangle 3"/>
          <p:cNvSpPr/>
          <p:nvPr/>
        </p:nvSpPr>
        <p:spPr>
          <a:xfrm rot="20767278">
            <a:off x="4342252" y="5885183"/>
            <a:ext cx="5618846" cy="954107"/>
          </a:xfrm>
          <a:prstGeom prst="rect">
            <a:avLst/>
          </a:prstGeom>
          <a:noFill/>
        </p:spPr>
        <p:txBody>
          <a:bodyPr wrap="square">
            <a:spAutoFit/>
          </a:bodyPr>
          <a:lstStyle/>
          <a:p>
            <a:pPr algn="ctr">
              <a:defRPr/>
            </a:pPr>
            <a:r>
              <a:rPr lang="es-ES_tradnl"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charset="0"/>
                <a:ea typeface="ＭＳ Ｐゴシック" charset="0"/>
                <a:cs typeface="Geneva" charset="0"/>
              </a:rPr>
              <a:t>E</a:t>
            </a:r>
            <a:r>
              <a:rPr lang="sk-SK"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charset="0"/>
                <a:ea typeface="ＭＳ Ｐゴシック" charset="0"/>
                <a:cs typeface="Geneva" charset="0"/>
              </a:rPr>
              <a:t>C</a:t>
            </a:r>
            <a:r>
              <a:rPr lang="es-ES_tradnl"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charset="0"/>
                <a:ea typeface="ＭＳ Ｐゴシック" charset="0"/>
                <a:cs typeface="Geneva" charset="0"/>
              </a:rPr>
              <a:t> Pracovný dokument útvarov</a:t>
            </a:r>
          </a:p>
          <a:p>
            <a:pPr algn="ctr">
              <a:defRPr/>
            </a:pPr>
            <a:r>
              <a:rPr lang="es-ES_tradnl"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charset="0"/>
                <a:ea typeface="ＭＳ Ｐゴシック" charset="0"/>
                <a:cs typeface="Geneva" charset="0"/>
              </a:rPr>
              <a:t>decemb</a:t>
            </a:r>
            <a:r>
              <a:rPr lang="sk-SK" sz="28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charset="0"/>
                <a:ea typeface="ＭＳ Ｐゴシック" charset="0"/>
                <a:cs typeface="Geneva" charset="0"/>
              </a:rPr>
              <a:t>er</a:t>
            </a:r>
            <a:r>
              <a:rPr lang="es-ES_tradnl"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charset="0"/>
                <a:ea typeface="ＭＳ Ｐゴシック" charset="0"/>
                <a:cs typeface="Geneva" charset="0"/>
              </a:rPr>
              <a:t> 2011</a:t>
            </a:r>
            <a:endParaRPr lang="es-ES_tradnl"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charset="0"/>
              <a:ea typeface="ＭＳ Ｐゴシック" charset="0"/>
              <a:cs typeface="Geneva" charset="0"/>
            </a:endParaRPr>
          </a:p>
        </p:txBody>
      </p:sp>
      <p:grpSp>
        <p:nvGrpSpPr>
          <p:cNvPr id="13325" name="Gruppieren 15"/>
          <p:cNvGrpSpPr>
            <a:grpSpLocks noChangeAspect="1"/>
          </p:cNvGrpSpPr>
          <p:nvPr/>
        </p:nvGrpSpPr>
        <p:grpSpPr bwMode="auto">
          <a:xfrm>
            <a:off x="298450" y="227013"/>
            <a:ext cx="2976563" cy="393700"/>
            <a:chOff x="1709737" y="3049587"/>
            <a:chExt cx="5724525" cy="758825"/>
          </a:xfrm>
        </p:grpSpPr>
        <p:pic>
          <p:nvPicPr>
            <p:cNvPr id="13327" name="Picture 2" descr="http://morna.uk.com/wp-content/uploads/2010/06/wwf-logo-_-slogan-high-res3.jpg"/>
            <p:cNvPicPr>
              <a:picLocks noChangeAspect="1" noChangeArrowheads="1"/>
            </p:cNvPicPr>
            <p:nvPr/>
          </p:nvPicPr>
          <p:blipFill>
            <a:blip r:embed="rId4"/>
            <a:srcRect/>
            <a:stretch>
              <a:fillRect/>
            </a:stretch>
          </p:blipFill>
          <p:spPr bwMode="auto">
            <a:xfrm>
              <a:off x="3689667" y="3049587"/>
              <a:ext cx="1844040" cy="723265"/>
            </a:xfrm>
            <a:prstGeom prst="rect">
              <a:avLst/>
            </a:prstGeom>
            <a:noFill/>
            <a:ln w="9525">
              <a:noFill/>
              <a:miter lim="800000"/>
              <a:headEnd/>
              <a:tailEnd/>
            </a:ln>
          </p:spPr>
        </p:pic>
        <p:pic>
          <p:nvPicPr>
            <p:cNvPr id="13328" name="Picture 1" descr="12cm ieep"/>
            <p:cNvPicPr>
              <a:picLocks noChangeAspect="1" noChangeArrowheads="1"/>
            </p:cNvPicPr>
            <p:nvPr/>
          </p:nvPicPr>
          <p:blipFill>
            <a:blip r:embed="rId5"/>
            <a:srcRect/>
            <a:stretch>
              <a:fillRect/>
            </a:stretch>
          </p:blipFill>
          <p:spPr bwMode="auto">
            <a:xfrm>
              <a:off x="1709737" y="3085147"/>
              <a:ext cx="1637030" cy="723265"/>
            </a:xfrm>
            <a:prstGeom prst="rect">
              <a:avLst/>
            </a:prstGeom>
            <a:noFill/>
            <a:ln w="9525">
              <a:noFill/>
              <a:miter lim="800000"/>
              <a:headEnd/>
              <a:tailEnd/>
            </a:ln>
          </p:spPr>
        </p:pic>
        <p:pic>
          <p:nvPicPr>
            <p:cNvPr id="13329" name="Picture 7" descr="C:\Users\M Kettunen\Documents\IEEP\PROJECTS\350_N2k financing III\ICF GHK logo blueblock JPG file.jpg"/>
            <p:cNvPicPr>
              <a:picLocks noChangeAspect="1" noChangeArrowheads="1"/>
            </p:cNvPicPr>
            <p:nvPr/>
          </p:nvPicPr>
          <p:blipFill>
            <a:blip r:embed="rId6"/>
            <a:srcRect/>
            <a:stretch>
              <a:fillRect/>
            </a:stretch>
          </p:blipFill>
          <p:spPr bwMode="auto">
            <a:xfrm>
              <a:off x="5740717" y="3095307"/>
              <a:ext cx="1693545" cy="617855"/>
            </a:xfrm>
            <a:prstGeom prst="rect">
              <a:avLst/>
            </a:prstGeom>
            <a:noFill/>
            <a:ln w="9525">
              <a:noFill/>
              <a:miter lim="800000"/>
              <a:headEnd/>
              <a:tailEnd/>
            </a:ln>
          </p:spPr>
        </p:pic>
      </p:grpSp>
      <p:sp>
        <p:nvSpPr>
          <p:cNvPr id="13326" name="Rectangle 13"/>
          <p:cNvSpPr>
            <a:spLocks noChangeArrowheads="1"/>
          </p:cNvSpPr>
          <p:nvPr/>
        </p:nvSpPr>
        <p:spPr bwMode="auto">
          <a:xfrm>
            <a:off x="7524750" y="6548438"/>
            <a:ext cx="1439863" cy="288925"/>
          </a:xfrm>
          <a:prstGeom prst="rect">
            <a:avLst/>
          </a:prstGeom>
          <a:noFill/>
          <a:ln w="9525">
            <a:noFill/>
            <a:miter lim="800000"/>
            <a:headEnd/>
            <a:tailEnd/>
          </a:ln>
        </p:spPr>
        <p:txBody>
          <a:bodyPr/>
          <a:lstStyle/>
          <a:p>
            <a:r>
              <a:rPr lang="en-GB" altLang="de-DE" sz="1000">
                <a:solidFill>
                  <a:srgbClr val="404040"/>
                </a:solidFill>
              </a:rPr>
              <a:t>10. September 2013</a:t>
            </a:r>
            <a:endParaRPr lang="en-IE" altLang="de-DE" sz="1000">
              <a:solidFill>
                <a:srgbClr val="40404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p:cNvCxnSpPr/>
          <p:nvPr/>
        </p:nvCxnSpPr>
        <p:spPr>
          <a:xfrm>
            <a:off x="606425" y="2474913"/>
            <a:ext cx="8220075" cy="1587"/>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14339" name="Title 1"/>
          <p:cNvSpPr txBox="1">
            <a:spLocks/>
          </p:cNvSpPr>
          <p:nvPr/>
        </p:nvSpPr>
        <p:spPr bwMode="auto">
          <a:xfrm>
            <a:off x="558800" y="2254250"/>
            <a:ext cx="5006975" cy="4013200"/>
          </a:xfrm>
          <a:prstGeom prst="rect">
            <a:avLst/>
          </a:prstGeom>
          <a:noFill/>
          <a:ln w="9525">
            <a:noFill/>
            <a:miter lim="800000"/>
            <a:headEnd/>
            <a:tailEnd/>
          </a:ln>
        </p:spPr>
        <p:txBody>
          <a:bodyPr/>
          <a:lstStyle/>
          <a:p>
            <a:endParaRPr lang="de-DE" altLang="de-DE" sz="2000" dirty="0"/>
          </a:p>
          <a:p>
            <a:pPr>
              <a:buFont typeface="Wingdings" pitchFamily="2" charset="2"/>
              <a:buChar char="§"/>
            </a:pPr>
            <a:r>
              <a:rPr lang="de-DE" altLang="de-DE" sz="2000" dirty="0"/>
              <a:t> </a:t>
            </a:r>
            <a:r>
              <a:rPr lang="de-DE" altLang="de-DE" sz="2000" dirty="0" err="1" smtClean="0"/>
              <a:t>Potreba</a:t>
            </a:r>
            <a:r>
              <a:rPr lang="de-DE" altLang="de-DE" sz="2000" dirty="0" smtClean="0"/>
              <a:t> </a:t>
            </a:r>
            <a:r>
              <a:rPr lang="de-DE" altLang="de-DE" sz="2000" dirty="0" err="1" smtClean="0"/>
              <a:t>financovania</a:t>
            </a:r>
            <a:r>
              <a:rPr lang="de-DE" altLang="de-DE" sz="2000" dirty="0" smtClean="0"/>
              <a:t> </a:t>
            </a:r>
            <a:r>
              <a:rPr lang="de-DE" altLang="de-DE" sz="2000" dirty="0" err="1" smtClean="0"/>
              <a:t>sústavy</a:t>
            </a:r>
            <a:r>
              <a:rPr lang="de-DE" altLang="de-DE" sz="2000" dirty="0" smtClean="0"/>
              <a:t> </a:t>
            </a:r>
            <a:endParaRPr lang="sk-SK" altLang="de-DE" sz="2000" dirty="0" smtClean="0"/>
          </a:p>
          <a:p>
            <a:r>
              <a:rPr lang="sk-SK" altLang="de-DE" sz="2000" dirty="0" smtClean="0"/>
              <a:t>   </a:t>
            </a:r>
            <a:r>
              <a:rPr lang="de-DE" altLang="de-DE" sz="2000" dirty="0" smtClean="0"/>
              <a:t>Natura 2000</a:t>
            </a:r>
          </a:p>
          <a:p>
            <a:pPr>
              <a:buFont typeface="Wingdings" pitchFamily="2" charset="2"/>
              <a:buChar char="§"/>
            </a:pPr>
            <a:r>
              <a:rPr lang="de-DE" altLang="de-DE" sz="2000" dirty="0" smtClean="0"/>
              <a:t>   € 5,8 </a:t>
            </a:r>
            <a:r>
              <a:rPr lang="de-DE" altLang="de-DE" sz="2000" dirty="0" err="1" smtClean="0"/>
              <a:t>miliárd</a:t>
            </a:r>
            <a:r>
              <a:rPr lang="de-DE" altLang="de-DE" sz="2000" dirty="0" smtClean="0"/>
              <a:t> </a:t>
            </a:r>
            <a:r>
              <a:rPr lang="de-DE" altLang="de-DE" sz="2000" dirty="0" err="1" smtClean="0"/>
              <a:t>eur</a:t>
            </a:r>
            <a:r>
              <a:rPr lang="de-DE" altLang="de-DE" sz="2000" dirty="0" smtClean="0"/>
              <a:t> </a:t>
            </a:r>
            <a:r>
              <a:rPr lang="de-DE" altLang="de-DE" sz="2000" dirty="0" err="1" smtClean="0"/>
              <a:t>ročne</a:t>
            </a:r>
            <a:endParaRPr lang="de-DE" altLang="de-DE" sz="2000" dirty="0" smtClean="0"/>
          </a:p>
          <a:p>
            <a:pPr>
              <a:buFont typeface="Wingdings" pitchFamily="2" charset="2"/>
              <a:buChar char="§"/>
            </a:pPr>
            <a:endParaRPr lang="de-DE" altLang="de-DE" sz="2000" dirty="0" smtClean="0"/>
          </a:p>
          <a:p>
            <a:pPr>
              <a:buFont typeface="Wingdings" pitchFamily="2" charset="2"/>
              <a:buChar char="§"/>
            </a:pPr>
            <a:r>
              <a:rPr lang="de-DE" altLang="de-DE" sz="2000" dirty="0" err="1" smtClean="0"/>
              <a:t>Výhody</a:t>
            </a:r>
            <a:r>
              <a:rPr lang="de-DE" altLang="de-DE" sz="2000" dirty="0" smtClean="0"/>
              <a:t> </a:t>
            </a:r>
            <a:r>
              <a:rPr lang="de-DE" altLang="de-DE" sz="2000" dirty="0" err="1" smtClean="0"/>
              <a:t>plynúce</a:t>
            </a:r>
            <a:r>
              <a:rPr lang="de-DE" altLang="de-DE" sz="2000" dirty="0" smtClean="0"/>
              <a:t> z Natura 2000:</a:t>
            </a:r>
          </a:p>
          <a:p>
            <a:pPr>
              <a:buFont typeface="Wingdings" pitchFamily="2" charset="2"/>
              <a:buChar char="§"/>
            </a:pPr>
            <a:r>
              <a:rPr lang="de-DE" altLang="de-DE" sz="2000" dirty="0" smtClean="0"/>
              <a:t>   € 200 </a:t>
            </a:r>
            <a:r>
              <a:rPr lang="de-DE" altLang="de-DE" sz="2000" dirty="0" err="1" smtClean="0"/>
              <a:t>až</a:t>
            </a:r>
            <a:r>
              <a:rPr lang="de-DE" altLang="de-DE" sz="2000" dirty="0" smtClean="0"/>
              <a:t> 300 </a:t>
            </a:r>
            <a:r>
              <a:rPr lang="de-DE" altLang="de-DE" sz="2000" dirty="0" err="1" smtClean="0"/>
              <a:t>miliárd</a:t>
            </a:r>
            <a:r>
              <a:rPr lang="de-DE" altLang="de-DE" sz="2000" dirty="0" smtClean="0"/>
              <a:t> </a:t>
            </a:r>
            <a:r>
              <a:rPr lang="de-DE" altLang="de-DE" sz="2000" dirty="0" err="1" smtClean="0"/>
              <a:t>eur</a:t>
            </a:r>
            <a:r>
              <a:rPr lang="de-DE" altLang="de-DE" sz="2000" dirty="0" smtClean="0"/>
              <a:t> </a:t>
            </a:r>
            <a:r>
              <a:rPr lang="de-DE" altLang="de-DE" sz="2000" dirty="0" err="1" smtClean="0"/>
              <a:t>ročne</a:t>
            </a:r>
            <a:endParaRPr lang="de-DE" altLang="de-DE" sz="2000" dirty="0" smtClean="0"/>
          </a:p>
          <a:p>
            <a:pPr>
              <a:buFont typeface="Wingdings" pitchFamily="2" charset="2"/>
              <a:buChar char="§"/>
            </a:pPr>
            <a:endParaRPr lang="de-DE" altLang="de-DE" sz="2000" dirty="0" smtClean="0"/>
          </a:p>
          <a:p>
            <a:pPr>
              <a:buFont typeface="Wingdings" pitchFamily="2" charset="2"/>
              <a:buChar char="§"/>
            </a:pPr>
            <a:r>
              <a:rPr lang="de-DE" altLang="de-DE" sz="2000" dirty="0" err="1" smtClean="0"/>
              <a:t>Zdroje</a:t>
            </a:r>
            <a:r>
              <a:rPr lang="de-DE" altLang="de-DE" sz="2000" dirty="0" smtClean="0"/>
              <a:t> </a:t>
            </a:r>
            <a:r>
              <a:rPr lang="de-DE" altLang="de-DE" sz="2000" dirty="0" err="1" smtClean="0"/>
              <a:t>financovania</a:t>
            </a:r>
            <a:r>
              <a:rPr lang="de-DE" altLang="de-DE" sz="2000" dirty="0" smtClean="0"/>
              <a:t>:</a:t>
            </a:r>
          </a:p>
          <a:p>
            <a:pPr algn="ctr">
              <a:buFont typeface="Wingdings" pitchFamily="2" charset="2"/>
              <a:buChar char="§"/>
            </a:pPr>
            <a:r>
              <a:rPr lang="de-DE" altLang="de-DE" sz="2000" dirty="0" err="1" smtClean="0"/>
              <a:t>štátny</a:t>
            </a:r>
            <a:r>
              <a:rPr lang="de-DE" altLang="de-DE" sz="2000" dirty="0" smtClean="0"/>
              <a:t> </a:t>
            </a:r>
            <a:r>
              <a:rPr lang="de-DE" altLang="de-DE" sz="2000" dirty="0" err="1" smtClean="0"/>
              <a:t>rozpočet</a:t>
            </a:r>
            <a:endParaRPr lang="de-DE" altLang="de-DE" sz="2000" dirty="0" smtClean="0"/>
          </a:p>
          <a:p>
            <a:pPr algn="ctr">
              <a:buFont typeface="Wingdings" pitchFamily="2" charset="2"/>
              <a:buChar char="§"/>
            </a:pPr>
            <a:r>
              <a:rPr lang="de-DE" altLang="de-DE" sz="2000" dirty="0" err="1" smtClean="0"/>
              <a:t>Fondy</a:t>
            </a:r>
            <a:r>
              <a:rPr lang="de-DE" altLang="de-DE" sz="2000" dirty="0" smtClean="0"/>
              <a:t> EÚ, </a:t>
            </a:r>
            <a:r>
              <a:rPr lang="de-DE" altLang="de-DE" sz="2000" dirty="0" err="1" smtClean="0"/>
              <a:t>vrátane</a:t>
            </a:r>
            <a:r>
              <a:rPr lang="de-DE" altLang="de-DE" sz="2000" dirty="0" smtClean="0"/>
              <a:t> EPFRV,</a:t>
            </a:r>
          </a:p>
          <a:p>
            <a:pPr algn="ctr"/>
            <a:r>
              <a:rPr lang="de-DE" altLang="de-DE" sz="2000" dirty="0" smtClean="0"/>
              <a:t>ERDF, EMMF LIFE</a:t>
            </a:r>
          </a:p>
          <a:p>
            <a:pPr algn="ctr">
              <a:buFont typeface="Wingdings" pitchFamily="2" charset="2"/>
              <a:buChar char="§"/>
            </a:pPr>
            <a:r>
              <a:rPr lang="de-DE" altLang="de-DE" sz="2000" dirty="0" err="1" smtClean="0"/>
              <a:t>inovatívne</a:t>
            </a:r>
            <a:r>
              <a:rPr lang="de-DE" altLang="de-DE" sz="2000" dirty="0" smtClean="0"/>
              <a:t> </a:t>
            </a:r>
            <a:r>
              <a:rPr lang="de-DE" altLang="de-DE" sz="2000" dirty="0" err="1" smtClean="0"/>
              <a:t>zdroje</a:t>
            </a:r>
            <a:r>
              <a:rPr lang="de-DE" altLang="de-DE" sz="2000" dirty="0" smtClean="0"/>
              <a:t> </a:t>
            </a:r>
            <a:r>
              <a:rPr lang="de-DE" altLang="de-DE" sz="2000" dirty="0" err="1" smtClean="0"/>
              <a:t>financovania</a:t>
            </a:r>
            <a:endParaRPr lang="de-DE" altLang="de-DE" sz="2000" dirty="0" smtClean="0">
              <a:sym typeface="Wingdings" pitchFamily="2" charset="2"/>
            </a:endParaRPr>
          </a:p>
          <a:p>
            <a:pPr lvl="1"/>
            <a:r>
              <a:rPr lang="de-DE" altLang="de-DE" sz="2000" dirty="0" smtClean="0">
                <a:sym typeface="Wingdings" pitchFamily="2" charset="2"/>
              </a:rPr>
              <a:t> </a:t>
            </a:r>
            <a:endParaRPr lang="de-DE" altLang="de-DE" sz="2000" dirty="0"/>
          </a:p>
        </p:txBody>
      </p:sp>
      <p:cxnSp>
        <p:nvCxnSpPr>
          <p:cNvPr id="12" name="Straight Connector 11"/>
          <p:cNvCxnSpPr/>
          <p:nvPr/>
        </p:nvCxnSpPr>
        <p:spPr>
          <a:xfrm>
            <a:off x="441325" y="6451600"/>
            <a:ext cx="8385175" cy="1588"/>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pic>
        <p:nvPicPr>
          <p:cNvPr id="14341" name="Picture 11" descr="C:\Users\Янка Казакова.LH-3D0CJO2TSPBL\Desktop\green.jpg"/>
          <p:cNvPicPr>
            <a:picLocks noChangeAspect="1" noChangeArrowheads="1"/>
          </p:cNvPicPr>
          <p:nvPr/>
        </p:nvPicPr>
        <p:blipFill>
          <a:blip r:embed="rId4"/>
          <a:srcRect/>
          <a:stretch>
            <a:fillRect/>
          </a:stretch>
        </p:blipFill>
        <p:spPr bwMode="auto">
          <a:xfrm>
            <a:off x="0" y="-6350"/>
            <a:ext cx="133350" cy="6877050"/>
          </a:xfrm>
          <a:prstGeom prst="rect">
            <a:avLst/>
          </a:prstGeom>
          <a:noFill/>
          <a:ln w="9525">
            <a:noFill/>
            <a:miter lim="800000"/>
            <a:headEnd/>
            <a:tailEnd/>
          </a:ln>
        </p:spPr>
      </p:pic>
      <p:graphicFrame>
        <p:nvGraphicFramePr>
          <p:cNvPr id="14342" name="Objekt 1"/>
          <p:cNvGraphicFramePr>
            <a:graphicFrameLocks noChangeAspect="1"/>
          </p:cNvGraphicFramePr>
          <p:nvPr/>
        </p:nvGraphicFramePr>
        <p:xfrm>
          <a:off x="4675188" y="2424113"/>
          <a:ext cx="6157912" cy="4106862"/>
        </p:xfrm>
        <a:graphic>
          <a:graphicData uri="http://schemas.openxmlformats.org/presentationml/2006/ole">
            <p:oleObj spid="_x0000_s14342" r:id="rId5" imgW="6156451" imgH="4102269" progId="Excel.Sheet.8">
              <p:embed/>
            </p:oleObj>
          </a:graphicData>
        </a:graphic>
      </p:graphicFrame>
      <p:sp>
        <p:nvSpPr>
          <p:cNvPr id="14343" name="Title 1"/>
          <p:cNvSpPr txBox="1">
            <a:spLocks/>
          </p:cNvSpPr>
          <p:nvPr/>
        </p:nvSpPr>
        <p:spPr bwMode="auto">
          <a:xfrm>
            <a:off x="606425" y="1736725"/>
            <a:ext cx="6462032" cy="517525"/>
          </a:xfrm>
          <a:prstGeom prst="rect">
            <a:avLst/>
          </a:prstGeom>
          <a:noFill/>
          <a:ln w="9525">
            <a:noFill/>
            <a:miter lim="800000"/>
            <a:headEnd/>
            <a:tailEnd/>
          </a:ln>
        </p:spPr>
        <p:txBody>
          <a:bodyPr/>
          <a:lstStyle/>
          <a:p>
            <a:r>
              <a:rPr lang="it-IT" altLang="de-DE" sz="2500" b="1" dirty="0" smtClean="0">
                <a:solidFill>
                  <a:srgbClr val="404040"/>
                </a:solidFill>
              </a:rPr>
              <a:t>Potreby financovania siete Natura 2000</a:t>
            </a:r>
            <a:endParaRPr lang="en-IE" altLang="de-DE" sz="2500" b="1" dirty="0">
              <a:solidFill>
                <a:srgbClr val="404040"/>
              </a:solidFill>
            </a:endParaRPr>
          </a:p>
        </p:txBody>
      </p:sp>
      <p:sp>
        <p:nvSpPr>
          <p:cNvPr id="14344" name="Title 1"/>
          <p:cNvSpPr txBox="1">
            <a:spLocks/>
          </p:cNvSpPr>
          <p:nvPr/>
        </p:nvSpPr>
        <p:spPr bwMode="auto">
          <a:xfrm>
            <a:off x="3036888" y="409575"/>
            <a:ext cx="6018212" cy="693738"/>
          </a:xfrm>
          <a:prstGeom prst="rect">
            <a:avLst/>
          </a:prstGeom>
          <a:noFill/>
          <a:ln w="9525">
            <a:noFill/>
            <a:miter lim="800000"/>
            <a:headEnd/>
            <a:tailEnd/>
          </a:ln>
        </p:spPr>
        <p:txBody>
          <a:bodyPr/>
          <a:lstStyle/>
          <a:p>
            <a:pPr algn="r"/>
            <a:r>
              <a:rPr lang="sk-SK" altLang="de-DE" sz="2400" b="1" dirty="0" smtClean="0">
                <a:solidFill>
                  <a:srgbClr val="404040"/>
                </a:solidFill>
              </a:rPr>
              <a:t>Celkový politický kontext</a:t>
            </a:r>
            <a:endParaRPr lang="en-IE" altLang="de-DE" sz="2400" dirty="0">
              <a:solidFill>
                <a:srgbClr val="404040"/>
              </a:solidFill>
            </a:endParaRPr>
          </a:p>
        </p:txBody>
      </p:sp>
      <p:sp>
        <p:nvSpPr>
          <p:cNvPr id="14345" name="Title 1"/>
          <p:cNvSpPr txBox="1">
            <a:spLocks/>
          </p:cNvSpPr>
          <p:nvPr/>
        </p:nvSpPr>
        <p:spPr bwMode="auto">
          <a:xfrm>
            <a:off x="327025" y="6548438"/>
            <a:ext cx="3268663" cy="322262"/>
          </a:xfrm>
          <a:prstGeom prst="rect">
            <a:avLst/>
          </a:prstGeom>
          <a:noFill/>
          <a:ln w="9525">
            <a:noFill/>
            <a:miter lim="800000"/>
            <a:headEnd/>
            <a:tailEnd/>
          </a:ln>
        </p:spPr>
        <p:txBody>
          <a:bodyPr/>
          <a:lstStyle/>
          <a:p>
            <a:r>
              <a:rPr lang="en-US" altLang="de-DE" sz="1000">
                <a:solidFill>
                  <a:srgbClr val="404040"/>
                </a:solidFill>
              </a:rPr>
              <a:t>National Workshop on Financing Natura 2000</a:t>
            </a:r>
            <a:endParaRPr lang="en-IE" altLang="de-DE" sz="1000">
              <a:solidFill>
                <a:srgbClr val="404040"/>
              </a:solidFill>
            </a:endParaRPr>
          </a:p>
        </p:txBody>
      </p:sp>
      <p:grpSp>
        <p:nvGrpSpPr>
          <p:cNvPr id="14346" name="Gruppieren 10"/>
          <p:cNvGrpSpPr>
            <a:grpSpLocks noChangeAspect="1"/>
          </p:cNvGrpSpPr>
          <p:nvPr/>
        </p:nvGrpSpPr>
        <p:grpSpPr bwMode="auto">
          <a:xfrm>
            <a:off x="298450" y="227013"/>
            <a:ext cx="2976563" cy="393700"/>
            <a:chOff x="1709737" y="3049587"/>
            <a:chExt cx="5724525" cy="758825"/>
          </a:xfrm>
        </p:grpSpPr>
        <p:pic>
          <p:nvPicPr>
            <p:cNvPr id="14348" name="Picture 2" descr="http://morna.uk.com/wp-content/uploads/2010/06/wwf-logo-_-slogan-high-res3.jpg"/>
            <p:cNvPicPr>
              <a:picLocks noChangeAspect="1" noChangeArrowheads="1"/>
            </p:cNvPicPr>
            <p:nvPr/>
          </p:nvPicPr>
          <p:blipFill>
            <a:blip r:embed="rId6"/>
            <a:srcRect/>
            <a:stretch>
              <a:fillRect/>
            </a:stretch>
          </p:blipFill>
          <p:spPr bwMode="auto">
            <a:xfrm>
              <a:off x="3689667" y="3049587"/>
              <a:ext cx="1844040" cy="723265"/>
            </a:xfrm>
            <a:prstGeom prst="rect">
              <a:avLst/>
            </a:prstGeom>
            <a:noFill/>
            <a:ln w="9525">
              <a:noFill/>
              <a:miter lim="800000"/>
              <a:headEnd/>
              <a:tailEnd/>
            </a:ln>
          </p:spPr>
        </p:pic>
        <p:pic>
          <p:nvPicPr>
            <p:cNvPr id="14349" name="Picture 1" descr="12cm ieep"/>
            <p:cNvPicPr>
              <a:picLocks noChangeAspect="1" noChangeArrowheads="1"/>
            </p:cNvPicPr>
            <p:nvPr/>
          </p:nvPicPr>
          <p:blipFill>
            <a:blip r:embed="rId7"/>
            <a:srcRect/>
            <a:stretch>
              <a:fillRect/>
            </a:stretch>
          </p:blipFill>
          <p:spPr bwMode="auto">
            <a:xfrm>
              <a:off x="1709737" y="3085147"/>
              <a:ext cx="1637030" cy="723265"/>
            </a:xfrm>
            <a:prstGeom prst="rect">
              <a:avLst/>
            </a:prstGeom>
            <a:noFill/>
            <a:ln w="9525">
              <a:noFill/>
              <a:miter lim="800000"/>
              <a:headEnd/>
              <a:tailEnd/>
            </a:ln>
          </p:spPr>
        </p:pic>
        <p:pic>
          <p:nvPicPr>
            <p:cNvPr id="14350" name="Picture 7" descr="C:\Users\M Kettunen\Documents\IEEP\PROJECTS\350_N2k financing III\ICF GHK logo blueblock JPG file.jpg"/>
            <p:cNvPicPr>
              <a:picLocks noChangeAspect="1" noChangeArrowheads="1"/>
            </p:cNvPicPr>
            <p:nvPr/>
          </p:nvPicPr>
          <p:blipFill>
            <a:blip r:embed="rId8"/>
            <a:srcRect/>
            <a:stretch>
              <a:fillRect/>
            </a:stretch>
          </p:blipFill>
          <p:spPr bwMode="auto">
            <a:xfrm>
              <a:off x="5740717" y="3095307"/>
              <a:ext cx="1693545" cy="617855"/>
            </a:xfrm>
            <a:prstGeom prst="rect">
              <a:avLst/>
            </a:prstGeom>
            <a:noFill/>
            <a:ln w="9525">
              <a:noFill/>
              <a:miter lim="800000"/>
              <a:headEnd/>
              <a:tailEnd/>
            </a:ln>
          </p:spPr>
        </p:pic>
      </p:grpSp>
      <p:sp>
        <p:nvSpPr>
          <p:cNvPr id="14347" name="Rectangle 13"/>
          <p:cNvSpPr>
            <a:spLocks noChangeArrowheads="1"/>
          </p:cNvSpPr>
          <p:nvPr/>
        </p:nvSpPr>
        <p:spPr bwMode="auto">
          <a:xfrm>
            <a:off x="7524750" y="6548438"/>
            <a:ext cx="1439863" cy="288925"/>
          </a:xfrm>
          <a:prstGeom prst="rect">
            <a:avLst/>
          </a:prstGeom>
          <a:noFill/>
          <a:ln w="9525">
            <a:noFill/>
            <a:miter lim="800000"/>
            <a:headEnd/>
            <a:tailEnd/>
          </a:ln>
        </p:spPr>
        <p:txBody>
          <a:bodyPr/>
          <a:lstStyle/>
          <a:p>
            <a:r>
              <a:rPr lang="en-GB" altLang="de-DE" sz="1000">
                <a:solidFill>
                  <a:srgbClr val="404040"/>
                </a:solidFill>
              </a:rPr>
              <a:t>10. September 2013</a:t>
            </a:r>
            <a:endParaRPr lang="en-IE" altLang="de-DE" sz="1000">
              <a:solidFill>
                <a:srgbClr val="40404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txBox="1">
            <a:spLocks/>
          </p:cNvSpPr>
          <p:nvPr/>
        </p:nvSpPr>
        <p:spPr bwMode="auto">
          <a:xfrm>
            <a:off x="606425" y="1519238"/>
            <a:ext cx="4110038" cy="517525"/>
          </a:xfrm>
          <a:prstGeom prst="rect">
            <a:avLst/>
          </a:prstGeom>
          <a:noFill/>
          <a:ln w="9525">
            <a:noFill/>
            <a:miter lim="800000"/>
            <a:headEnd/>
            <a:tailEnd/>
          </a:ln>
        </p:spPr>
        <p:txBody>
          <a:bodyPr/>
          <a:lstStyle/>
          <a:p>
            <a:pPr>
              <a:spcBef>
                <a:spcPts val="575"/>
              </a:spcBef>
            </a:pPr>
            <a:r>
              <a:rPr lang="de-DE" altLang="de-DE" sz="2800" dirty="0" err="1" smtClean="0"/>
              <a:t>Finančn</a:t>
            </a:r>
            <a:r>
              <a:rPr lang="sk-SK" altLang="de-DE" sz="2800" dirty="0" smtClean="0"/>
              <a:t>é</a:t>
            </a:r>
            <a:r>
              <a:rPr lang="de-DE" altLang="de-DE" sz="2800" dirty="0" smtClean="0"/>
              <a:t> </a:t>
            </a:r>
            <a:r>
              <a:rPr lang="de-DE" altLang="de-DE" sz="2800" dirty="0" err="1" smtClean="0"/>
              <a:t>zdroj</a:t>
            </a:r>
            <a:r>
              <a:rPr lang="sk-SK" altLang="de-DE" sz="2800" dirty="0" smtClean="0"/>
              <a:t>e</a:t>
            </a:r>
            <a:r>
              <a:rPr lang="de-DE" altLang="de-DE" sz="2800" dirty="0" smtClean="0"/>
              <a:t> EÚ:</a:t>
            </a:r>
            <a:endParaRPr lang="de-DE" altLang="de-DE" sz="2800" dirty="0"/>
          </a:p>
        </p:txBody>
      </p:sp>
      <p:cxnSp>
        <p:nvCxnSpPr>
          <p:cNvPr id="13" name="Straight Connector 12"/>
          <p:cNvCxnSpPr/>
          <p:nvPr/>
        </p:nvCxnSpPr>
        <p:spPr>
          <a:xfrm>
            <a:off x="606425" y="2474913"/>
            <a:ext cx="8220075" cy="1587"/>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15364" name="Title 1"/>
          <p:cNvSpPr txBox="1">
            <a:spLocks/>
          </p:cNvSpPr>
          <p:nvPr/>
        </p:nvSpPr>
        <p:spPr bwMode="auto">
          <a:xfrm>
            <a:off x="606425" y="2249714"/>
            <a:ext cx="7954963" cy="3884386"/>
          </a:xfrm>
          <a:prstGeom prst="rect">
            <a:avLst/>
          </a:prstGeom>
          <a:noFill/>
          <a:ln w="9525">
            <a:noFill/>
            <a:miter lim="800000"/>
            <a:headEnd/>
            <a:tailEnd/>
          </a:ln>
        </p:spPr>
        <p:txBody>
          <a:bodyPr/>
          <a:lstStyle/>
          <a:p>
            <a:pPr>
              <a:spcBef>
                <a:spcPts val="575"/>
              </a:spcBef>
            </a:pPr>
            <a:endParaRPr lang="en-GB" altLang="de-DE" sz="2000" dirty="0"/>
          </a:p>
          <a:p>
            <a:pPr>
              <a:spcBef>
                <a:spcPts val="575"/>
              </a:spcBef>
              <a:buFont typeface="Wingdings 2" pitchFamily="18" charset="2"/>
              <a:buChar char=""/>
            </a:pPr>
            <a:r>
              <a:rPr lang="en-GB" altLang="de-DE" sz="2000" b="1" dirty="0" smtClean="0">
                <a:solidFill>
                  <a:srgbClr val="215968"/>
                </a:solidFill>
              </a:rPr>
              <a:t>ERDF - </a:t>
            </a:r>
            <a:r>
              <a:rPr lang="en-GB" altLang="de-DE" sz="2000" b="1" dirty="0" err="1" smtClean="0">
                <a:solidFill>
                  <a:srgbClr val="215968"/>
                </a:solidFill>
              </a:rPr>
              <a:t>zameranie</a:t>
            </a:r>
            <a:r>
              <a:rPr lang="en-GB" altLang="de-DE" sz="2000" b="1" dirty="0" smtClean="0">
                <a:solidFill>
                  <a:srgbClr val="215968"/>
                </a:solidFill>
              </a:rPr>
              <a:t> </a:t>
            </a:r>
            <a:r>
              <a:rPr lang="en-GB" altLang="de-DE" sz="2000" b="1" dirty="0" err="1" smtClean="0">
                <a:solidFill>
                  <a:srgbClr val="215968"/>
                </a:solidFill>
              </a:rPr>
              <a:t>na</a:t>
            </a:r>
            <a:r>
              <a:rPr lang="en-GB" altLang="de-DE" sz="2000" b="1" dirty="0" smtClean="0">
                <a:solidFill>
                  <a:srgbClr val="215968"/>
                </a:solidFill>
              </a:rPr>
              <a:t> </a:t>
            </a:r>
            <a:r>
              <a:rPr lang="en-GB" altLang="de-DE" sz="2000" b="1" dirty="0" err="1" smtClean="0">
                <a:solidFill>
                  <a:srgbClr val="215968"/>
                </a:solidFill>
              </a:rPr>
              <a:t>rast</a:t>
            </a:r>
            <a:r>
              <a:rPr lang="en-GB" altLang="de-DE" sz="2000" b="1" dirty="0" smtClean="0">
                <a:solidFill>
                  <a:srgbClr val="215968"/>
                </a:solidFill>
              </a:rPr>
              <a:t> a </a:t>
            </a:r>
            <a:r>
              <a:rPr lang="en-GB" altLang="de-DE" sz="2000" b="1" dirty="0" err="1" smtClean="0">
                <a:solidFill>
                  <a:srgbClr val="215968"/>
                </a:solidFill>
              </a:rPr>
              <a:t>zamestnanosť</a:t>
            </a:r>
            <a:r>
              <a:rPr lang="en-GB" altLang="de-DE" sz="2000" b="1" dirty="0" smtClean="0">
                <a:solidFill>
                  <a:srgbClr val="215968"/>
                </a:solidFill>
              </a:rPr>
              <a:t>, </a:t>
            </a:r>
            <a:r>
              <a:rPr lang="en-GB" altLang="de-DE" sz="2000" b="1" dirty="0" err="1" smtClean="0">
                <a:solidFill>
                  <a:srgbClr val="215968"/>
                </a:solidFill>
              </a:rPr>
              <a:t>infraštruktúry</a:t>
            </a:r>
            <a:r>
              <a:rPr lang="en-GB" altLang="de-DE" sz="2000" b="1" dirty="0" smtClean="0">
                <a:solidFill>
                  <a:srgbClr val="215968"/>
                </a:solidFill>
              </a:rPr>
              <a:t> a </a:t>
            </a:r>
            <a:r>
              <a:rPr lang="en-GB" altLang="de-DE" sz="2000" b="1" dirty="0" err="1" smtClean="0">
                <a:solidFill>
                  <a:srgbClr val="215968"/>
                </a:solidFill>
              </a:rPr>
              <a:t>podporu</a:t>
            </a:r>
            <a:r>
              <a:rPr lang="en-GB" altLang="de-DE" sz="2000" b="1" dirty="0" smtClean="0">
                <a:solidFill>
                  <a:srgbClr val="215968"/>
                </a:solidFill>
              </a:rPr>
              <a:t> </a:t>
            </a:r>
            <a:r>
              <a:rPr lang="en-GB" altLang="de-DE" sz="2000" b="1" dirty="0" err="1" smtClean="0">
                <a:solidFill>
                  <a:srgbClr val="215968"/>
                </a:solidFill>
              </a:rPr>
              <a:t>podnikania</a:t>
            </a:r>
            <a:r>
              <a:rPr lang="en-GB" altLang="de-DE" sz="2000" b="1" dirty="0" smtClean="0">
                <a:solidFill>
                  <a:srgbClr val="215968"/>
                </a:solidFill>
              </a:rPr>
              <a:t> → </a:t>
            </a:r>
            <a:r>
              <a:rPr lang="en-GB" altLang="de-DE" sz="2000" b="1" dirty="0" err="1" smtClean="0">
                <a:solidFill>
                  <a:srgbClr val="215968"/>
                </a:solidFill>
              </a:rPr>
              <a:t>investície</a:t>
            </a:r>
            <a:r>
              <a:rPr lang="en-GB" altLang="de-DE" sz="2000" b="1" dirty="0" smtClean="0">
                <a:solidFill>
                  <a:srgbClr val="215968"/>
                </a:solidFill>
              </a:rPr>
              <a:t> a </a:t>
            </a:r>
            <a:r>
              <a:rPr lang="en-GB" altLang="de-DE" sz="2000" b="1" dirty="0" err="1" smtClean="0">
                <a:solidFill>
                  <a:srgbClr val="215968"/>
                </a:solidFill>
              </a:rPr>
              <a:t>hodnota</a:t>
            </a:r>
            <a:r>
              <a:rPr lang="en-GB" altLang="de-DE" sz="2000" b="1" dirty="0" smtClean="0">
                <a:solidFill>
                  <a:srgbClr val="215968"/>
                </a:solidFill>
              </a:rPr>
              <a:t> </a:t>
            </a:r>
            <a:r>
              <a:rPr lang="en-GB" altLang="de-DE" sz="2000" b="1" dirty="0" err="1" smtClean="0">
                <a:solidFill>
                  <a:srgbClr val="215968"/>
                </a:solidFill>
              </a:rPr>
              <a:t>prírody</a:t>
            </a:r>
            <a:r>
              <a:rPr lang="en-GB" altLang="de-DE" sz="2000" b="1" dirty="0" smtClean="0">
                <a:solidFill>
                  <a:srgbClr val="215968"/>
                </a:solidFill>
              </a:rPr>
              <a:t> </a:t>
            </a:r>
            <a:r>
              <a:rPr lang="en-GB" altLang="de-DE" sz="2000" b="1" dirty="0" err="1" smtClean="0">
                <a:solidFill>
                  <a:srgbClr val="215968"/>
                </a:solidFill>
              </a:rPr>
              <a:t>dostáva</a:t>
            </a:r>
            <a:r>
              <a:rPr lang="en-GB" altLang="de-DE" sz="2000" b="1" dirty="0" smtClean="0">
                <a:solidFill>
                  <a:srgbClr val="215968"/>
                </a:solidFill>
              </a:rPr>
              <a:t> </a:t>
            </a:r>
            <a:r>
              <a:rPr lang="en-GB" altLang="de-DE" sz="2000" b="1" dirty="0" err="1" smtClean="0">
                <a:solidFill>
                  <a:srgbClr val="215968"/>
                </a:solidFill>
              </a:rPr>
              <a:t>málo</a:t>
            </a:r>
            <a:r>
              <a:rPr lang="en-GB" altLang="de-DE" sz="2000" b="1" dirty="0" smtClean="0">
                <a:solidFill>
                  <a:srgbClr val="215968"/>
                </a:solidFill>
              </a:rPr>
              <a:t> </a:t>
            </a:r>
            <a:r>
              <a:rPr lang="en-GB" altLang="de-DE" sz="2000" b="1" dirty="0" err="1" smtClean="0">
                <a:solidFill>
                  <a:srgbClr val="215968"/>
                </a:solidFill>
              </a:rPr>
              <a:t>pozornosti</a:t>
            </a:r>
            <a:endParaRPr lang="en-GB" altLang="de-DE" sz="2000" b="1" dirty="0" smtClean="0">
              <a:solidFill>
                <a:srgbClr val="215968"/>
              </a:solidFill>
            </a:endParaRPr>
          </a:p>
          <a:p>
            <a:pPr>
              <a:spcBef>
                <a:spcPts val="575"/>
              </a:spcBef>
              <a:buFont typeface="Wingdings 2" pitchFamily="18" charset="2"/>
              <a:buChar char=""/>
            </a:pPr>
            <a:r>
              <a:rPr lang="en-GB" altLang="de-DE" sz="2000" b="1" dirty="0" smtClean="0">
                <a:solidFill>
                  <a:srgbClr val="215968"/>
                </a:solidFill>
              </a:rPr>
              <a:t>EAFRD - </a:t>
            </a:r>
            <a:r>
              <a:rPr lang="en-GB" altLang="de-DE" sz="2000" b="1" dirty="0" err="1" smtClean="0">
                <a:solidFill>
                  <a:srgbClr val="215968"/>
                </a:solidFill>
              </a:rPr>
              <a:t>príjemcovia</a:t>
            </a:r>
            <a:r>
              <a:rPr lang="en-GB" altLang="de-DE" sz="2000" b="1" dirty="0" smtClean="0">
                <a:solidFill>
                  <a:srgbClr val="215968"/>
                </a:solidFill>
              </a:rPr>
              <a:t> </a:t>
            </a:r>
            <a:r>
              <a:rPr lang="en-GB" altLang="de-DE" sz="2000" b="1" dirty="0" err="1" smtClean="0">
                <a:solidFill>
                  <a:srgbClr val="215968"/>
                </a:solidFill>
              </a:rPr>
              <a:t>obmedzen</a:t>
            </a:r>
            <a:r>
              <a:rPr lang="sk-SK" altLang="de-DE" sz="2000" b="1" dirty="0" smtClean="0">
                <a:solidFill>
                  <a:srgbClr val="215968"/>
                </a:solidFill>
              </a:rPr>
              <a:t>í</a:t>
            </a:r>
            <a:r>
              <a:rPr lang="en-GB" altLang="de-DE" sz="2000" b="1" dirty="0" smtClean="0">
                <a:solidFill>
                  <a:srgbClr val="215968"/>
                </a:solidFill>
              </a:rPr>
              <a:t> </a:t>
            </a:r>
            <a:r>
              <a:rPr lang="sk-SK" altLang="de-DE" sz="2000" b="1" dirty="0" smtClean="0">
                <a:solidFill>
                  <a:srgbClr val="215968"/>
                </a:solidFill>
              </a:rPr>
              <a:t>pre</a:t>
            </a:r>
            <a:r>
              <a:rPr lang="en-GB" altLang="de-DE" sz="2000" b="1" dirty="0" smtClean="0">
                <a:solidFill>
                  <a:srgbClr val="215968"/>
                </a:solidFill>
              </a:rPr>
              <a:t> </a:t>
            </a:r>
            <a:r>
              <a:rPr lang="en-GB" altLang="de-DE" sz="2000" b="1" dirty="0" err="1" smtClean="0">
                <a:solidFill>
                  <a:srgbClr val="215968"/>
                </a:solidFill>
              </a:rPr>
              <a:t>poľnohospodársk</a:t>
            </a:r>
            <a:r>
              <a:rPr lang="sk-SK" altLang="de-DE" sz="2000" b="1" dirty="0" smtClean="0">
                <a:solidFill>
                  <a:srgbClr val="215968"/>
                </a:solidFill>
              </a:rPr>
              <a:t>y </a:t>
            </a:r>
            <a:r>
              <a:rPr lang="en-GB" altLang="de-DE" sz="2000" b="1" dirty="0" err="1" smtClean="0">
                <a:solidFill>
                  <a:srgbClr val="215968"/>
                </a:solidFill>
              </a:rPr>
              <a:t>sektor</a:t>
            </a:r>
            <a:r>
              <a:rPr lang="en-GB" altLang="de-DE" sz="2000" b="1" dirty="0" smtClean="0">
                <a:solidFill>
                  <a:srgbClr val="215968"/>
                </a:solidFill>
              </a:rPr>
              <a:t>, </a:t>
            </a:r>
            <a:r>
              <a:rPr lang="sk-SK" altLang="de-DE" sz="2000" b="1" dirty="0" smtClean="0">
                <a:solidFill>
                  <a:srgbClr val="215968"/>
                </a:solidFill>
              </a:rPr>
              <a:t>pomerne nízke platby </a:t>
            </a:r>
            <a:r>
              <a:rPr lang="sk-SK" altLang="de-DE" sz="2000" b="1" dirty="0" err="1" smtClean="0">
                <a:solidFill>
                  <a:srgbClr val="215968"/>
                </a:solidFill>
              </a:rPr>
              <a:t>Natura</a:t>
            </a:r>
            <a:r>
              <a:rPr lang="en-GB" altLang="de-DE" sz="2000" b="1" dirty="0" smtClean="0">
                <a:solidFill>
                  <a:srgbClr val="215968"/>
                </a:solidFill>
              </a:rPr>
              <a:t>, </a:t>
            </a:r>
            <a:r>
              <a:rPr lang="sk-SK" altLang="de-DE" sz="2000" b="1" dirty="0" smtClean="0">
                <a:solidFill>
                  <a:srgbClr val="215968"/>
                </a:solidFill>
              </a:rPr>
              <a:t>opatrenia</a:t>
            </a:r>
            <a:r>
              <a:rPr lang="en-GB" altLang="de-DE" sz="2000" b="1" dirty="0" smtClean="0">
                <a:solidFill>
                  <a:srgbClr val="215968"/>
                </a:solidFill>
              </a:rPr>
              <a:t> </a:t>
            </a:r>
            <a:r>
              <a:rPr lang="en-GB" altLang="de-DE" sz="2000" b="1" dirty="0" err="1" smtClean="0">
                <a:solidFill>
                  <a:srgbClr val="215968"/>
                </a:solidFill>
              </a:rPr>
              <a:t>často</a:t>
            </a:r>
            <a:r>
              <a:rPr lang="en-GB" altLang="de-DE" sz="2000" b="1" dirty="0" smtClean="0">
                <a:solidFill>
                  <a:srgbClr val="215968"/>
                </a:solidFill>
              </a:rPr>
              <a:t> n</a:t>
            </a:r>
            <a:r>
              <a:rPr lang="sk-SK" altLang="de-DE" sz="2000" b="1" dirty="0" err="1" smtClean="0">
                <a:solidFill>
                  <a:srgbClr val="215968"/>
                </a:solidFill>
              </a:rPr>
              <a:t>eumiestňujú</a:t>
            </a:r>
            <a:r>
              <a:rPr lang="sk-SK" altLang="de-DE" sz="2000" b="1" dirty="0" smtClean="0">
                <a:solidFill>
                  <a:srgbClr val="215968"/>
                </a:solidFill>
              </a:rPr>
              <a:t> špecifické cielené lokality</a:t>
            </a:r>
            <a:endParaRPr lang="en-GB" altLang="de-DE" sz="2000" b="1" dirty="0" smtClean="0">
              <a:solidFill>
                <a:srgbClr val="215968"/>
              </a:solidFill>
            </a:endParaRPr>
          </a:p>
          <a:p>
            <a:pPr>
              <a:spcBef>
                <a:spcPts val="575"/>
              </a:spcBef>
              <a:buFont typeface="Wingdings 2" pitchFamily="18" charset="2"/>
              <a:buChar char=""/>
            </a:pPr>
            <a:r>
              <a:rPr lang="en-GB" altLang="de-DE" sz="2000" b="1" dirty="0" smtClean="0">
                <a:solidFill>
                  <a:srgbClr val="215968"/>
                </a:solidFill>
              </a:rPr>
              <a:t>LIFE - </a:t>
            </a:r>
            <a:r>
              <a:rPr lang="en-GB" altLang="de-DE" sz="2000" b="1" dirty="0" err="1" smtClean="0">
                <a:solidFill>
                  <a:srgbClr val="215968"/>
                </a:solidFill>
              </a:rPr>
              <a:t>malý</a:t>
            </a:r>
            <a:r>
              <a:rPr lang="en-GB" altLang="de-DE" sz="2000" b="1" dirty="0" smtClean="0">
                <a:solidFill>
                  <a:srgbClr val="215968"/>
                </a:solidFill>
              </a:rPr>
              <a:t> </a:t>
            </a:r>
            <a:r>
              <a:rPr lang="en-GB" altLang="de-DE" sz="2000" b="1" dirty="0" err="1" smtClean="0">
                <a:solidFill>
                  <a:srgbClr val="215968"/>
                </a:solidFill>
              </a:rPr>
              <a:t>rozpočet</a:t>
            </a:r>
            <a:r>
              <a:rPr lang="en-GB" altLang="de-DE" sz="2000" b="1" dirty="0" smtClean="0">
                <a:solidFill>
                  <a:srgbClr val="215968"/>
                </a:solidFill>
              </a:rPr>
              <a:t>, </a:t>
            </a:r>
            <a:r>
              <a:rPr lang="en-GB" altLang="de-DE" sz="2000" b="1" dirty="0" err="1" smtClean="0">
                <a:solidFill>
                  <a:srgbClr val="215968"/>
                </a:solidFill>
              </a:rPr>
              <a:t>miera</a:t>
            </a:r>
            <a:r>
              <a:rPr lang="en-GB" altLang="de-DE" sz="2000" b="1" dirty="0" smtClean="0">
                <a:solidFill>
                  <a:srgbClr val="215968"/>
                </a:solidFill>
              </a:rPr>
              <a:t> </a:t>
            </a:r>
            <a:r>
              <a:rPr lang="en-GB" altLang="de-DE" sz="2000" b="1" dirty="0" err="1" smtClean="0">
                <a:solidFill>
                  <a:srgbClr val="215968"/>
                </a:solidFill>
              </a:rPr>
              <a:t>spolufinancovania</a:t>
            </a:r>
            <a:r>
              <a:rPr lang="en-GB" altLang="de-DE" sz="2000" b="1" dirty="0" smtClean="0">
                <a:solidFill>
                  <a:srgbClr val="215968"/>
                </a:solidFill>
              </a:rPr>
              <a:t> </a:t>
            </a:r>
            <a:r>
              <a:rPr lang="en-GB" altLang="de-DE" sz="2000" b="1" dirty="0" err="1" smtClean="0">
                <a:solidFill>
                  <a:srgbClr val="215968"/>
                </a:solidFill>
              </a:rPr>
              <a:t>vysoká</a:t>
            </a:r>
            <a:endParaRPr lang="en-GB" altLang="de-DE" sz="2000" b="1" dirty="0" smtClean="0">
              <a:solidFill>
                <a:srgbClr val="215968"/>
              </a:solidFill>
            </a:endParaRPr>
          </a:p>
          <a:p>
            <a:pPr>
              <a:spcBef>
                <a:spcPts val="575"/>
              </a:spcBef>
              <a:buFont typeface="Wingdings 2" pitchFamily="18" charset="2"/>
              <a:buChar char=""/>
            </a:pPr>
            <a:r>
              <a:rPr lang="en-GB" altLang="de-DE" sz="2000" b="1" dirty="0" smtClean="0">
                <a:solidFill>
                  <a:srgbClr val="215968"/>
                </a:solidFill>
              </a:rPr>
              <a:t>EFNR - </a:t>
            </a:r>
            <a:r>
              <a:rPr lang="en-GB" altLang="de-DE" sz="2000" b="1" dirty="0" err="1" smtClean="0">
                <a:solidFill>
                  <a:srgbClr val="215968"/>
                </a:solidFill>
              </a:rPr>
              <a:t>obmedzený</a:t>
            </a:r>
            <a:r>
              <a:rPr lang="en-GB" altLang="de-DE" sz="2000" b="1" dirty="0" smtClean="0">
                <a:solidFill>
                  <a:srgbClr val="215968"/>
                </a:solidFill>
              </a:rPr>
              <a:t> </a:t>
            </a:r>
            <a:r>
              <a:rPr lang="en-GB" altLang="de-DE" sz="2000" b="1" dirty="0" err="1" smtClean="0">
                <a:solidFill>
                  <a:srgbClr val="215968"/>
                </a:solidFill>
              </a:rPr>
              <a:t>rozpočet</a:t>
            </a:r>
            <a:r>
              <a:rPr lang="en-GB" altLang="de-DE" sz="2000" b="1" dirty="0" smtClean="0">
                <a:solidFill>
                  <a:srgbClr val="215968"/>
                </a:solidFill>
              </a:rPr>
              <a:t>, </a:t>
            </a:r>
            <a:r>
              <a:rPr lang="en-GB" altLang="de-DE" sz="2000" b="1" dirty="0" err="1" smtClean="0">
                <a:solidFill>
                  <a:srgbClr val="215968"/>
                </a:solidFill>
              </a:rPr>
              <a:t>výdavky</a:t>
            </a:r>
            <a:r>
              <a:rPr lang="en-GB" altLang="de-DE" sz="2000" b="1" dirty="0" smtClean="0">
                <a:solidFill>
                  <a:srgbClr val="215968"/>
                </a:solidFill>
              </a:rPr>
              <a:t> </a:t>
            </a:r>
            <a:r>
              <a:rPr lang="sk-SK" altLang="de-DE" sz="2000" b="1" dirty="0" smtClean="0">
                <a:solidFill>
                  <a:srgbClr val="215968"/>
                </a:solidFill>
              </a:rPr>
              <a:t>sú </a:t>
            </a:r>
            <a:r>
              <a:rPr lang="sk-SK" altLang="de-DE" sz="2000" b="1" dirty="0" err="1" smtClean="0">
                <a:solidFill>
                  <a:srgbClr val="215968"/>
                </a:solidFill>
              </a:rPr>
              <a:t>tradičnč</a:t>
            </a:r>
            <a:r>
              <a:rPr lang="sk-SK" altLang="de-DE" sz="2000" b="1" dirty="0" smtClean="0">
                <a:solidFill>
                  <a:srgbClr val="215968"/>
                </a:solidFill>
              </a:rPr>
              <a:t> </a:t>
            </a:r>
            <a:r>
              <a:rPr lang="en-GB" altLang="de-DE" sz="2000" b="1" dirty="0" smtClean="0">
                <a:solidFill>
                  <a:srgbClr val="215968"/>
                </a:solidFill>
              </a:rPr>
              <a:t>n</a:t>
            </a:r>
            <a:r>
              <a:rPr lang="sk-SK" altLang="de-DE" sz="2000" b="1" dirty="0" err="1" smtClean="0">
                <a:solidFill>
                  <a:srgbClr val="215968"/>
                </a:solidFill>
              </a:rPr>
              <a:t>ie</a:t>
            </a:r>
            <a:r>
              <a:rPr lang="sk-SK" altLang="de-DE" sz="2000" b="1" dirty="0" smtClean="0">
                <a:solidFill>
                  <a:srgbClr val="215968"/>
                </a:solidFill>
              </a:rPr>
              <a:t> </a:t>
            </a:r>
            <a:r>
              <a:rPr lang="en-GB" altLang="de-DE" sz="2000" b="1" dirty="0" err="1" smtClean="0">
                <a:solidFill>
                  <a:srgbClr val="215968"/>
                </a:solidFill>
              </a:rPr>
              <a:t>príliš</a:t>
            </a:r>
            <a:r>
              <a:rPr lang="en-GB" altLang="de-DE" sz="2000" b="1" dirty="0" smtClean="0">
                <a:solidFill>
                  <a:srgbClr val="215968"/>
                </a:solidFill>
              </a:rPr>
              <a:t> </a:t>
            </a:r>
            <a:r>
              <a:rPr lang="en-GB" altLang="de-DE" sz="2000" b="1" dirty="0" err="1" smtClean="0">
                <a:solidFill>
                  <a:srgbClr val="215968"/>
                </a:solidFill>
              </a:rPr>
              <a:t>ekologicky</a:t>
            </a:r>
            <a:r>
              <a:rPr lang="en-GB" altLang="de-DE" sz="2000" b="1" dirty="0" smtClean="0">
                <a:solidFill>
                  <a:srgbClr val="215968"/>
                </a:solidFill>
              </a:rPr>
              <a:t> </a:t>
            </a:r>
            <a:r>
              <a:rPr lang="en-GB" altLang="de-DE" sz="2000" b="1" dirty="0" err="1" smtClean="0">
                <a:solidFill>
                  <a:srgbClr val="215968"/>
                </a:solidFill>
              </a:rPr>
              <a:t>orientovan</a:t>
            </a:r>
            <a:r>
              <a:rPr lang="sk-SK" altLang="de-DE" sz="2000" b="1" dirty="0" smtClean="0">
                <a:solidFill>
                  <a:srgbClr val="215968"/>
                </a:solidFill>
              </a:rPr>
              <a:t>é</a:t>
            </a:r>
            <a:endParaRPr lang="en-GB" altLang="de-DE" sz="2000" b="1" dirty="0" smtClean="0">
              <a:solidFill>
                <a:srgbClr val="215968"/>
              </a:solidFill>
            </a:endParaRPr>
          </a:p>
          <a:p>
            <a:pPr>
              <a:spcBef>
                <a:spcPts val="575"/>
              </a:spcBef>
              <a:buFont typeface="Wingdings 2" pitchFamily="18" charset="2"/>
              <a:buChar char=""/>
            </a:pPr>
            <a:r>
              <a:rPr lang="en-GB" altLang="de-DE" sz="2000" b="1" dirty="0" smtClean="0">
                <a:solidFill>
                  <a:srgbClr val="FF0000"/>
                </a:solidFill>
              </a:rPr>
              <a:t>=&gt; </a:t>
            </a:r>
            <a:r>
              <a:rPr lang="en-GB" altLang="de-DE" sz="2000" b="1" dirty="0" err="1" smtClean="0">
                <a:solidFill>
                  <a:srgbClr val="FF0000"/>
                </a:solidFill>
              </a:rPr>
              <a:t>Iba</a:t>
            </a:r>
            <a:r>
              <a:rPr lang="en-GB" altLang="de-DE" sz="2000" b="1" dirty="0" smtClean="0">
                <a:solidFill>
                  <a:srgbClr val="FF0000"/>
                </a:solidFill>
              </a:rPr>
              <a:t> 10-20% </a:t>
            </a:r>
            <a:r>
              <a:rPr lang="en-GB" altLang="de-DE" sz="2000" b="1" dirty="0" err="1" smtClean="0">
                <a:solidFill>
                  <a:srgbClr val="FF0000"/>
                </a:solidFill>
              </a:rPr>
              <a:t>Natura</a:t>
            </a:r>
            <a:r>
              <a:rPr lang="en-GB" altLang="de-DE" sz="2000" b="1" dirty="0" smtClean="0">
                <a:solidFill>
                  <a:srgbClr val="FF0000"/>
                </a:solidFill>
              </a:rPr>
              <a:t> 2000 </a:t>
            </a:r>
            <a:r>
              <a:rPr lang="en-GB" altLang="de-DE" sz="2000" b="1" dirty="0" err="1" smtClean="0">
                <a:solidFill>
                  <a:srgbClr val="FF0000"/>
                </a:solidFill>
              </a:rPr>
              <a:t>sú</a:t>
            </a:r>
            <a:r>
              <a:rPr lang="en-GB" altLang="de-DE" sz="2000" b="1" dirty="0" smtClean="0">
                <a:solidFill>
                  <a:srgbClr val="FF0000"/>
                </a:solidFill>
              </a:rPr>
              <a:t> </a:t>
            </a:r>
            <a:r>
              <a:rPr lang="en-GB" altLang="de-DE" sz="2000" b="1" dirty="0" err="1" smtClean="0">
                <a:solidFill>
                  <a:srgbClr val="FF0000"/>
                </a:solidFill>
              </a:rPr>
              <a:t>zahrnuté</a:t>
            </a:r>
            <a:endParaRPr lang="en-GB" altLang="de-DE" sz="2000" dirty="0">
              <a:solidFill>
                <a:srgbClr val="FF0000"/>
              </a:solidFill>
            </a:endParaRPr>
          </a:p>
          <a:p>
            <a:pPr>
              <a:spcBef>
                <a:spcPts val="575"/>
              </a:spcBef>
            </a:pPr>
            <a:endParaRPr lang="en-GB" altLang="de-DE" sz="2000" dirty="0"/>
          </a:p>
        </p:txBody>
      </p:sp>
      <p:cxnSp>
        <p:nvCxnSpPr>
          <p:cNvPr id="12" name="Straight Connector 11"/>
          <p:cNvCxnSpPr/>
          <p:nvPr/>
        </p:nvCxnSpPr>
        <p:spPr>
          <a:xfrm>
            <a:off x="441325" y="6451600"/>
            <a:ext cx="8385175" cy="1588"/>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15366" name="Title 1"/>
          <p:cNvSpPr txBox="1">
            <a:spLocks/>
          </p:cNvSpPr>
          <p:nvPr/>
        </p:nvSpPr>
        <p:spPr bwMode="auto">
          <a:xfrm>
            <a:off x="3805238" y="257175"/>
            <a:ext cx="5097462" cy="693738"/>
          </a:xfrm>
          <a:prstGeom prst="rect">
            <a:avLst/>
          </a:prstGeom>
          <a:noFill/>
          <a:ln w="9525">
            <a:noFill/>
            <a:miter lim="800000"/>
            <a:headEnd/>
            <a:tailEnd/>
          </a:ln>
        </p:spPr>
        <p:txBody>
          <a:bodyPr/>
          <a:lstStyle/>
          <a:p>
            <a:pPr algn="r"/>
            <a:r>
              <a:rPr lang="sk-SK" altLang="de-DE" sz="2400" b="1" dirty="0" smtClean="0">
                <a:solidFill>
                  <a:srgbClr val="404040"/>
                </a:solidFill>
              </a:rPr>
              <a:t>Celkový politický kontext</a:t>
            </a:r>
            <a:endParaRPr lang="en-IE" altLang="de-DE" sz="2400" dirty="0">
              <a:solidFill>
                <a:srgbClr val="404040"/>
              </a:solidFill>
            </a:endParaRPr>
          </a:p>
        </p:txBody>
      </p:sp>
      <p:pic>
        <p:nvPicPr>
          <p:cNvPr id="15367" name="Picture 11" descr="C:\Users\Янка Казакова.LH-3D0CJO2TSPBL\Desktop\green.jpg"/>
          <p:cNvPicPr>
            <a:picLocks noChangeAspect="1" noChangeArrowheads="1"/>
          </p:cNvPicPr>
          <p:nvPr/>
        </p:nvPicPr>
        <p:blipFill>
          <a:blip r:embed="rId3"/>
          <a:srcRect/>
          <a:stretch>
            <a:fillRect/>
          </a:stretch>
        </p:blipFill>
        <p:spPr bwMode="auto">
          <a:xfrm>
            <a:off x="0" y="-6350"/>
            <a:ext cx="133350" cy="6877050"/>
          </a:xfrm>
          <a:prstGeom prst="rect">
            <a:avLst/>
          </a:prstGeom>
          <a:noFill/>
          <a:ln w="9525">
            <a:noFill/>
            <a:miter lim="800000"/>
            <a:headEnd/>
            <a:tailEnd/>
          </a:ln>
        </p:spPr>
      </p:pic>
      <p:grpSp>
        <p:nvGrpSpPr>
          <p:cNvPr id="15368" name="Gruppieren 10"/>
          <p:cNvGrpSpPr>
            <a:grpSpLocks noChangeAspect="1"/>
          </p:cNvGrpSpPr>
          <p:nvPr/>
        </p:nvGrpSpPr>
        <p:grpSpPr bwMode="auto">
          <a:xfrm>
            <a:off x="298450" y="227013"/>
            <a:ext cx="2976563" cy="393700"/>
            <a:chOff x="1709737" y="3049587"/>
            <a:chExt cx="5724525" cy="758825"/>
          </a:xfrm>
        </p:grpSpPr>
        <p:pic>
          <p:nvPicPr>
            <p:cNvPr id="15371" name="Picture 2" descr="http://morna.uk.com/wp-content/uploads/2010/06/wwf-logo-_-slogan-high-res3.jpg"/>
            <p:cNvPicPr>
              <a:picLocks noChangeAspect="1" noChangeArrowheads="1"/>
            </p:cNvPicPr>
            <p:nvPr/>
          </p:nvPicPr>
          <p:blipFill>
            <a:blip r:embed="rId4"/>
            <a:srcRect/>
            <a:stretch>
              <a:fillRect/>
            </a:stretch>
          </p:blipFill>
          <p:spPr bwMode="auto">
            <a:xfrm>
              <a:off x="3689667" y="3049587"/>
              <a:ext cx="1844040" cy="723265"/>
            </a:xfrm>
            <a:prstGeom prst="rect">
              <a:avLst/>
            </a:prstGeom>
            <a:noFill/>
            <a:ln w="9525">
              <a:noFill/>
              <a:miter lim="800000"/>
              <a:headEnd/>
              <a:tailEnd/>
            </a:ln>
          </p:spPr>
        </p:pic>
        <p:pic>
          <p:nvPicPr>
            <p:cNvPr id="15372" name="Picture 1" descr="12cm ieep"/>
            <p:cNvPicPr>
              <a:picLocks noChangeAspect="1" noChangeArrowheads="1"/>
            </p:cNvPicPr>
            <p:nvPr/>
          </p:nvPicPr>
          <p:blipFill>
            <a:blip r:embed="rId5"/>
            <a:srcRect/>
            <a:stretch>
              <a:fillRect/>
            </a:stretch>
          </p:blipFill>
          <p:spPr bwMode="auto">
            <a:xfrm>
              <a:off x="1709737" y="3085147"/>
              <a:ext cx="1637030" cy="723265"/>
            </a:xfrm>
            <a:prstGeom prst="rect">
              <a:avLst/>
            </a:prstGeom>
            <a:noFill/>
            <a:ln w="9525">
              <a:noFill/>
              <a:miter lim="800000"/>
              <a:headEnd/>
              <a:tailEnd/>
            </a:ln>
          </p:spPr>
        </p:pic>
        <p:pic>
          <p:nvPicPr>
            <p:cNvPr id="15373" name="Picture 7" descr="C:\Users\M Kettunen\Documents\IEEP\PROJECTS\350_N2k financing III\ICF GHK logo blueblock JPG file.jpg"/>
            <p:cNvPicPr>
              <a:picLocks noChangeAspect="1" noChangeArrowheads="1"/>
            </p:cNvPicPr>
            <p:nvPr/>
          </p:nvPicPr>
          <p:blipFill>
            <a:blip r:embed="rId6"/>
            <a:srcRect/>
            <a:stretch>
              <a:fillRect/>
            </a:stretch>
          </p:blipFill>
          <p:spPr bwMode="auto">
            <a:xfrm>
              <a:off x="5740717" y="3095307"/>
              <a:ext cx="1693545" cy="617855"/>
            </a:xfrm>
            <a:prstGeom prst="rect">
              <a:avLst/>
            </a:prstGeom>
            <a:noFill/>
            <a:ln w="9525">
              <a:noFill/>
              <a:miter lim="800000"/>
              <a:headEnd/>
              <a:tailEnd/>
            </a:ln>
          </p:spPr>
        </p:pic>
      </p:grpSp>
      <p:sp>
        <p:nvSpPr>
          <p:cNvPr id="15369" name="Title 1"/>
          <p:cNvSpPr txBox="1">
            <a:spLocks/>
          </p:cNvSpPr>
          <p:nvPr/>
        </p:nvSpPr>
        <p:spPr bwMode="auto">
          <a:xfrm>
            <a:off x="327025" y="6548438"/>
            <a:ext cx="3268663" cy="322262"/>
          </a:xfrm>
          <a:prstGeom prst="rect">
            <a:avLst/>
          </a:prstGeom>
          <a:noFill/>
          <a:ln w="9525">
            <a:noFill/>
            <a:miter lim="800000"/>
            <a:headEnd/>
            <a:tailEnd/>
          </a:ln>
        </p:spPr>
        <p:txBody>
          <a:bodyPr/>
          <a:lstStyle/>
          <a:p>
            <a:r>
              <a:rPr lang="en-US" altLang="de-DE" sz="1000">
                <a:solidFill>
                  <a:srgbClr val="404040"/>
                </a:solidFill>
              </a:rPr>
              <a:t>National Workshop on Financing Natura 2000</a:t>
            </a:r>
            <a:endParaRPr lang="en-IE" altLang="de-DE" sz="1000">
              <a:solidFill>
                <a:srgbClr val="404040"/>
              </a:solidFill>
            </a:endParaRPr>
          </a:p>
        </p:txBody>
      </p:sp>
      <p:sp>
        <p:nvSpPr>
          <p:cNvPr id="15370" name="Rectangle 13"/>
          <p:cNvSpPr>
            <a:spLocks noChangeArrowheads="1"/>
          </p:cNvSpPr>
          <p:nvPr/>
        </p:nvSpPr>
        <p:spPr bwMode="auto">
          <a:xfrm>
            <a:off x="7524750" y="6548438"/>
            <a:ext cx="1439863" cy="288925"/>
          </a:xfrm>
          <a:prstGeom prst="rect">
            <a:avLst/>
          </a:prstGeom>
          <a:noFill/>
          <a:ln w="9525">
            <a:noFill/>
            <a:miter lim="800000"/>
            <a:headEnd/>
            <a:tailEnd/>
          </a:ln>
        </p:spPr>
        <p:txBody>
          <a:bodyPr/>
          <a:lstStyle/>
          <a:p>
            <a:r>
              <a:rPr lang="en-GB" altLang="de-DE" sz="1000">
                <a:solidFill>
                  <a:srgbClr val="404040"/>
                </a:solidFill>
              </a:rPr>
              <a:t>10. September 2013</a:t>
            </a:r>
            <a:endParaRPr lang="en-IE" altLang="de-DE" sz="1000">
              <a:solidFill>
                <a:srgbClr val="40404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441325" y="6451600"/>
            <a:ext cx="8385175" cy="1588"/>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16387" name="Title 1"/>
          <p:cNvSpPr txBox="1">
            <a:spLocks/>
          </p:cNvSpPr>
          <p:nvPr/>
        </p:nvSpPr>
        <p:spPr bwMode="auto">
          <a:xfrm>
            <a:off x="2884488" y="257175"/>
            <a:ext cx="6018212" cy="693738"/>
          </a:xfrm>
          <a:prstGeom prst="rect">
            <a:avLst/>
          </a:prstGeom>
          <a:noFill/>
          <a:ln w="9525">
            <a:noFill/>
            <a:miter lim="800000"/>
            <a:headEnd/>
            <a:tailEnd/>
          </a:ln>
        </p:spPr>
        <p:txBody>
          <a:bodyPr/>
          <a:lstStyle/>
          <a:p>
            <a:pPr algn="r"/>
            <a:endParaRPr lang="de-DE" altLang="de-DE" sz="2400">
              <a:solidFill>
                <a:srgbClr val="404040"/>
              </a:solidFill>
            </a:endParaRPr>
          </a:p>
        </p:txBody>
      </p:sp>
      <p:pic>
        <p:nvPicPr>
          <p:cNvPr id="16388" name="Picture 11" descr="C:\Users\Янка Казакова.LH-3D0CJO2TSPBL\Desktop\green.jpg"/>
          <p:cNvPicPr>
            <a:picLocks noChangeAspect="1" noChangeArrowheads="1"/>
          </p:cNvPicPr>
          <p:nvPr/>
        </p:nvPicPr>
        <p:blipFill>
          <a:blip r:embed="rId3"/>
          <a:srcRect/>
          <a:stretch>
            <a:fillRect/>
          </a:stretch>
        </p:blipFill>
        <p:spPr bwMode="auto">
          <a:xfrm>
            <a:off x="0" y="-6350"/>
            <a:ext cx="133350" cy="6877050"/>
          </a:xfrm>
          <a:prstGeom prst="rect">
            <a:avLst/>
          </a:prstGeom>
          <a:noFill/>
          <a:ln w="9525">
            <a:noFill/>
            <a:miter lim="800000"/>
            <a:headEnd/>
            <a:tailEnd/>
          </a:ln>
        </p:spPr>
      </p:pic>
      <p:sp>
        <p:nvSpPr>
          <p:cNvPr id="16389" name="Title 1"/>
          <p:cNvSpPr txBox="1">
            <a:spLocks/>
          </p:cNvSpPr>
          <p:nvPr/>
        </p:nvSpPr>
        <p:spPr bwMode="auto">
          <a:xfrm>
            <a:off x="606425" y="1846263"/>
            <a:ext cx="7497763" cy="517525"/>
          </a:xfrm>
          <a:prstGeom prst="rect">
            <a:avLst/>
          </a:prstGeom>
          <a:noFill/>
          <a:ln w="9525">
            <a:noFill/>
            <a:miter lim="800000"/>
            <a:headEnd/>
            <a:tailEnd/>
          </a:ln>
        </p:spPr>
        <p:txBody>
          <a:bodyPr/>
          <a:lstStyle/>
          <a:p>
            <a:r>
              <a:rPr lang="en-GB" altLang="de-DE" sz="2500" b="1" dirty="0" err="1" smtClean="0">
                <a:solidFill>
                  <a:srgbClr val="404040"/>
                </a:solidFill>
              </a:rPr>
              <a:t>Prioritn</a:t>
            </a:r>
            <a:r>
              <a:rPr lang="sk-SK" altLang="de-DE" sz="2500" b="1" dirty="0" smtClean="0">
                <a:solidFill>
                  <a:srgbClr val="404040"/>
                </a:solidFill>
              </a:rPr>
              <a:t>é</a:t>
            </a:r>
            <a:r>
              <a:rPr lang="en-GB" altLang="de-DE" sz="2500" b="1" dirty="0" smtClean="0">
                <a:solidFill>
                  <a:srgbClr val="404040"/>
                </a:solidFill>
              </a:rPr>
              <a:t> </a:t>
            </a:r>
            <a:r>
              <a:rPr lang="sk-SK" altLang="de-DE" sz="2500" b="1" dirty="0" err="1" smtClean="0">
                <a:solidFill>
                  <a:srgbClr val="404040"/>
                </a:solidFill>
              </a:rPr>
              <a:t>a</a:t>
            </a:r>
            <a:r>
              <a:rPr lang="en-GB" altLang="de-DE" sz="2500" b="1" dirty="0" err="1" smtClean="0">
                <a:solidFill>
                  <a:srgbClr val="404040"/>
                </a:solidFill>
              </a:rPr>
              <a:t>kčné</a:t>
            </a:r>
            <a:r>
              <a:rPr lang="en-GB" altLang="de-DE" sz="2500" b="1" dirty="0" smtClean="0">
                <a:solidFill>
                  <a:srgbClr val="404040"/>
                </a:solidFill>
              </a:rPr>
              <a:t> </a:t>
            </a:r>
            <a:r>
              <a:rPr lang="en-GB" altLang="de-DE" sz="2500" b="1" dirty="0" err="1" smtClean="0">
                <a:solidFill>
                  <a:srgbClr val="404040"/>
                </a:solidFill>
              </a:rPr>
              <a:t>rámc</a:t>
            </a:r>
            <a:r>
              <a:rPr lang="sk-SK" altLang="de-DE" sz="2500" b="1" dirty="0" smtClean="0">
                <a:solidFill>
                  <a:srgbClr val="404040"/>
                </a:solidFill>
              </a:rPr>
              <a:t>e</a:t>
            </a:r>
            <a:r>
              <a:rPr lang="en-GB" altLang="de-DE" sz="2500" b="1" dirty="0" smtClean="0">
                <a:solidFill>
                  <a:srgbClr val="404040"/>
                </a:solidFill>
              </a:rPr>
              <a:t> - PAFs</a:t>
            </a:r>
            <a:endParaRPr lang="en-IE" altLang="de-DE" sz="2500" b="1" dirty="0">
              <a:solidFill>
                <a:srgbClr val="404040"/>
              </a:solidFill>
            </a:endParaRPr>
          </a:p>
        </p:txBody>
      </p:sp>
      <p:cxnSp>
        <p:nvCxnSpPr>
          <p:cNvPr id="14" name="Straight Connector 13"/>
          <p:cNvCxnSpPr/>
          <p:nvPr/>
        </p:nvCxnSpPr>
        <p:spPr>
          <a:xfrm>
            <a:off x="606425" y="2474913"/>
            <a:ext cx="8220075" cy="1587"/>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16391" name="Title 1"/>
          <p:cNvSpPr txBox="1">
            <a:spLocks/>
          </p:cNvSpPr>
          <p:nvPr/>
        </p:nvSpPr>
        <p:spPr bwMode="auto">
          <a:xfrm>
            <a:off x="327025" y="6548438"/>
            <a:ext cx="3268663" cy="322262"/>
          </a:xfrm>
          <a:prstGeom prst="rect">
            <a:avLst/>
          </a:prstGeom>
          <a:noFill/>
          <a:ln w="9525">
            <a:noFill/>
            <a:miter lim="800000"/>
            <a:headEnd/>
            <a:tailEnd/>
          </a:ln>
        </p:spPr>
        <p:txBody>
          <a:bodyPr/>
          <a:lstStyle/>
          <a:p>
            <a:r>
              <a:rPr lang="en-US" altLang="de-DE" sz="1000">
                <a:solidFill>
                  <a:srgbClr val="404040"/>
                </a:solidFill>
              </a:rPr>
              <a:t>National Workshop on Financing Natura 2000</a:t>
            </a:r>
            <a:endParaRPr lang="en-IE" altLang="de-DE" sz="1000">
              <a:solidFill>
                <a:srgbClr val="404040"/>
              </a:solidFill>
            </a:endParaRPr>
          </a:p>
        </p:txBody>
      </p:sp>
      <p:sp>
        <p:nvSpPr>
          <p:cNvPr id="16392" name="Title 1"/>
          <p:cNvSpPr txBox="1">
            <a:spLocks/>
          </p:cNvSpPr>
          <p:nvPr/>
        </p:nvSpPr>
        <p:spPr bwMode="auto">
          <a:xfrm>
            <a:off x="3036888" y="409575"/>
            <a:ext cx="6018212" cy="693738"/>
          </a:xfrm>
          <a:prstGeom prst="rect">
            <a:avLst/>
          </a:prstGeom>
          <a:noFill/>
          <a:ln w="9525">
            <a:noFill/>
            <a:miter lim="800000"/>
            <a:headEnd/>
            <a:tailEnd/>
          </a:ln>
        </p:spPr>
        <p:txBody>
          <a:bodyPr/>
          <a:lstStyle/>
          <a:p>
            <a:pPr algn="r"/>
            <a:r>
              <a:rPr lang="sk-SK" altLang="de-DE" sz="2400" b="1" dirty="0" smtClean="0">
                <a:solidFill>
                  <a:srgbClr val="404040"/>
                </a:solidFill>
              </a:rPr>
              <a:t>Celkový politický kontext</a:t>
            </a:r>
            <a:endParaRPr lang="en-IE" altLang="de-DE" sz="2400" dirty="0">
              <a:solidFill>
                <a:srgbClr val="404040"/>
              </a:solidFill>
            </a:endParaRPr>
          </a:p>
        </p:txBody>
      </p:sp>
      <p:sp>
        <p:nvSpPr>
          <p:cNvPr id="16393" name="Title 1"/>
          <p:cNvSpPr txBox="1">
            <a:spLocks/>
          </p:cNvSpPr>
          <p:nvPr/>
        </p:nvSpPr>
        <p:spPr bwMode="auto">
          <a:xfrm>
            <a:off x="441325" y="1846263"/>
            <a:ext cx="8385175" cy="4608512"/>
          </a:xfrm>
          <a:prstGeom prst="rect">
            <a:avLst/>
          </a:prstGeom>
          <a:noFill/>
          <a:ln w="9525">
            <a:noFill/>
            <a:miter lim="800000"/>
            <a:headEnd/>
            <a:tailEnd/>
          </a:ln>
        </p:spPr>
        <p:txBody>
          <a:bodyPr/>
          <a:lstStyle/>
          <a:p>
            <a:endParaRPr lang="de-DE" altLang="de-DE" sz="1000" dirty="0"/>
          </a:p>
          <a:p>
            <a:pPr>
              <a:lnSpc>
                <a:spcPct val="150000"/>
              </a:lnSpc>
              <a:buFont typeface="Wingdings" pitchFamily="2" charset="2"/>
              <a:buChar char="§"/>
            </a:pPr>
            <a:endParaRPr lang="de-DE" altLang="de-DE" sz="2000" dirty="0">
              <a:solidFill>
                <a:srgbClr val="404040"/>
              </a:solidFill>
            </a:endParaRPr>
          </a:p>
          <a:p>
            <a:pPr>
              <a:lnSpc>
                <a:spcPct val="150000"/>
              </a:lnSpc>
              <a:buFont typeface="Wingdings" pitchFamily="2" charset="2"/>
              <a:buChar char="§"/>
            </a:pPr>
            <a:r>
              <a:rPr lang="de-DE" altLang="de-DE" sz="2000" dirty="0">
                <a:solidFill>
                  <a:srgbClr val="404040"/>
                </a:solidFill>
              </a:rPr>
              <a:t> </a:t>
            </a:r>
            <a:r>
              <a:rPr lang="sk-SK" altLang="de-DE" sz="2000" dirty="0" smtClean="0">
                <a:solidFill>
                  <a:srgbClr val="404040"/>
                </a:solidFill>
              </a:rPr>
              <a:t>Sú </a:t>
            </a:r>
            <a:r>
              <a:rPr lang="sk-SK" altLang="de-DE" sz="2000" dirty="0" smtClean="0">
                <a:solidFill>
                  <a:srgbClr val="000000"/>
                </a:solidFill>
              </a:rPr>
              <a:t>p</a:t>
            </a:r>
            <a:r>
              <a:rPr lang="de-DE" altLang="de-DE" sz="2000" dirty="0" err="1" smtClean="0">
                <a:solidFill>
                  <a:srgbClr val="000000"/>
                </a:solidFill>
              </a:rPr>
              <a:t>redstavený</a:t>
            </a:r>
            <a:r>
              <a:rPr lang="de-DE" altLang="de-DE" sz="2000" dirty="0" smtClean="0">
                <a:solidFill>
                  <a:srgbClr val="000000"/>
                </a:solidFill>
              </a:rPr>
              <a:t> v </a:t>
            </a:r>
            <a:r>
              <a:rPr lang="de-DE" altLang="de-DE" sz="2000" dirty="0" err="1" smtClean="0">
                <a:solidFill>
                  <a:srgbClr val="000000"/>
                </a:solidFill>
              </a:rPr>
              <a:t>služobnom</a:t>
            </a:r>
            <a:r>
              <a:rPr lang="de-DE" altLang="de-DE" sz="2000" dirty="0" smtClean="0">
                <a:solidFill>
                  <a:srgbClr val="000000"/>
                </a:solidFill>
              </a:rPr>
              <a:t> </a:t>
            </a:r>
            <a:r>
              <a:rPr lang="de-DE" altLang="de-DE" sz="2000" dirty="0" err="1" smtClean="0">
                <a:solidFill>
                  <a:srgbClr val="000000"/>
                </a:solidFill>
              </a:rPr>
              <a:t>pracovnom</a:t>
            </a:r>
            <a:r>
              <a:rPr lang="de-DE" altLang="de-DE" sz="2000" dirty="0" smtClean="0">
                <a:solidFill>
                  <a:srgbClr val="000000"/>
                </a:solidFill>
              </a:rPr>
              <a:t> </a:t>
            </a:r>
            <a:r>
              <a:rPr lang="de-DE" altLang="de-DE" sz="2000" dirty="0" err="1" smtClean="0">
                <a:solidFill>
                  <a:srgbClr val="000000"/>
                </a:solidFill>
              </a:rPr>
              <a:t>dokumente</a:t>
            </a:r>
            <a:r>
              <a:rPr lang="de-DE" altLang="de-DE" sz="2000" dirty="0" smtClean="0">
                <a:solidFill>
                  <a:srgbClr val="000000"/>
                </a:solidFill>
              </a:rPr>
              <a:t> EK (</a:t>
            </a:r>
            <a:r>
              <a:rPr lang="de-DE" altLang="de-DE" sz="2000" dirty="0" err="1" smtClean="0">
                <a:solidFill>
                  <a:srgbClr val="000000"/>
                </a:solidFill>
              </a:rPr>
              <a:t>december</a:t>
            </a:r>
            <a:r>
              <a:rPr lang="de-DE" altLang="de-DE" sz="2000" dirty="0" smtClean="0">
                <a:solidFill>
                  <a:srgbClr val="000000"/>
                </a:solidFill>
              </a:rPr>
              <a:t> 2011)</a:t>
            </a:r>
          </a:p>
          <a:p>
            <a:pPr>
              <a:lnSpc>
                <a:spcPct val="150000"/>
              </a:lnSpc>
              <a:buFont typeface="Wingdings" pitchFamily="2" charset="2"/>
              <a:buChar char="§"/>
            </a:pPr>
            <a:r>
              <a:rPr lang="de-DE" altLang="de-DE" sz="2000" dirty="0" smtClean="0">
                <a:solidFill>
                  <a:srgbClr val="000000"/>
                </a:solidFill>
              </a:rPr>
              <a:t>  </a:t>
            </a:r>
            <a:r>
              <a:rPr lang="de-DE" altLang="de-DE" sz="2000" dirty="0" err="1" smtClean="0">
                <a:solidFill>
                  <a:srgbClr val="000000"/>
                </a:solidFill>
              </a:rPr>
              <a:t>Členské</a:t>
            </a:r>
            <a:r>
              <a:rPr lang="de-DE" altLang="de-DE" sz="2000" dirty="0" smtClean="0">
                <a:solidFill>
                  <a:srgbClr val="000000"/>
                </a:solidFill>
              </a:rPr>
              <a:t> </a:t>
            </a:r>
            <a:r>
              <a:rPr lang="de-DE" altLang="de-DE" sz="2000" dirty="0" err="1" smtClean="0">
                <a:solidFill>
                  <a:srgbClr val="000000"/>
                </a:solidFill>
              </a:rPr>
              <a:t>štáty</a:t>
            </a:r>
            <a:r>
              <a:rPr lang="de-DE" altLang="de-DE" sz="2000" dirty="0" smtClean="0">
                <a:solidFill>
                  <a:srgbClr val="000000"/>
                </a:solidFill>
              </a:rPr>
              <a:t> </a:t>
            </a:r>
            <a:r>
              <a:rPr lang="de-DE" altLang="de-DE" sz="2000" dirty="0" err="1" smtClean="0">
                <a:solidFill>
                  <a:srgbClr val="000000"/>
                </a:solidFill>
              </a:rPr>
              <a:t>sa</a:t>
            </a:r>
            <a:r>
              <a:rPr lang="de-DE" altLang="de-DE" sz="2000" dirty="0" smtClean="0">
                <a:solidFill>
                  <a:srgbClr val="000000"/>
                </a:solidFill>
              </a:rPr>
              <a:t> z</a:t>
            </a:r>
            <a:r>
              <a:rPr lang="sk-SK" altLang="de-DE" sz="2000" dirty="0" err="1" smtClean="0">
                <a:solidFill>
                  <a:srgbClr val="000000"/>
                </a:solidFill>
              </a:rPr>
              <a:t>aviazali</a:t>
            </a:r>
            <a:r>
              <a:rPr lang="de-DE" altLang="de-DE" sz="2000" dirty="0" smtClean="0">
                <a:solidFill>
                  <a:srgbClr val="000000"/>
                </a:solidFill>
              </a:rPr>
              <a:t> </a:t>
            </a:r>
            <a:r>
              <a:rPr lang="de-DE" altLang="de-DE" sz="2000" dirty="0" err="1" smtClean="0">
                <a:solidFill>
                  <a:srgbClr val="000000"/>
                </a:solidFill>
              </a:rPr>
              <a:t>rozvíjať</a:t>
            </a:r>
            <a:r>
              <a:rPr lang="de-DE" altLang="de-DE" sz="2000" dirty="0" smtClean="0">
                <a:solidFill>
                  <a:srgbClr val="000000"/>
                </a:solidFill>
              </a:rPr>
              <a:t> PAFs do </a:t>
            </a:r>
            <a:r>
              <a:rPr lang="de-DE" altLang="de-DE" sz="2000" dirty="0" err="1" smtClean="0">
                <a:solidFill>
                  <a:srgbClr val="000000"/>
                </a:solidFill>
              </a:rPr>
              <a:t>konca</a:t>
            </a:r>
            <a:r>
              <a:rPr lang="de-DE" altLang="de-DE" sz="2000" dirty="0" smtClean="0">
                <a:solidFill>
                  <a:srgbClr val="000000"/>
                </a:solidFill>
              </a:rPr>
              <a:t> </a:t>
            </a:r>
            <a:r>
              <a:rPr lang="de-DE" altLang="de-DE" sz="2000" dirty="0" err="1" smtClean="0">
                <a:solidFill>
                  <a:srgbClr val="000000"/>
                </a:solidFill>
              </a:rPr>
              <a:t>roka</a:t>
            </a:r>
            <a:r>
              <a:rPr lang="de-DE" altLang="de-DE" sz="2000" dirty="0" smtClean="0">
                <a:solidFill>
                  <a:srgbClr val="000000"/>
                </a:solidFill>
              </a:rPr>
              <a:t> 2012 (22 </a:t>
            </a:r>
            <a:r>
              <a:rPr lang="de-DE" altLang="de-DE" sz="2000" dirty="0" err="1" smtClean="0">
                <a:solidFill>
                  <a:srgbClr val="000000"/>
                </a:solidFill>
              </a:rPr>
              <a:t>bolo</a:t>
            </a:r>
            <a:r>
              <a:rPr lang="de-DE" altLang="de-DE" sz="2000" dirty="0" smtClean="0">
                <a:solidFill>
                  <a:srgbClr val="000000"/>
                </a:solidFill>
              </a:rPr>
              <a:t> </a:t>
            </a:r>
            <a:r>
              <a:rPr lang="de-DE" altLang="de-DE" sz="2000" dirty="0" err="1" smtClean="0">
                <a:solidFill>
                  <a:srgbClr val="000000"/>
                </a:solidFill>
              </a:rPr>
              <a:t>dodaných</a:t>
            </a:r>
            <a:r>
              <a:rPr lang="de-DE" altLang="de-DE" sz="2000" dirty="0" smtClean="0">
                <a:solidFill>
                  <a:srgbClr val="000000"/>
                </a:solidFill>
              </a:rPr>
              <a:t> v </a:t>
            </a:r>
            <a:r>
              <a:rPr lang="de-DE" altLang="de-DE" sz="2000" dirty="0" err="1" smtClean="0">
                <a:solidFill>
                  <a:srgbClr val="000000"/>
                </a:solidFill>
              </a:rPr>
              <a:t>septembri</a:t>
            </a:r>
            <a:r>
              <a:rPr lang="de-DE" altLang="de-DE" sz="2000" dirty="0" smtClean="0">
                <a:solidFill>
                  <a:srgbClr val="000000"/>
                </a:solidFill>
              </a:rPr>
              <a:t> 2013)</a:t>
            </a:r>
          </a:p>
          <a:p>
            <a:pPr>
              <a:lnSpc>
                <a:spcPct val="150000"/>
              </a:lnSpc>
              <a:buFont typeface="Wingdings" pitchFamily="2" charset="2"/>
              <a:buChar char="§"/>
            </a:pPr>
            <a:r>
              <a:rPr lang="de-DE" altLang="de-DE" sz="2000" dirty="0" smtClean="0">
                <a:solidFill>
                  <a:srgbClr val="000000"/>
                </a:solidFill>
              </a:rPr>
              <a:t>  </a:t>
            </a:r>
            <a:r>
              <a:rPr lang="de-DE" altLang="de-DE" sz="2000" dirty="0" err="1" smtClean="0">
                <a:solidFill>
                  <a:srgbClr val="000000"/>
                </a:solidFill>
              </a:rPr>
              <a:t>Zahr</a:t>
            </a:r>
            <a:r>
              <a:rPr lang="sk-SK" altLang="de-DE" sz="2000" dirty="0" err="1" smtClean="0">
                <a:solidFill>
                  <a:srgbClr val="000000"/>
                </a:solidFill>
              </a:rPr>
              <a:t>ňujú</a:t>
            </a:r>
            <a:r>
              <a:rPr lang="de-DE" altLang="de-DE" sz="2000" dirty="0" smtClean="0">
                <a:solidFill>
                  <a:srgbClr val="000000"/>
                </a:solidFill>
              </a:rPr>
              <a:t> </a:t>
            </a:r>
            <a:r>
              <a:rPr lang="de-DE" altLang="de-DE" sz="2000" dirty="0" err="1" smtClean="0">
                <a:solidFill>
                  <a:srgbClr val="000000"/>
                </a:solidFill>
              </a:rPr>
              <a:t>prioritn</a:t>
            </a:r>
            <a:r>
              <a:rPr lang="sk-SK" altLang="de-DE" sz="2000" dirty="0" smtClean="0">
                <a:solidFill>
                  <a:srgbClr val="000000"/>
                </a:solidFill>
              </a:rPr>
              <a:t>é</a:t>
            </a:r>
            <a:r>
              <a:rPr lang="de-DE" altLang="de-DE" sz="2000" dirty="0" smtClean="0">
                <a:solidFill>
                  <a:srgbClr val="000000"/>
                </a:solidFill>
              </a:rPr>
              <a:t> </a:t>
            </a:r>
            <a:r>
              <a:rPr lang="de-DE" altLang="de-DE" sz="2000" dirty="0" err="1" smtClean="0">
                <a:solidFill>
                  <a:srgbClr val="000000"/>
                </a:solidFill>
              </a:rPr>
              <a:t>opatren</a:t>
            </a:r>
            <a:r>
              <a:rPr lang="sk-SK" altLang="de-DE" sz="2000" dirty="0" err="1" smtClean="0">
                <a:solidFill>
                  <a:srgbClr val="000000"/>
                </a:solidFill>
              </a:rPr>
              <a:t>ia</a:t>
            </a:r>
            <a:r>
              <a:rPr lang="de-DE" altLang="de-DE" sz="2000" dirty="0" smtClean="0">
                <a:solidFill>
                  <a:srgbClr val="000000"/>
                </a:solidFill>
              </a:rPr>
              <a:t>, </a:t>
            </a:r>
            <a:r>
              <a:rPr lang="de-DE" altLang="de-DE" sz="2000" dirty="0" err="1" smtClean="0">
                <a:solidFill>
                  <a:srgbClr val="000000"/>
                </a:solidFill>
              </a:rPr>
              <a:t>ktoré</a:t>
            </a:r>
            <a:r>
              <a:rPr lang="de-DE" altLang="de-DE" sz="2000" dirty="0" smtClean="0">
                <a:solidFill>
                  <a:srgbClr val="000000"/>
                </a:solidFill>
              </a:rPr>
              <a:t> </a:t>
            </a:r>
            <a:r>
              <a:rPr lang="de-DE" altLang="de-DE" sz="2000" dirty="0" err="1" smtClean="0">
                <a:solidFill>
                  <a:srgbClr val="000000"/>
                </a:solidFill>
              </a:rPr>
              <a:t>sa</a:t>
            </a:r>
            <a:r>
              <a:rPr lang="de-DE" altLang="de-DE" sz="2000" dirty="0" smtClean="0">
                <a:solidFill>
                  <a:srgbClr val="000000"/>
                </a:solidFill>
              </a:rPr>
              <a:t> </a:t>
            </a:r>
            <a:r>
              <a:rPr lang="de-DE" altLang="de-DE" sz="2000" dirty="0" err="1" smtClean="0">
                <a:solidFill>
                  <a:srgbClr val="000000"/>
                </a:solidFill>
              </a:rPr>
              <a:t>majú</a:t>
            </a:r>
            <a:r>
              <a:rPr lang="de-DE" altLang="de-DE" sz="2000" dirty="0" smtClean="0">
                <a:solidFill>
                  <a:srgbClr val="000000"/>
                </a:solidFill>
              </a:rPr>
              <a:t> </a:t>
            </a:r>
            <a:r>
              <a:rPr lang="de-DE" altLang="de-DE" sz="2000" dirty="0" err="1" smtClean="0">
                <a:solidFill>
                  <a:srgbClr val="000000"/>
                </a:solidFill>
              </a:rPr>
              <a:t>financovať</a:t>
            </a:r>
            <a:r>
              <a:rPr lang="de-DE" altLang="de-DE" sz="2000" dirty="0" smtClean="0">
                <a:solidFill>
                  <a:srgbClr val="000000"/>
                </a:solidFill>
              </a:rPr>
              <a:t> v </a:t>
            </a:r>
            <a:r>
              <a:rPr lang="de-DE" altLang="de-DE" sz="2000" dirty="0" err="1" smtClean="0">
                <a:solidFill>
                  <a:srgbClr val="000000"/>
                </a:solidFill>
              </a:rPr>
              <a:t>období</a:t>
            </a:r>
            <a:r>
              <a:rPr lang="de-DE" altLang="de-DE" sz="2000" dirty="0" smtClean="0">
                <a:solidFill>
                  <a:srgbClr val="000000"/>
                </a:solidFill>
              </a:rPr>
              <a:t> 14-20</a:t>
            </a:r>
          </a:p>
          <a:p>
            <a:pPr>
              <a:lnSpc>
                <a:spcPct val="150000"/>
              </a:lnSpc>
              <a:buFont typeface="Wingdings" pitchFamily="2" charset="2"/>
              <a:buChar char="§"/>
            </a:pPr>
            <a:r>
              <a:rPr lang="de-DE" altLang="de-DE" sz="2000" dirty="0" smtClean="0">
                <a:solidFill>
                  <a:srgbClr val="000000"/>
                </a:solidFill>
              </a:rPr>
              <a:t>  </a:t>
            </a:r>
            <a:r>
              <a:rPr lang="sk-SK" altLang="de-DE" sz="2000" dirty="0" smtClean="0">
                <a:solidFill>
                  <a:srgbClr val="000000"/>
                </a:solidFill>
              </a:rPr>
              <a:t>Sú u</a:t>
            </a:r>
            <a:r>
              <a:rPr lang="de-DE" altLang="de-DE" sz="2000" dirty="0" err="1" smtClean="0">
                <a:solidFill>
                  <a:srgbClr val="000000"/>
                </a:solidFill>
              </a:rPr>
              <a:t>žitočný</a:t>
            </a:r>
            <a:r>
              <a:rPr lang="sk-SK" altLang="de-DE" sz="2000" dirty="0" smtClean="0">
                <a:solidFill>
                  <a:srgbClr val="000000"/>
                </a:solidFill>
              </a:rPr>
              <a:t>m</a:t>
            </a:r>
            <a:r>
              <a:rPr lang="de-DE" altLang="de-DE" sz="2000" dirty="0" smtClean="0">
                <a:solidFill>
                  <a:srgbClr val="000000"/>
                </a:solidFill>
              </a:rPr>
              <a:t> </a:t>
            </a:r>
            <a:r>
              <a:rPr lang="de-DE" altLang="de-DE" sz="2000" dirty="0" err="1" smtClean="0">
                <a:solidFill>
                  <a:srgbClr val="000000"/>
                </a:solidFill>
              </a:rPr>
              <a:t>nástroj</a:t>
            </a:r>
            <a:r>
              <a:rPr lang="sk-SK" altLang="de-DE" sz="2000" dirty="0" err="1" smtClean="0">
                <a:solidFill>
                  <a:srgbClr val="000000"/>
                </a:solidFill>
              </a:rPr>
              <a:t>om</a:t>
            </a:r>
            <a:r>
              <a:rPr lang="de-DE" altLang="de-DE" sz="2000" dirty="0" smtClean="0">
                <a:solidFill>
                  <a:srgbClr val="000000"/>
                </a:solidFill>
              </a:rPr>
              <a:t> </a:t>
            </a:r>
            <a:r>
              <a:rPr lang="de-DE" altLang="de-DE" sz="2000" dirty="0" err="1" smtClean="0">
                <a:solidFill>
                  <a:srgbClr val="000000"/>
                </a:solidFill>
              </a:rPr>
              <a:t>pre</a:t>
            </a:r>
            <a:r>
              <a:rPr lang="de-DE" altLang="de-DE" sz="2000" dirty="0" smtClean="0">
                <a:solidFill>
                  <a:srgbClr val="000000"/>
                </a:solidFill>
              </a:rPr>
              <a:t> </a:t>
            </a:r>
            <a:r>
              <a:rPr lang="de-DE" altLang="de-DE" sz="2000" dirty="0" err="1" smtClean="0">
                <a:solidFill>
                  <a:srgbClr val="000000"/>
                </a:solidFill>
              </a:rPr>
              <a:t>člensk</a:t>
            </a:r>
            <a:r>
              <a:rPr lang="sk-SK" altLang="de-DE" sz="2000" dirty="0" smtClean="0">
                <a:solidFill>
                  <a:srgbClr val="000000"/>
                </a:solidFill>
              </a:rPr>
              <a:t>é</a:t>
            </a:r>
            <a:r>
              <a:rPr lang="de-DE" altLang="de-DE" sz="2000" dirty="0" smtClean="0">
                <a:solidFill>
                  <a:srgbClr val="000000"/>
                </a:solidFill>
              </a:rPr>
              <a:t> </a:t>
            </a:r>
            <a:r>
              <a:rPr lang="de-DE" altLang="de-DE" sz="2000" dirty="0" err="1" smtClean="0">
                <a:solidFill>
                  <a:srgbClr val="000000"/>
                </a:solidFill>
              </a:rPr>
              <a:t>štát</a:t>
            </a:r>
            <a:r>
              <a:rPr lang="sk-SK" altLang="de-DE" sz="2000" dirty="0" smtClean="0">
                <a:solidFill>
                  <a:srgbClr val="000000"/>
                </a:solidFill>
              </a:rPr>
              <a:t>y</a:t>
            </a:r>
            <a:r>
              <a:rPr lang="de-DE" altLang="de-DE" sz="2000" dirty="0" smtClean="0">
                <a:solidFill>
                  <a:srgbClr val="000000"/>
                </a:solidFill>
              </a:rPr>
              <a:t> v </a:t>
            </a:r>
            <a:r>
              <a:rPr lang="de-DE" altLang="de-DE" sz="2000" dirty="0" err="1" smtClean="0">
                <a:solidFill>
                  <a:srgbClr val="000000"/>
                </a:solidFill>
              </a:rPr>
              <a:t>procese</a:t>
            </a:r>
            <a:r>
              <a:rPr lang="de-DE" altLang="de-DE" sz="2000" dirty="0" smtClean="0">
                <a:solidFill>
                  <a:srgbClr val="000000"/>
                </a:solidFill>
              </a:rPr>
              <a:t> </a:t>
            </a:r>
            <a:r>
              <a:rPr lang="de-DE" altLang="de-DE" sz="2000" dirty="0" err="1" smtClean="0">
                <a:solidFill>
                  <a:srgbClr val="000000"/>
                </a:solidFill>
              </a:rPr>
              <a:t>spracovania</a:t>
            </a:r>
            <a:r>
              <a:rPr lang="de-DE" altLang="de-DE" sz="2000" dirty="0" smtClean="0">
                <a:solidFill>
                  <a:srgbClr val="000000"/>
                </a:solidFill>
              </a:rPr>
              <a:t> OP</a:t>
            </a:r>
          </a:p>
          <a:p>
            <a:pPr>
              <a:lnSpc>
                <a:spcPct val="150000"/>
              </a:lnSpc>
              <a:buFont typeface="Wingdings" pitchFamily="2" charset="2"/>
              <a:buChar char="§"/>
            </a:pPr>
            <a:r>
              <a:rPr lang="de-DE" altLang="de-DE" sz="2000" dirty="0" smtClean="0">
                <a:solidFill>
                  <a:srgbClr val="FF0000"/>
                </a:solidFill>
              </a:rPr>
              <a:t>=&gt; </a:t>
            </a:r>
            <a:r>
              <a:rPr lang="sk-SK" altLang="de-DE" sz="2000" dirty="0" smtClean="0">
                <a:solidFill>
                  <a:srgbClr val="FF0000"/>
                </a:solidFill>
              </a:rPr>
              <a:t>Mohli by sa stať </a:t>
            </a:r>
            <a:r>
              <a:rPr lang="de-DE" altLang="de-DE" sz="2000" dirty="0" err="1" smtClean="0">
                <a:solidFill>
                  <a:srgbClr val="FF0000"/>
                </a:solidFill>
              </a:rPr>
              <a:t>kľúčovým</a:t>
            </a:r>
            <a:r>
              <a:rPr lang="de-DE" altLang="de-DE" sz="2000" dirty="0" smtClean="0">
                <a:solidFill>
                  <a:srgbClr val="FF0000"/>
                </a:solidFill>
              </a:rPr>
              <a:t> </a:t>
            </a:r>
            <a:r>
              <a:rPr lang="de-DE" altLang="de-DE" sz="2000" dirty="0" err="1" smtClean="0">
                <a:solidFill>
                  <a:srgbClr val="FF0000"/>
                </a:solidFill>
              </a:rPr>
              <a:t>mechanizmom</a:t>
            </a:r>
            <a:r>
              <a:rPr lang="de-DE" altLang="de-DE" sz="2000" dirty="0" smtClean="0">
                <a:solidFill>
                  <a:srgbClr val="FF0000"/>
                </a:solidFill>
              </a:rPr>
              <a:t> </a:t>
            </a:r>
            <a:r>
              <a:rPr lang="de-DE" altLang="de-DE" sz="2000" dirty="0" err="1" smtClean="0">
                <a:solidFill>
                  <a:srgbClr val="FF0000"/>
                </a:solidFill>
              </a:rPr>
              <a:t>pre</a:t>
            </a:r>
            <a:r>
              <a:rPr lang="de-DE" altLang="de-DE" sz="2000" dirty="0" smtClean="0">
                <a:solidFill>
                  <a:srgbClr val="FF0000"/>
                </a:solidFill>
              </a:rPr>
              <a:t> </a:t>
            </a:r>
            <a:r>
              <a:rPr lang="de-DE" altLang="de-DE" sz="2000" dirty="0" err="1" smtClean="0">
                <a:solidFill>
                  <a:srgbClr val="FF0000"/>
                </a:solidFill>
              </a:rPr>
              <a:t>zvýšenie</a:t>
            </a:r>
            <a:r>
              <a:rPr lang="de-DE" altLang="de-DE" sz="2000" dirty="0" smtClean="0">
                <a:solidFill>
                  <a:srgbClr val="FF0000"/>
                </a:solidFill>
              </a:rPr>
              <a:t> </a:t>
            </a:r>
            <a:r>
              <a:rPr lang="de-DE" altLang="de-DE" sz="2000" dirty="0" err="1" smtClean="0">
                <a:solidFill>
                  <a:srgbClr val="FF0000"/>
                </a:solidFill>
              </a:rPr>
              <a:t>fina</a:t>
            </a:r>
            <a:r>
              <a:rPr lang="sk-SK" altLang="de-DE" sz="2000" dirty="0" err="1" smtClean="0">
                <a:solidFill>
                  <a:srgbClr val="FF0000"/>
                </a:solidFill>
              </a:rPr>
              <a:t>ncovania</a:t>
            </a:r>
            <a:r>
              <a:rPr lang="sk-SK" altLang="de-DE" sz="2000" dirty="0" smtClean="0">
                <a:solidFill>
                  <a:srgbClr val="FF0000"/>
                </a:solidFill>
              </a:rPr>
              <a:t> </a:t>
            </a:r>
            <a:r>
              <a:rPr lang="de-DE" altLang="de-DE" sz="2000" dirty="0" smtClean="0">
                <a:solidFill>
                  <a:srgbClr val="FF0000"/>
                </a:solidFill>
              </a:rPr>
              <a:t>2014.-2020</a:t>
            </a:r>
            <a:endParaRPr lang="de-DE" altLang="de-DE" sz="2000" dirty="0">
              <a:solidFill>
                <a:srgbClr val="FF0000"/>
              </a:solidFill>
            </a:endParaRPr>
          </a:p>
          <a:p>
            <a:pPr>
              <a:lnSpc>
                <a:spcPct val="150000"/>
              </a:lnSpc>
              <a:buFont typeface="Wingdings" pitchFamily="2" charset="2"/>
              <a:buChar char="§"/>
            </a:pPr>
            <a:endParaRPr lang="de-DE" altLang="de-DE" sz="2000" i="1" dirty="0">
              <a:solidFill>
                <a:srgbClr val="404040"/>
              </a:solidFill>
            </a:endParaRPr>
          </a:p>
        </p:txBody>
      </p:sp>
      <p:grpSp>
        <p:nvGrpSpPr>
          <p:cNvPr id="16394" name="Gruppieren 15"/>
          <p:cNvGrpSpPr>
            <a:grpSpLocks noChangeAspect="1"/>
          </p:cNvGrpSpPr>
          <p:nvPr/>
        </p:nvGrpSpPr>
        <p:grpSpPr bwMode="auto">
          <a:xfrm>
            <a:off x="298450" y="227013"/>
            <a:ext cx="2976563" cy="393700"/>
            <a:chOff x="1709737" y="3049587"/>
            <a:chExt cx="5724525" cy="758825"/>
          </a:xfrm>
        </p:grpSpPr>
        <p:pic>
          <p:nvPicPr>
            <p:cNvPr id="16396" name="Picture 2" descr="http://morna.uk.com/wp-content/uploads/2010/06/wwf-logo-_-slogan-high-res3.jpg"/>
            <p:cNvPicPr>
              <a:picLocks noChangeAspect="1" noChangeArrowheads="1"/>
            </p:cNvPicPr>
            <p:nvPr/>
          </p:nvPicPr>
          <p:blipFill>
            <a:blip r:embed="rId4"/>
            <a:srcRect/>
            <a:stretch>
              <a:fillRect/>
            </a:stretch>
          </p:blipFill>
          <p:spPr bwMode="auto">
            <a:xfrm>
              <a:off x="3689667" y="3049587"/>
              <a:ext cx="1844040" cy="723265"/>
            </a:xfrm>
            <a:prstGeom prst="rect">
              <a:avLst/>
            </a:prstGeom>
            <a:noFill/>
            <a:ln w="9525">
              <a:noFill/>
              <a:miter lim="800000"/>
              <a:headEnd/>
              <a:tailEnd/>
            </a:ln>
          </p:spPr>
        </p:pic>
        <p:pic>
          <p:nvPicPr>
            <p:cNvPr id="16397" name="Picture 1" descr="12cm ieep"/>
            <p:cNvPicPr>
              <a:picLocks noChangeAspect="1" noChangeArrowheads="1"/>
            </p:cNvPicPr>
            <p:nvPr/>
          </p:nvPicPr>
          <p:blipFill>
            <a:blip r:embed="rId5"/>
            <a:srcRect/>
            <a:stretch>
              <a:fillRect/>
            </a:stretch>
          </p:blipFill>
          <p:spPr bwMode="auto">
            <a:xfrm>
              <a:off x="1709737" y="3085147"/>
              <a:ext cx="1637030" cy="723265"/>
            </a:xfrm>
            <a:prstGeom prst="rect">
              <a:avLst/>
            </a:prstGeom>
            <a:noFill/>
            <a:ln w="9525">
              <a:noFill/>
              <a:miter lim="800000"/>
              <a:headEnd/>
              <a:tailEnd/>
            </a:ln>
          </p:spPr>
        </p:pic>
        <p:pic>
          <p:nvPicPr>
            <p:cNvPr id="16398" name="Picture 7" descr="C:\Users\M Kettunen\Documents\IEEP\PROJECTS\350_N2k financing III\ICF GHK logo blueblock JPG file.jpg"/>
            <p:cNvPicPr>
              <a:picLocks noChangeAspect="1" noChangeArrowheads="1"/>
            </p:cNvPicPr>
            <p:nvPr/>
          </p:nvPicPr>
          <p:blipFill>
            <a:blip r:embed="rId6"/>
            <a:srcRect/>
            <a:stretch>
              <a:fillRect/>
            </a:stretch>
          </p:blipFill>
          <p:spPr bwMode="auto">
            <a:xfrm>
              <a:off x="5740717" y="3095307"/>
              <a:ext cx="1693545" cy="617855"/>
            </a:xfrm>
            <a:prstGeom prst="rect">
              <a:avLst/>
            </a:prstGeom>
            <a:noFill/>
            <a:ln w="9525">
              <a:noFill/>
              <a:miter lim="800000"/>
              <a:headEnd/>
              <a:tailEnd/>
            </a:ln>
          </p:spPr>
        </p:pic>
      </p:grpSp>
      <p:sp>
        <p:nvSpPr>
          <p:cNvPr id="16395" name="Rectangle 13"/>
          <p:cNvSpPr>
            <a:spLocks noChangeArrowheads="1"/>
          </p:cNvSpPr>
          <p:nvPr/>
        </p:nvSpPr>
        <p:spPr bwMode="auto">
          <a:xfrm>
            <a:off x="7524750" y="6548438"/>
            <a:ext cx="1439863" cy="288925"/>
          </a:xfrm>
          <a:prstGeom prst="rect">
            <a:avLst/>
          </a:prstGeom>
          <a:noFill/>
          <a:ln w="9525">
            <a:noFill/>
            <a:miter lim="800000"/>
            <a:headEnd/>
            <a:tailEnd/>
          </a:ln>
        </p:spPr>
        <p:txBody>
          <a:bodyPr/>
          <a:lstStyle/>
          <a:p>
            <a:r>
              <a:rPr lang="en-GB" altLang="de-DE" sz="1000">
                <a:solidFill>
                  <a:srgbClr val="404040"/>
                </a:solidFill>
              </a:rPr>
              <a:t>10. September 2013</a:t>
            </a:r>
            <a:endParaRPr lang="en-IE" altLang="de-DE" sz="1000">
              <a:solidFill>
                <a:srgbClr val="40404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7" descr="Picture 132"/>
          <p:cNvPicPr>
            <a:picLocks noChangeAspect="1" noChangeArrowheads="1"/>
          </p:cNvPicPr>
          <p:nvPr/>
        </p:nvPicPr>
        <p:blipFill>
          <a:blip r:embed="rId3"/>
          <a:srcRect/>
          <a:stretch>
            <a:fillRect/>
          </a:stretch>
        </p:blipFill>
        <p:spPr bwMode="auto">
          <a:xfrm>
            <a:off x="0" y="-1827213"/>
            <a:ext cx="9144000" cy="9359901"/>
          </a:xfrm>
          <a:prstGeom prst="rect">
            <a:avLst/>
          </a:prstGeom>
          <a:noFill/>
          <a:ln w="9525">
            <a:noFill/>
            <a:miter lim="800000"/>
            <a:headEnd/>
            <a:tailEnd/>
          </a:ln>
        </p:spPr>
      </p:pic>
      <p:sp>
        <p:nvSpPr>
          <p:cNvPr id="18435" name="TextBox 5"/>
          <p:cNvSpPr txBox="1">
            <a:spLocks noChangeArrowheads="1"/>
          </p:cNvSpPr>
          <p:nvPr/>
        </p:nvSpPr>
        <p:spPr bwMode="auto">
          <a:xfrm>
            <a:off x="11113" y="6596063"/>
            <a:ext cx="1463675" cy="261937"/>
          </a:xfrm>
          <a:prstGeom prst="rect">
            <a:avLst/>
          </a:prstGeom>
          <a:noFill/>
          <a:ln w="9525">
            <a:noFill/>
            <a:miter lim="800000"/>
            <a:headEnd/>
            <a:tailEnd/>
          </a:ln>
        </p:spPr>
        <p:txBody>
          <a:bodyPr wrap="none">
            <a:spAutoFit/>
          </a:bodyPr>
          <a:lstStyle/>
          <a:p>
            <a:r>
              <a:rPr lang="en-US" altLang="de-DE" sz="1100">
                <a:solidFill>
                  <a:srgbClr val="8064A2"/>
                </a:solidFill>
              </a:rPr>
              <a:t>©Alberto Arroyo, 2011</a:t>
            </a:r>
          </a:p>
        </p:txBody>
      </p:sp>
      <p:grpSp>
        <p:nvGrpSpPr>
          <p:cNvPr id="18436" name="Gruppieren 1"/>
          <p:cNvGrpSpPr>
            <a:grpSpLocks/>
          </p:cNvGrpSpPr>
          <p:nvPr/>
        </p:nvGrpSpPr>
        <p:grpSpPr bwMode="auto">
          <a:xfrm>
            <a:off x="158750" y="6215063"/>
            <a:ext cx="5724525" cy="758825"/>
            <a:chOff x="1709737" y="3049587"/>
            <a:chExt cx="5724525" cy="758825"/>
          </a:xfrm>
        </p:grpSpPr>
        <p:pic>
          <p:nvPicPr>
            <p:cNvPr id="18446" name="Picture 2" descr="http://morna.uk.com/wp-content/uploads/2010/06/wwf-logo-_-slogan-high-res3.jpg"/>
            <p:cNvPicPr>
              <a:picLocks noChangeAspect="1" noChangeArrowheads="1"/>
            </p:cNvPicPr>
            <p:nvPr/>
          </p:nvPicPr>
          <p:blipFill>
            <a:blip r:embed="rId4"/>
            <a:srcRect/>
            <a:stretch>
              <a:fillRect/>
            </a:stretch>
          </p:blipFill>
          <p:spPr bwMode="auto">
            <a:xfrm>
              <a:off x="3689667" y="3049587"/>
              <a:ext cx="1844040" cy="723265"/>
            </a:xfrm>
            <a:prstGeom prst="rect">
              <a:avLst/>
            </a:prstGeom>
            <a:noFill/>
            <a:ln w="9525">
              <a:noFill/>
              <a:miter lim="800000"/>
              <a:headEnd/>
              <a:tailEnd/>
            </a:ln>
          </p:spPr>
        </p:pic>
        <p:pic>
          <p:nvPicPr>
            <p:cNvPr id="18447" name="Picture 1" descr="12cm ieep"/>
            <p:cNvPicPr>
              <a:picLocks noChangeAspect="1" noChangeArrowheads="1"/>
            </p:cNvPicPr>
            <p:nvPr/>
          </p:nvPicPr>
          <p:blipFill>
            <a:blip r:embed="rId5"/>
            <a:srcRect/>
            <a:stretch>
              <a:fillRect/>
            </a:stretch>
          </p:blipFill>
          <p:spPr bwMode="auto">
            <a:xfrm>
              <a:off x="1709737" y="3085147"/>
              <a:ext cx="1637030" cy="723265"/>
            </a:xfrm>
            <a:prstGeom prst="rect">
              <a:avLst/>
            </a:prstGeom>
            <a:noFill/>
            <a:ln w="9525">
              <a:noFill/>
              <a:miter lim="800000"/>
              <a:headEnd/>
              <a:tailEnd/>
            </a:ln>
          </p:spPr>
        </p:pic>
        <p:pic>
          <p:nvPicPr>
            <p:cNvPr id="18448" name="Picture 7" descr="C:\Users\M Kettunen\Documents\IEEP\PROJECTS\350_N2k financing III\ICF GHK logo blueblock JPG file.jpg"/>
            <p:cNvPicPr>
              <a:picLocks noChangeAspect="1" noChangeArrowheads="1"/>
            </p:cNvPicPr>
            <p:nvPr/>
          </p:nvPicPr>
          <p:blipFill>
            <a:blip r:embed="rId6"/>
            <a:srcRect/>
            <a:stretch>
              <a:fillRect/>
            </a:stretch>
          </p:blipFill>
          <p:spPr bwMode="auto">
            <a:xfrm>
              <a:off x="5740717" y="3095307"/>
              <a:ext cx="1693545" cy="617855"/>
            </a:xfrm>
            <a:prstGeom prst="rect">
              <a:avLst/>
            </a:prstGeom>
            <a:noFill/>
            <a:ln w="9525">
              <a:noFill/>
              <a:miter lim="800000"/>
              <a:headEnd/>
              <a:tailEnd/>
            </a:ln>
          </p:spPr>
        </p:pic>
      </p:grpSp>
      <p:sp>
        <p:nvSpPr>
          <p:cNvPr id="18437" name="TextBox 9"/>
          <p:cNvSpPr txBox="1">
            <a:spLocks noChangeArrowheads="1"/>
          </p:cNvSpPr>
          <p:nvPr/>
        </p:nvSpPr>
        <p:spPr bwMode="auto">
          <a:xfrm>
            <a:off x="2800350" y="2665413"/>
            <a:ext cx="3208338" cy="2554545"/>
          </a:xfrm>
          <a:prstGeom prst="rect">
            <a:avLst/>
          </a:prstGeom>
          <a:noFill/>
          <a:ln w="9525">
            <a:noFill/>
            <a:miter lim="800000"/>
            <a:headEnd/>
            <a:tailEnd/>
          </a:ln>
        </p:spPr>
        <p:txBody>
          <a:bodyPr>
            <a:spAutoFit/>
          </a:bodyPr>
          <a:lstStyle/>
          <a:p>
            <a:pPr algn="ctr"/>
            <a:r>
              <a:rPr lang="pl-PL" altLang="de-DE" b="1" dirty="0" smtClean="0">
                <a:solidFill>
                  <a:srgbClr val="F2F2F2"/>
                </a:solidFill>
              </a:rPr>
              <a:t> Príručka</a:t>
            </a:r>
          </a:p>
          <a:p>
            <a:pPr algn="ctr"/>
            <a:r>
              <a:rPr lang="pl-PL" altLang="de-DE" b="1" dirty="0" smtClean="0">
                <a:solidFill>
                  <a:srgbClr val="F2F2F2"/>
                </a:solidFill>
              </a:rPr>
              <a:t>pre financovanie Natury 2000</a:t>
            </a:r>
          </a:p>
          <a:p>
            <a:pPr algn="ctr"/>
            <a:r>
              <a:rPr lang="pl-PL" altLang="de-DE" b="1" dirty="0" smtClean="0">
                <a:solidFill>
                  <a:srgbClr val="F2F2F2"/>
                </a:solidFill>
              </a:rPr>
              <a:t>V 2014-2020</a:t>
            </a:r>
            <a:endParaRPr lang="en-US" altLang="de-DE" sz="2400" b="1" i="1" dirty="0">
              <a:solidFill>
                <a:srgbClr val="F2F2F2"/>
              </a:solidFill>
            </a:endParaRPr>
          </a:p>
        </p:txBody>
      </p:sp>
      <p:grpSp>
        <p:nvGrpSpPr>
          <p:cNvPr id="18438" name="Gruppieren 19"/>
          <p:cNvGrpSpPr>
            <a:grpSpLocks/>
          </p:cNvGrpSpPr>
          <p:nvPr/>
        </p:nvGrpSpPr>
        <p:grpSpPr bwMode="auto">
          <a:xfrm>
            <a:off x="-431800" y="-1111250"/>
            <a:ext cx="9972675" cy="9972675"/>
            <a:chOff x="-431172" y="-1111003"/>
            <a:chExt cx="9972000" cy="9972000"/>
          </a:xfrm>
        </p:grpSpPr>
        <p:sp>
          <p:nvSpPr>
            <p:cNvPr id="10" name="Ellipse 9"/>
            <p:cNvSpPr>
              <a:spLocks noChangeArrowheads="1"/>
            </p:cNvSpPr>
            <p:nvPr/>
          </p:nvSpPr>
          <p:spPr bwMode="auto">
            <a:xfrm>
              <a:off x="2727739" y="2095530"/>
              <a:ext cx="3563697" cy="3565284"/>
            </a:xfrm>
            <a:prstGeom prst="ellipse">
              <a:avLst/>
            </a:prstGeom>
            <a:noFill/>
            <a:ln w="15875">
              <a:solidFill>
                <a:schemeClr val="bg2"/>
              </a:solidFill>
              <a:round/>
              <a:headEnd/>
              <a:tailEnd/>
            </a:ln>
            <a:effectLst>
              <a:outerShdw blurRad="40000" dist="23000" dir="5400000" rotWithShape="0">
                <a:srgbClr val="80808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algn="ctr" eaLnBrk="1" hangingPunct="1">
                <a:spcBef>
                  <a:spcPct val="0"/>
                </a:spcBef>
                <a:buFontTx/>
                <a:buNone/>
                <a:defRPr/>
              </a:pPr>
              <a:endParaRPr lang="de-DE" altLang="de-DE" smtClean="0">
                <a:solidFill>
                  <a:srgbClr val="FFFFFF"/>
                </a:solidFill>
                <a:ea typeface="MS PGothic" pitchFamily="34" charset="-128"/>
              </a:endParaRPr>
            </a:p>
          </p:txBody>
        </p:sp>
        <p:sp>
          <p:nvSpPr>
            <p:cNvPr id="11" name="Ellipse 10"/>
            <p:cNvSpPr>
              <a:spLocks noChangeAspect="1"/>
            </p:cNvSpPr>
            <p:nvPr/>
          </p:nvSpPr>
          <p:spPr bwMode="auto">
            <a:xfrm>
              <a:off x="2410261" y="1762178"/>
              <a:ext cx="4212940" cy="4211353"/>
            </a:xfrm>
            <a:prstGeom prst="ellipse">
              <a:avLst/>
            </a:prstGeom>
            <a:noFill/>
            <a:ln w="15875">
              <a:solidFill>
                <a:schemeClr val="bg2"/>
              </a:solidFill>
              <a:round/>
              <a:headEnd/>
              <a:tailEnd/>
            </a:ln>
            <a:effectLst>
              <a:outerShdw blurRad="40000" dist="23000" dir="5400000" rotWithShape="0">
                <a:srgbClr val="80808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algn="ctr" eaLnBrk="1" hangingPunct="1">
                <a:spcBef>
                  <a:spcPct val="0"/>
                </a:spcBef>
                <a:buFontTx/>
                <a:buNone/>
                <a:defRPr/>
              </a:pPr>
              <a:endParaRPr lang="de-DE" altLang="de-DE" smtClean="0">
                <a:solidFill>
                  <a:srgbClr val="FFFFFF"/>
                </a:solidFill>
                <a:ea typeface="MS PGothic" pitchFamily="34" charset="-128"/>
              </a:endParaRPr>
            </a:p>
          </p:txBody>
        </p:sp>
        <p:sp>
          <p:nvSpPr>
            <p:cNvPr id="12" name="Ellipse 11"/>
            <p:cNvSpPr>
              <a:spLocks noChangeAspect="1"/>
            </p:cNvSpPr>
            <p:nvPr/>
          </p:nvSpPr>
          <p:spPr bwMode="auto">
            <a:xfrm>
              <a:off x="2054685" y="1405015"/>
              <a:ext cx="4932029" cy="4932028"/>
            </a:xfrm>
            <a:prstGeom prst="ellipse">
              <a:avLst/>
            </a:prstGeom>
            <a:noFill/>
            <a:ln w="15875">
              <a:solidFill>
                <a:schemeClr val="bg2"/>
              </a:solidFill>
              <a:round/>
              <a:headEnd/>
              <a:tailEnd/>
            </a:ln>
            <a:effectLst>
              <a:outerShdw blurRad="40000" dist="23000" dir="5400000" rotWithShape="0">
                <a:srgbClr val="80808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algn="ctr" eaLnBrk="1" hangingPunct="1">
                <a:spcBef>
                  <a:spcPct val="0"/>
                </a:spcBef>
                <a:buFontTx/>
                <a:buNone/>
                <a:defRPr/>
              </a:pPr>
              <a:endParaRPr lang="de-DE" altLang="de-DE" smtClean="0">
                <a:solidFill>
                  <a:srgbClr val="FFFFFF"/>
                </a:solidFill>
                <a:ea typeface="MS PGothic" pitchFamily="34" charset="-128"/>
              </a:endParaRPr>
            </a:p>
          </p:txBody>
        </p:sp>
        <p:sp>
          <p:nvSpPr>
            <p:cNvPr id="13" name="Ellipse 12"/>
            <p:cNvSpPr>
              <a:spLocks noChangeAspect="1"/>
            </p:cNvSpPr>
            <p:nvPr/>
          </p:nvSpPr>
          <p:spPr bwMode="auto">
            <a:xfrm>
              <a:off x="1594341" y="954195"/>
              <a:ext cx="5832080" cy="5832080"/>
            </a:xfrm>
            <a:prstGeom prst="ellipse">
              <a:avLst/>
            </a:prstGeom>
            <a:noFill/>
            <a:ln w="15875">
              <a:solidFill>
                <a:schemeClr val="bg2"/>
              </a:solidFill>
              <a:round/>
              <a:headEnd/>
              <a:tailEnd/>
            </a:ln>
            <a:effectLst>
              <a:outerShdw blurRad="40000" dist="23000" dir="5400000" rotWithShape="0">
                <a:srgbClr val="80808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algn="ctr" eaLnBrk="1" hangingPunct="1">
                <a:spcBef>
                  <a:spcPct val="0"/>
                </a:spcBef>
                <a:buFontTx/>
                <a:buNone/>
                <a:defRPr/>
              </a:pPr>
              <a:endParaRPr lang="de-DE" altLang="de-DE" smtClean="0">
                <a:solidFill>
                  <a:srgbClr val="FFFFFF"/>
                </a:solidFill>
                <a:ea typeface="MS PGothic" pitchFamily="34" charset="-128"/>
              </a:endParaRPr>
            </a:p>
          </p:txBody>
        </p:sp>
        <p:sp>
          <p:nvSpPr>
            <p:cNvPr id="14" name="Ellipse 13"/>
            <p:cNvSpPr>
              <a:spLocks noChangeAspect="1"/>
            </p:cNvSpPr>
            <p:nvPr/>
          </p:nvSpPr>
          <p:spPr bwMode="auto">
            <a:xfrm>
              <a:off x="1099074" y="457341"/>
              <a:ext cx="6840075" cy="6840075"/>
            </a:xfrm>
            <a:prstGeom prst="ellipse">
              <a:avLst/>
            </a:prstGeom>
            <a:noFill/>
            <a:ln w="15875">
              <a:solidFill>
                <a:schemeClr val="bg2"/>
              </a:solidFill>
              <a:round/>
              <a:headEnd/>
              <a:tailEnd/>
            </a:ln>
            <a:effectLst>
              <a:outerShdw blurRad="40000" dist="23000" dir="5400000" rotWithShape="0">
                <a:srgbClr val="80808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algn="ctr" eaLnBrk="1" hangingPunct="1">
                <a:spcBef>
                  <a:spcPct val="0"/>
                </a:spcBef>
                <a:buFontTx/>
                <a:buNone/>
                <a:defRPr/>
              </a:pPr>
              <a:endParaRPr lang="de-DE" altLang="de-DE" smtClean="0">
                <a:solidFill>
                  <a:srgbClr val="FFFFFF"/>
                </a:solidFill>
                <a:ea typeface="MS PGothic" pitchFamily="34" charset="-128"/>
              </a:endParaRPr>
            </a:p>
          </p:txBody>
        </p:sp>
        <p:sp>
          <p:nvSpPr>
            <p:cNvPr id="15" name="Ellipse 14"/>
            <p:cNvSpPr>
              <a:spLocks noChangeAspect="1"/>
            </p:cNvSpPr>
            <p:nvPr/>
          </p:nvSpPr>
          <p:spPr bwMode="auto">
            <a:xfrm>
              <a:off x="432370" y="-185554"/>
              <a:ext cx="8171897" cy="8171898"/>
            </a:xfrm>
            <a:prstGeom prst="ellipse">
              <a:avLst/>
            </a:prstGeom>
            <a:noFill/>
            <a:ln w="15875">
              <a:solidFill>
                <a:schemeClr val="bg2"/>
              </a:solidFill>
              <a:round/>
              <a:headEnd/>
              <a:tailEnd/>
            </a:ln>
            <a:effectLst>
              <a:outerShdw blurRad="40000" dist="23000" dir="5400000" rotWithShape="0">
                <a:srgbClr val="80808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algn="ctr" eaLnBrk="1" hangingPunct="1">
                <a:spcBef>
                  <a:spcPct val="0"/>
                </a:spcBef>
                <a:buFontTx/>
                <a:buNone/>
                <a:defRPr/>
              </a:pPr>
              <a:endParaRPr lang="de-DE" altLang="de-DE" smtClean="0">
                <a:solidFill>
                  <a:srgbClr val="FFFFFF"/>
                </a:solidFill>
                <a:ea typeface="MS PGothic" pitchFamily="34" charset="-128"/>
              </a:endParaRPr>
            </a:p>
          </p:txBody>
        </p:sp>
        <p:sp>
          <p:nvSpPr>
            <p:cNvPr id="16" name="Ellipse 15"/>
            <p:cNvSpPr>
              <a:spLocks noChangeAspect="1"/>
            </p:cNvSpPr>
            <p:nvPr/>
          </p:nvSpPr>
          <p:spPr bwMode="auto">
            <a:xfrm>
              <a:off x="-431172" y="-1111003"/>
              <a:ext cx="9972000" cy="9972000"/>
            </a:xfrm>
            <a:prstGeom prst="ellipse">
              <a:avLst/>
            </a:prstGeom>
            <a:noFill/>
            <a:ln w="15875">
              <a:solidFill>
                <a:schemeClr val="bg2"/>
              </a:solidFill>
              <a:round/>
              <a:headEnd/>
              <a:tailEnd/>
            </a:ln>
            <a:effectLst>
              <a:outerShdw blurRad="40000" dist="23000" dir="5400000" rotWithShape="0">
                <a:srgbClr val="80808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algn="ctr" eaLnBrk="1" hangingPunct="1">
                <a:spcBef>
                  <a:spcPct val="0"/>
                </a:spcBef>
                <a:buFontTx/>
                <a:buNone/>
                <a:defRPr/>
              </a:pPr>
              <a:endParaRPr lang="de-DE" altLang="de-DE" smtClean="0">
                <a:solidFill>
                  <a:srgbClr val="FFFFFF"/>
                </a:solidFill>
                <a:ea typeface="MS PGothic" pitchFamily="34" charset="-128"/>
              </a:endParaRP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txBox="1">
            <a:spLocks/>
          </p:cNvSpPr>
          <p:nvPr/>
        </p:nvSpPr>
        <p:spPr bwMode="auto">
          <a:xfrm>
            <a:off x="2884488" y="257175"/>
            <a:ext cx="6018212" cy="693738"/>
          </a:xfrm>
          <a:prstGeom prst="rect">
            <a:avLst/>
          </a:prstGeom>
          <a:noFill/>
          <a:ln w="9525">
            <a:noFill/>
            <a:miter lim="800000"/>
            <a:headEnd/>
            <a:tailEnd/>
          </a:ln>
        </p:spPr>
        <p:txBody>
          <a:bodyPr/>
          <a:lstStyle/>
          <a:p>
            <a:pPr algn="r"/>
            <a:endParaRPr lang="de-DE" altLang="de-DE" sz="2400">
              <a:solidFill>
                <a:srgbClr val="404040"/>
              </a:solidFill>
            </a:endParaRPr>
          </a:p>
        </p:txBody>
      </p:sp>
      <p:pic>
        <p:nvPicPr>
          <p:cNvPr id="17411" name="Picture 11" descr="C:\Users\Янка Казакова.LH-3D0CJO2TSPBL\Desktop\green.jpg"/>
          <p:cNvPicPr>
            <a:picLocks noChangeAspect="1" noChangeArrowheads="1"/>
          </p:cNvPicPr>
          <p:nvPr/>
        </p:nvPicPr>
        <p:blipFill>
          <a:blip r:embed="rId3"/>
          <a:srcRect/>
          <a:stretch>
            <a:fillRect/>
          </a:stretch>
        </p:blipFill>
        <p:spPr bwMode="auto">
          <a:xfrm>
            <a:off x="0" y="-6350"/>
            <a:ext cx="133350" cy="6877050"/>
          </a:xfrm>
          <a:prstGeom prst="rect">
            <a:avLst/>
          </a:prstGeom>
          <a:noFill/>
          <a:ln w="9525">
            <a:noFill/>
            <a:miter lim="800000"/>
            <a:headEnd/>
            <a:tailEnd/>
          </a:ln>
        </p:spPr>
      </p:pic>
      <p:cxnSp>
        <p:nvCxnSpPr>
          <p:cNvPr id="14" name="Straight Connector 13"/>
          <p:cNvCxnSpPr/>
          <p:nvPr/>
        </p:nvCxnSpPr>
        <p:spPr>
          <a:xfrm>
            <a:off x="606425" y="2474913"/>
            <a:ext cx="8220075" cy="1587"/>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17413" name="Rectangle 13"/>
          <p:cNvSpPr>
            <a:spLocks noChangeArrowheads="1"/>
          </p:cNvSpPr>
          <p:nvPr/>
        </p:nvSpPr>
        <p:spPr bwMode="auto">
          <a:xfrm>
            <a:off x="7221538" y="6548438"/>
            <a:ext cx="1922462" cy="322262"/>
          </a:xfrm>
          <a:prstGeom prst="rect">
            <a:avLst/>
          </a:prstGeom>
          <a:noFill/>
          <a:ln w="9525">
            <a:noFill/>
            <a:miter lim="800000"/>
            <a:headEnd/>
            <a:tailEnd/>
          </a:ln>
        </p:spPr>
        <p:txBody>
          <a:bodyPr/>
          <a:lstStyle/>
          <a:p>
            <a:r>
              <a:rPr lang="en-GB" altLang="de-DE" sz="1000">
                <a:solidFill>
                  <a:srgbClr val="404040"/>
                </a:solidFill>
              </a:rPr>
              <a:t>XX of MONTH of 2013</a:t>
            </a:r>
            <a:endParaRPr lang="en-IE" altLang="de-DE" sz="1000">
              <a:solidFill>
                <a:srgbClr val="404040"/>
              </a:solidFill>
            </a:endParaRPr>
          </a:p>
        </p:txBody>
      </p:sp>
      <p:sp>
        <p:nvSpPr>
          <p:cNvPr id="8" name="Rectangle 13"/>
          <p:cNvSpPr>
            <a:spLocks noChangeArrowheads="1"/>
          </p:cNvSpPr>
          <p:nvPr/>
        </p:nvSpPr>
        <p:spPr bwMode="auto">
          <a:xfrm>
            <a:off x="539750" y="198438"/>
            <a:ext cx="8280400" cy="1214437"/>
          </a:xfrm>
          <a:prstGeom prst="rect">
            <a:avLst/>
          </a:prstGeom>
          <a:solidFill>
            <a:schemeClr val="accent2">
              <a:lumMod val="50000"/>
            </a:schemeClr>
          </a:solidFill>
          <a:ln w="9525">
            <a:solidFill>
              <a:srgbClr val="000000"/>
            </a:solidFill>
            <a:miter lim="800000"/>
            <a:headEnd/>
            <a:tailEnd/>
          </a:ln>
        </p:spPr>
        <p:txBody>
          <a:bodyP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eaLnBrk="1" hangingPunct="1">
              <a:spcBef>
                <a:spcPct val="0"/>
              </a:spcBef>
              <a:buFontTx/>
              <a:buNone/>
              <a:defRPr/>
            </a:pPr>
            <a:endParaRPr lang="en-GB" altLang="de-DE" smtClean="0">
              <a:ea typeface="MS PGothic" pitchFamily="34" charset="-128"/>
            </a:endParaRPr>
          </a:p>
        </p:txBody>
      </p:sp>
      <p:sp>
        <p:nvSpPr>
          <p:cNvPr id="17415" name="Chevron 46"/>
          <p:cNvSpPr>
            <a:spLocks noChangeArrowheads="1"/>
          </p:cNvSpPr>
          <p:nvPr/>
        </p:nvSpPr>
        <p:spPr bwMode="auto">
          <a:xfrm>
            <a:off x="6804025" y="376238"/>
            <a:ext cx="2016125" cy="852487"/>
          </a:xfrm>
          <a:prstGeom prst="chevron">
            <a:avLst>
              <a:gd name="adj" fmla="val 50015"/>
            </a:avLst>
          </a:prstGeom>
          <a:solidFill>
            <a:srgbClr val="EEF6F0"/>
          </a:solidFill>
          <a:ln w="9525">
            <a:solidFill>
              <a:srgbClr val="4579B8"/>
            </a:solidFill>
            <a:miter lim="800000"/>
            <a:headEnd/>
            <a:tailEnd/>
          </a:ln>
          <a:effectLst>
            <a:outerShdw blurRad="63500" dist="23000" dir="5400000" rotWithShape="0">
              <a:srgbClr val="000000">
                <a:alpha val="34998"/>
              </a:srgbClr>
            </a:outerShdw>
          </a:effectLst>
        </p:spPr>
        <p:txBody>
          <a:bodyPr anchor="ctr"/>
          <a:lstStyle/>
          <a:p>
            <a:pPr algn="ctr" defTabSz="914400">
              <a:spcAft>
                <a:spcPts val="1000"/>
              </a:spcAft>
              <a:defRPr/>
            </a:pPr>
            <a:r>
              <a:rPr lang="en-GB" sz="1400" b="1" dirty="0">
                <a:solidFill>
                  <a:srgbClr val="403152"/>
                </a:solidFill>
                <a:latin typeface="Calibri" charset="0"/>
                <a:ea typeface="MS PGothic" charset="0"/>
                <a:cs typeface="MS PGothic" charset="0"/>
              </a:rPr>
              <a:t>Council  December</a:t>
            </a:r>
            <a:endParaRPr lang="en-US" sz="1400" dirty="0">
              <a:latin typeface="Arial" charset="0"/>
              <a:ea typeface="MS PGothic" charset="0"/>
              <a:cs typeface="MS PGothic" charset="0"/>
            </a:endParaRPr>
          </a:p>
        </p:txBody>
      </p:sp>
      <p:sp>
        <p:nvSpPr>
          <p:cNvPr id="17416" name="Chevron 43"/>
          <p:cNvSpPr>
            <a:spLocks noChangeArrowheads="1"/>
          </p:cNvSpPr>
          <p:nvPr/>
        </p:nvSpPr>
        <p:spPr bwMode="auto">
          <a:xfrm>
            <a:off x="5508625" y="376238"/>
            <a:ext cx="1776413" cy="852487"/>
          </a:xfrm>
          <a:prstGeom prst="chevron">
            <a:avLst>
              <a:gd name="adj" fmla="val 50002"/>
            </a:avLst>
          </a:prstGeom>
          <a:solidFill>
            <a:srgbClr val="EAF1DD"/>
          </a:solidFill>
          <a:ln w="9525">
            <a:solidFill>
              <a:srgbClr val="4579B8"/>
            </a:solidFill>
            <a:miter lim="800000"/>
            <a:headEnd/>
            <a:tailEnd/>
          </a:ln>
          <a:effectLst>
            <a:outerShdw blurRad="63500" dist="23000" dir="5400000" rotWithShape="0">
              <a:srgbClr val="000000">
                <a:alpha val="34998"/>
              </a:srgbClr>
            </a:outerShdw>
          </a:effectLst>
        </p:spPr>
        <p:txBody>
          <a:bodyPr anchor="ctr"/>
          <a:lstStyle/>
          <a:p>
            <a:pPr algn="ctr" defTabSz="914400">
              <a:spcAft>
                <a:spcPts val="1000"/>
              </a:spcAft>
              <a:defRPr/>
            </a:pPr>
            <a:r>
              <a:rPr lang="en-GB" sz="1400" b="1">
                <a:solidFill>
                  <a:srgbClr val="403152"/>
                </a:solidFill>
                <a:latin typeface="Calibri" charset="0"/>
                <a:ea typeface="MS PGothic" charset="0"/>
                <a:cs typeface="MS PGothic" charset="0"/>
              </a:rPr>
              <a:t>EP plenary 22.10</a:t>
            </a:r>
            <a:endParaRPr lang="en-US" sz="1400">
              <a:latin typeface="Arial" charset="0"/>
              <a:ea typeface="MS PGothic" charset="0"/>
              <a:cs typeface="MS PGothic" charset="0"/>
            </a:endParaRPr>
          </a:p>
        </p:txBody>
      </p:sp>
      <p:sp>
        <p:nvSpPr>
          <p:cNvPr id="17417" name="Chevron 44"/>
          <p:cNvSpPr>
            <a:spLocks noChangeArrowheads="1"/>
          </p:cNvSpPr>
          <p:nvPr/>
        </p:nvSpPr>
        <p:spPr bwMode="auto">
          <a:xfrm>
            <a:off x="3851275" y="376238"/>
            <a:ext cx="2089150" cy="852487"/>
          </a:xfrm>
          <a:prstGeom prst="chevron">
            <a:avLst>
              <a:gd name="adj" fmla="val 50034"/>
            </a:avLst>
          </a:prstGeom>
          <a:solidFill>
            <a:srgbClr val="D6E3BC"/>
          </a:solidFill>
          <a:ln w="9525">
            <a:solidFill>
              <a:srgbClr val="4579B8"/>
            </a:solidFill>
            <a:miter lim="800000"/>
            <a:headEnd/>
            <a:tailEnd/>
          </a:ln>
          <a:effectLst>
            <a:outerShdw blurRad="63500" dist="23000" dir="5400000" rotWithShape="0">
              <a:srgbClr val="000000">
                <a:alpha val="34998"/>
              </a:srgbClr>
            </a:outerShdw>
          </a:effectLst>
        </p:spPr>
        <p:txBody>
          <a:bodyPr anchor="ctr"/>
          <a:lstStyle/>
          <a:p>
            <a:pPr algn="ctr" defTabSz="914400">
              <a:spcAft>
                <a:spcPts val="1000"/>
              </a:spcAft>
              <a:defRPr/>
            </a:pPr>
            <a:r>
              <a:rPr lang="en-GB" sz="1400" b="1" dirty="0">
                <a:solidFill>
                  <a:srgbClr val="403152"/>
                </a:solidFill>
                <a:latin typeface="Calibri" charset="0"/>
                <a:ea typeface="MS PGothic" charset="0"/>
                <a:cs typeface="MS PGothic" charset="0"/>
              </a:rPr>
              <a:t>REGI vote 10.07</a:t>
            </a:r>
            <a:endParaRPr lang="en-US" sz="1400" dirty="0">
              <a:latin typeface="Arial" charset="0"/>
              <a:ea typeface="MS PGothic" charset="0"/>
              <a:cs typeface="MS PGothic" charset="0"/>
            </a:endParaRPr>
          </a:p>
        </p:txBody>
      </p:sp>
      <p:sp>
        <p:nvSpPr>
          <p:cNvPr id="17418" name="Chevron 45"/>
          <p:cNvSpPr>
            <a:spLocks noChangeArrowheads="1"/>
          </p:cNvSpPr>
          <p:nvPr/>
        </p:nvSpPr>
        <p:spPr bwMode="auto">
          <a:xfrm>
            <a:off x="2181225" y="376238"/>
            <a:ext cx="2103438" cy="852487"/>
          </a:xfrm>
          <a:prstGeom prst="chevron">
            <a:avLst>
              <a:gd name="adj" fmla="val 50011"/>
            </a:avLst>
          </a:prstGeom>
          <a:solidFill>
            <a:srgbClr val="D99694"/>
          </a:solidFill>
          <a:ln w="9525">
            <a:solidFill>
              <a:srgbClr val="4579B8"/>
            </a:solidFill>
            <a:miter lim="800000"/>
            <a:headEnd/>
            <a:tailEnd/>
          </a:ln>
          <a:effectLst>
            <a:outerShdw blurRad="63500" dist="23000" dir="5400000" rotWithShape="0">
              <a:srgbClr val="000000">
                <a:alpha val="34998"/>
              </a:srgbClr>
            </a:outerShdw>
          </a:effectLst>
        </p:spPr>
        <p:txBody>
          <a:bodyPr anchor="ctr"/>
          <a:lstStyle/>
          <a:p>
            <a:pPr algn="ctr" defTabSz="914400">
              <a:spcAft>
                <a:spcPts val="1000"/>
              </a:spcAft>
              <a:defRPr/>
            </a:pPr>
            <a:r>
              <a:rPr lang="en-GB" sz="1400" b="1" dirty="0" err="1" smtClean="0">
                <a:solidFill>
                  <a:srgbClr val="403152"/>
                </a:solidFill>
                <a:latin typeface="Calibri" charset="0"/>
                <a:ea typeface="MS PGothic" charset="0"/>
                <a:cs typeface="MS PGothic" charset="0"/>
              </a:rPr>
              <a:t>Trialogue</a:t>
            </a:r>
            <a:r>
              <a:rPr lang="en-GB" sz="1400" b="1" dirty="0" smtClean="0">
                <a:solidFill>
                  <a:srgbClr val="403152"/>
                </a:solidFill>
                <a:latin typeface="Calibri" charset="0"/>
                <a:ea typeface="MS PGothic" charset="0"/>
                <a:cs typeface="MS PGothic" charset="0"/>
              </a:rPr>
              <a:t> finished</a:t>
            </a:r>
            <a:endParaRPr lang="en-US" sz="1400" dirty="0">
              <a:latin typeface="Calibri" charset="0"/>
              <a:ea typeface="MS PGothic" charset="0"/>
              <a:cs typeface="MS PGothic" charset="0"/>
            </a:endParaRPr>
          </a:p>
        </p:txBody>
      </p:sp>
      <p:sp>
        <p:nvSpPr>
          <p:cNvPr id="17419" name="Pentagon 47"/>
          <p:cNvSpPr>
            <a:spLocks noChangeArrowheads="1"/>
          </p:cNvSpPr>
          <p:nvPr/>
        </p:nvSpPr>
        <p:spPr bwMode="auto">
          <a:xfrm>
            <a:off x="701675" y="381000"/>
            <a:ext cx="1925638" cy="852488"/>
          </a:xfrm>
          <a:prstGeom prst="homePlate">
            <a:avLst>
              <a:gd name="adj" fmla="val 46170"/>
            </a:avLst>
          </a:prstGeom>
          <a:solidFill>
            <a:schemeClr val="accent2"/>
          </a:solidFill>
          <a:ln w="9525">
            <a:solidFill>
              <a:srgbClr val="4579B8"/>
            </a:solidFill>
            <a:miter lim="800000"/>
            <a:headEnd/>
            <a:tailEnd/>
          </a:ln>
          <a:effectLst>
            <a:outerShdw blurRad="63500" dist="23000" dir="5400000" rotWithShape="0">
              <a:srgbClr val="000000">
                <a:alpha val="34998"/>
              </a:srgbClr>
            </a:outerShdw>
          </a:effectLst>
        </p:spPr>
        <p:txBody>
          <a:bodyPr anchor="ctr"/>
          <a:lstStyle/>
          <a:p>
            <a:pPr algn="ctr" defTabSz="914400">
              <a:spcAft>
                <a:spcPts val="1000"/>
              </a:spcAft>
              <a:defRPr/>
            </a:pPr>
            <a:r>
              <a:rPr lang="en-GB" sz="1400" b="1" dirty="0" smtClean="0">
                <a:solidFill>
                  <a:srgbClr val="403152"/>
                </a:solidFill>
                <a:latin typeface="Calibri" charset="0"/>
                <a:ea typeface="MS PGothic" charset="0"/>
                <a:cs typeface="MS PGothic" charset="0"/>
              </a:rPr>
              <a:t>Cohesion Policy</a:t>
            </a:r>
            <a:endParaRPr lang="en-US" sz="1400" dirty="0">
              <a:latin typeface="Calibri" charset="0"/>
              <a:ea typeface="MS PGothic" charset="0"/>
              <a:cs typeface="MS PGothic" charset="0"/>
            </a:endParaRPr>
          </a:p>
        </p:txBody>
      </p:sp>
      <p:sp>
        <p:nvSpPr>
          <p:cNvPr id="17" name="Rectangle 13"/>
          <p:cNvSpPr>
            <a:spLocks noChangeArrowheads="1"/>
          </p:cNvSpPr>
          <p:nvPr/>
        </p:nvSpPr>
        <p:spPr bwMode="auto">
          <a:xfrm>
            <a:off x="539750" y="1557338"/>
            <a:ext cx="8280400" cy="1212850"/>
          </a:xfrm>
          <a:prstGeom prst="rect">
            <a:avLst/>
          </a:prstGeom>
          <a:solidFill>
            <a:schemeClr val="accent3"/>
          </a:solidFill>
          <a:ln w="9525">
            <a:solidFill>
              <a:srgbClr val="000000"/>
            </a:solidFill>
            <a:miter lim="800000"/>
            <a:headEnd/>
            <a:tailEnd/>
          </a:ln>
        </p:spPr>
        <p:txBody>
          <a:bodyP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eaLnBrk="1" hangingPunct="1">
              <a:spcBef>
                <a:spcPct val="0"/>
              </a:spcBef>
              <a:buFontTx/>
              <a:buNone/>
              <a:defRPr/>
            </a:pPr>
            <a:endParaRPr lang="en-GB" altLang="de-DE" smtClean="0">
              <a:ea typeface="MS PGothic" pitchFamily="34" charset="-128"/>
            </a:endParaRPr>
          </a:p>
        </p:txBody>
      </p:sp>
      <p:sp>
        <p:nvSpPr>
          <p:cNvPr id="17421" name="Chevron 46"/>
          <p:cNvSpPr>
            <a:spLocks noChangeArrowheads="1"/>
          </p:cNvSpPr>
          <p:nvPr/>
        </p:nvSpPr>
        <p:spPr bwMode="auto">
          <a:xfrm>
            <a:off x="6804025" y="1733550"/>
            <a:ext cx="2016125" cy="852488"/>
          </a:xfrm>
          <a:prstGeom prst="chevron">
            <a:avLst>
              <a:gd name="adj" fmla="val 50015"/>
            </a:avLst>
          </a:prstGeom>
          <a:solidFill>
            <a:srgbClr val="EEF6F0"/>
          </a:solidFill>
          <a:ln w="9525">
            <a:solidFill>
              <a:srgbClr val="4579B8"/>
            </a:solidFill>
            <a:miter lim="800000"/>
            <a:headEnd/>
            <a:tailEnd/>
          </a:ln>
          <a:effectLst>
            <a:outerShdw blurRad="63500" dist="23000" dir="5400000" rotWithShape="0">
              <a:srgbClr val="000000">
                <a:alpha val="34998"/>
              </a:srgbClr>
            </a:outerShdw>
          </a:effectLst>
        </p:spPr>
        <p:txBody>
          <a:bodyPr anchor="ctr"/>
          <a:lstStyle/>
          <a:p>
            <a:pPr algn="ctr" defTabSz="914400">
              <a:spcAft>
                <a:spcPts val="1000"/>
              </a:spcAft>
              <a:defRPr/>
            </a:pPr>
            <a:r>
              <a:rPr lang="en-GB" sz="1400" b="1">
                <a:solidFill>
                  <a:srgbClr val="403152"/>
                </a:solidFill>
                <a:latin typeface="Calibri" charset="0"/>
                <a:ea typeface="MS PGothic" charset="0"/>
                <a:cs typeface="MS PGothic" charset="0"/>
              </a:rPr>
              <a:t>Council  December</a:t>
            </a:r>
            <a:endParaRPr lang="en-US" sz="1400">
              <a:latin typeface="Arial" charset="0"/>
              <a:ea typeface="MS PGothic" charset="0"/>
              <a:cs typeface="MS PGothic" charset="0"/>
            </a:endParaRPr>
          </a:p>
        </p:txBody>
      </p:sp>
      <p:sp>
        <p:nvSpPr>
          <p:cNvPr id="17422" name="Chevron 43"/>
          <p:cNvSpPr>
            <a:spLocks noChangeArrowheads="1"/>
          </p:cNvSpPr>
          <p:nvPr/>
        </p:nvSpPr>
        <p:spPr bwMode="auto">
          <a:xfrm>
            <a:off x="5508625" y="1733550"/>
            <a:ext cx="1776413" cy="852488"/>
          </a:xfrm>
          <a:prstGeom prst="chevron">
            <a:avLst>
              <a:gd name="adj" fmla="val 50002"/>
            </a:avLst>
          </a:prstGeom>
          <a:solidFill>
            <a:srgbClr val="EAF1DD"/>
          </a:solidFill>
          <a:ln w="9525">
            <a:solidFill>
              <a:srgbClr val="4579B8"/>
            </a:solidFill>
            <a:miter lim="800000"/>
            <a:headEnd/>
            <a:tailEnd/>
          </a:ln>
          <a:effectLst>
            <a:outerShdw blurRad="63500" dist="23000" dir="5400000" rotWithShape="0">
              <a:srgbClr val="000000">
                <a:alpha val="34998"/>
              </a:srgbClr>
            </a:outerShdw>
          </a:effectLst>
        </p:spPr>
        <p:txBody>
          <a:bodyPr anchor="ctr"/>
          <a:lstStyle/>
          <a:p>
            <a:pPr algn="ctr" defTabSz="914400">
              <a:spcAft>
                <a:spcPts val="1000"/>
              </a:spcAft>
              <a:defRPr/>
            </a:pPr>
            <a:r>
              <a:rPr lang="en-GB" sz="1400" b="1">
                <a:solidFill>
                  <a:srgbClr val="403152"/>
                </a:solidFill>
                <a:latin typeface="Calibri" charset="0"/>
                <a:ea typeface="MS PGothic" charset="0"/>
                <a:cs typeface="MS PGothic" charset="0"/>
              </a:rPr>
              <a:t>EP plenary 23.10</a:t>
            </a:r>
            <a:endParaRPr lang="en-US" sz="1400">
              <a:latin typeface="Arial" charset="0"/>
              <a:ea typeface="MS PGothic" charset="0"/>
              <a:cs typeface="MS PGothic" charset="0"/>
            </a:endParaRPr>
          </a:p>
        </p:txBody>
      </p:sp>
      <p:sp>
        <p:nvSpPr>
          <p:cNvPr id="17423" name="Chevron 44"/>
          <p:cNvSpPr>
            <a:spLocks noChangeArrowheads="1"/>
          </p:cNvSpPr>
          <p:nvPr/>
        </p:nvSpPr>
        <p:spPr bwMode="auto">
          <a:xfrm>
            <a:off x="3851275" y="1733550"/>
            <a:ext cx="2089150" cy="852488"/>
          </a:xfrm>
          <a:prstGeom prst="chevron">
            <a:avLst>
              <a:gd name="adj" fmla="val 50034"/>
            </a:avLst>
          </a:prstGeom>
          <a:solidFill>
            <a:srgbClr val="D6E3BC"/>
          </a:solidFill>
          <a:ln w="9525">
            <a:solidFill>
              <a:srgbClr val="4579B8"/>
            </a:solidFill>
            <a:miter lim="800000"/>
            <a:headEnd/>
            <a:tailEnd/>
          </a:ln>
          <a:effectLst>
            <a:outerShdw blurRad="63500" dist="23000" dir="5400000" rotWithShape="0">
              <a:srgbClr val="000000">
                <a:alpha val="34998"/>
              </a:srgbClr>
            </a:outerShdw>
          </a:effectLst>
        </p:spPr>
        <p:txBody>
          <a:bodyPr anchor="ctr"/>
          <a:lstStyle/>
          <a:p>
            <a:pPr algn="ctr" defTabSz="914400">
              <a:spcAft>
                <a:spcPts val="1000"/>
              </a:spcAft>
              <a:defRPr/>
            </a:pPr>
            <a:r>
              <a:rPr lang="en-GB" sz="1400" b="1">
                <a:solidFill>
                  <a:srgbClr val="403152"/>
                </a:solidFill>
                <a:latin typeface="Calibri" charset="0"/>
                <a:ea typeface="MS PGothic" charset="0"/>
                <a:cs typeface="MS PGothic" charset="0"/>
              </a:rPr>
              <a:t>ENVI vote Sept-Oct</a:t>
            </a:r>
          </a:p>
        </p:txBody>
      </p:sp>
      <p:sp>
        <p:nvSpPr>
          <p:cNvPr id="17424" name="Chevron 45"/>
          <p:cNvSpPr>
            <a:spLocks noChangeArrowheads="1"/>
          </p:cNvSpPr>
          <p:nvPr/>
        </p:nvSpPr>
        <p:spPr bwMode="auto">
          <a:xfrm>
            <a:off x="2181225" y="1733550"/>
            <a:ext cx="2103438" cy="852488"/>
          </a:xfrm>
          <a:prstGeom prst="chevron">
            <a:avLst>
              <a:gd name="adj" fmla="val 50011"/>
            </a:avLst>
          </a:prstGeom>
          <a:solidFill>
            <a:srgbClr val="C3D69B"/>
          </a:solidFill>
          <a:ln w="9525">
            <a:solidFill>
              <a:srgbClr val="4579B8"/>
            </a:solidFill>
            <a:miter lim="800000"/>
            <a:headEnd/>
            <a:tailEnd/>
          </a:ln>
          <a:effectLst>
            <a:outerShdw blurRad="63500" dist="23000" dir="5400000" rotWithShape="0">
              <a:srgbClr val="000000">
                <a:alpha val="34998"/>
              </a:srgbClr>
            </a:outerShdw>
          </a:effectLst>
        </p:spPr>
        <p:txBody>
          <a:bodyPr anchor="ctr"/>
          <a:lstStyle/>
          <a:p>
            <a:pPr algn="ctr" defTabSz="914400">
              <a:spcAft>
                <a:spcPts val="1000"/>
              </a:spcAft>
              <a:defRPr/>
            </a:pPr>
            <a:r>
              <a:rPr lang="en-GB" sz="1400" b="1">
                <a:solidFill>
                  <a:srgbClr val="403152"/>
                </a:solidFill>
                <a:latin typeface="Calibri" charset="0"/>
                <a:ea typeface="MS PGothic" charset="0"/>
                <a:cs typeface="MS PGothic" charset="0"/>
              </a:rPr>
              <a:t>Trialogue finished 26 June</a:t>
            </a:r>
            <a:endParaRPr lang="en-US" sz="1400">
              <a:latin typeface="Calibri" charset="0"/>
              <a:ea typeface="MS PGothic" charset="0"/>
              <a:cs typeface="MS PGothic" charset="0"/>
            </a:endParaRPr>
          </a:p>
        </p:txBody>
      </p:sp>
      <p:sp>
        <p:nvSpPr>
          <p:cNvPr id="17425" name="Pentagon 47"/>
          <p:cNvSpPr>
            <a:spLocks noChangeArrowheads="1"/>
          </p:cNvSpPr>
          <p:nvPr/>
        </p:nvSpPr>
        <p:spPr bwMode="auto">
          <a:xfrm>
            <a:off x="701675" y="1739900"/>
            <a:ext cx="1925638" cy="852488"/>
          </a:xfrm>
          <a:prstGeom prst="homePlate">
            <a:avLst>
              <a:gd name="adj" fmla="val 46170"/>
            </a:avLst>
          </a:prstGeom>
          <a:solidFill>
            <a:srgbClr val="92D050"/>
          </a:solidFill>
          <a:ln w="9525">
            <a:solidFill>
              <a:srgbClr val="4579B8"/>
            </a:solidFill>
            <a:miter lim="800000"/>
            <a:headEnd/>
            <a:tailEnd/>
          </a:ln>
          <a:effectLst>
            <a:outerShdw blurRad="63500" dist="23000" dir="5400000" rotWithShape="0">
              <a:srgbClr val="000000">
                <a:alpha val="34998"/>
              </a:srgbClr>
            </a:outerShdw>
          </a:effectLst>
        </p:spPr>
        <p:txBody>
          <a:bodyPr anchor="ctr"/>
          <a:lstStyle/>
          <a:p>
            <a:pPr algn="ctr" defTabSz="914400">
              <a:spcAft>
                <a:spcPts val="1000"/>
              </a:spcAft>
              <a:defRPr/>
            </a:pPr>
            <a:r>
              <a:rPr lang="en-GB" sz="1400" b="1">
                <a:solidFill>
                  <a:srgbClr val="403152"/>
                </a:solidFill>
                <a:latin typeface="Calibri" charset="0"/>
                <a:ea typeface="MS PGothic" charset="0"/>
                <a:cs typeface="MS PGothic" charset="0"/>
              </a:rPr>
              <a:t>LIFE</a:t>
            </a:r>
            <a:endParaRPr lang="en-US" sz="1400">
              <a:latin typeface="Calibri" charset="0"/>
              <a:ea typeface="MS PGothic" charset="0"/>
              <a:cs typeface="MS PGothic" charset="0"/>
            </a:endParaRPr>
          </a:p>
        </p:txBody>
      </p:sp>
      <p:sp>
        <p:nvSpPr>
          <p:cNvPr id="23" name="Rectangle 13"/>
          <p:cNvSpPr>
            <a:spLocks noChangeArrowheads="1"/>
          </p:cNvSpPr>
          <p:nvPr/>
        </p:nvSpPr>
        <p:spPr bwMode="auto">
          <a:xfrm>
            <a:off x="539750" y="2852738"/>
            <a:ext cx="8280400" cy="1214437"/>
          </a:xfrm>
          <a:prstGeom prst="rect">
            <a:avLst/>
          </a:prstGeom>
          <a:solidFill>
            <a:schemeClr val="accent1">
              <a:lumMod val="50000"/>
            </a:schemeClr>
          </a:solidFill>
          <a:ln w="9525">
            <a:solidFill>
              <a:srgbClr val="000000"/>
            </a:solidFill>
            <a:miter lim="800000"/>
            <a:headEnd/>
            <a:tailEnd/>
          </a:ln>
        </p:spPr>
        <p:txBody>
          <a:bodyP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eaLnBrk="1" hangingPunct="1">
              <a:spcBef>
                <a:spcPct val="0"/>
              </a:spcBef>
              <a:buFontTx/>
              <a:buNone/>
              <a:defRPr/>
            </a:pPr>
            <a:endParaRPr lang="en-GB" altLang="de-DE" smtClean="0">
              <a:ea typeface="MS PGothic" pitchFamily="34" charset="-128"/>
            </a:endParaRPr>
          </a:p>
        </p:txBody>
      </p:sp>
      <p:sp>
        <p:nvSpPr>
          <p:cNvPr id="17427" name="Chevron 46"/>
          <p:cNvSpPr>
            <a:spLocks noChangeArrowheads="1"/>
          </p:cNvSpPr>
          <p:nvPr/>
        </p:nvSpPr>
        <p:spPr bwMode="auto">
          <a:xfrm>
            <a:off x="6804025" y="3030538"/>
            <a:ext cx="2016125" cy="852487"/>
          </a:xfrm>
          <a:prstGeom prst="chevron">
            <a:avLst>
              <a:gd name="adj" fmla="val 50015"/>
            </a:avLst>
          </a:prstGeom>
          <a:solidFill>
            <a:srgbClr val="EEF6F0"/>
          </a:solidFill>
          <a:ln w="9525">
            <a:solidFill>
              <a:srgbClr val="4579B8"/>
            </a:solidFill>
            <a:miter lim="800000"/>
            <a:headEnd/>
            <a:tailEnd/>
          </a:ln>
          <a:effectLst>
            <a:outerShdw blurRad="63500" dist="23000" dir="5400000" rotWithShape="0">
              <a:srgbClr val="000000">
                <a:alpha val="34998"/>
              </a:srgbClr>
            </a:outerShdw>
          </a:effectLst>
        </p:spPr>
        <p:txBody>
          <a:bodyPr anchor="ctr"/>
          <a:lstStyle/>
          <a:p>
            <a:pPr algn="ctr" defTabSz="914400">
              <a:spcAft>
                <a:spcPts val="1000"/>
              </a:spcAft>
              <a:defRPr/>
            </a:pPr>
            <a:r>
              <a:rPr lang="en-GB" sz="1400" b="1">
                <a:solidFill>
                  <a:srgbClr val="FF0000"/>
                </a:solidFill>
                <a:latin typeface="Calibri" charset="0"/>
                <a:ea typeface="MS PGothic" charset="0"/>
                <a:cs typeface="MS PGothic" charset="0"/>
              </a:rPr>
              <a:t>Council  ??</a:t>
            </a:r>
            <a:endParaRPr lang="en-US" sz="1400">
              <a:solidFill>
                <a:srgbClr val="FF0000"/>
              </a:solidFill>
              <a:latin typeface="Arial" charset="0"/>
              <a:ea typeface="MS PGothic" charset="0"/>
              <a:cs typeface="MS PGothic" charset="0"/>
            </a:endParaRPr>
          </a:p>
        </p:txBody>
      </p:sp>
      <p:sp>
        <p:nvSpPr>
          <p:cNvPr id="17428" name="Chevron 43"/>
          <p:cNvSpPr>
            <a:spLocks noChangeArrowheads="1"/>
          </p:cNvSpPr>
          <p:nvPr/>
        </p:nvSpPr>
        <p:spPr bwMode="auto">
          <a:xfrm>
            <a:off x="5508625" y="3030538"/>
            <a:ext cx="1776413" cy="852487"/>
          </a:xfrm>
          <a:prstGeom prst="chevron">
            <a:avLst>
              <a:gd name="adj" fmla="val 50002"/>
            </a:avLst>
          </a:prstGeom>
          <a:solidFill>
            <a:srgbClr val="EAF1DD"/>
          </a:solidFill>
          <a:ln w="9525">
            <a:solidFill>
              <a:srgbClr val="4579B8"/>
            </a:solidFill>
            <a:miter lim="800000"/>
            <a:headEnd/>
            <a:tailEnd/>
          </a:ln>
          <a:effectLst>
            <a:outerShdw blurRad="63500" dist="23000" dir="5400000" rotWithShape="0">
              <a:srgbClr val="000000">
                <a:alpha val="34998"/>
              </a:srgbClr>
            </a:outerShdw>
          </a:effectLst>
        </p:spPr>
        <p:txBody>
          <a:bodyPr anchor="ctr"/>
          <a:lstStyle/>
          <a:p>
            <a:pPr algn="ctr" defTabSz="914400">
              <a:spcAft>
                <a:spcPts val="1000"/>
              </a:spcAft>
              <a:defRPr/>
            </a:pPr>
            <a:r>
              <a:rPr lang="en-GB" sz="1400" b="1">
                <a:solidFill>
                  <a:srgbClr val="FF0000"/>
                </a:solidFill>
                <a:latin typeface="Calibri" charset="0"/>
                <a:ea typeface="MS PGothic" charset="0"/>
                <a:cs typeface="MS PGothic" charset="0"/>
              </a:rPr>
              <a:t>Trialogue October-??</a:t>
            </a:r>
            <a:endParaRPr lang="en-US" sz="1400">
              <a:solidFill>
                <a:srgbClr val="FF0000"/>
              </a:solidFill>
              <a:latin typeface="Arial" charset="0"/>
              <a:ea typeface="MS PGothic" charset="0"/>
              <a:cs typeface="MS PGothic" charset="0"/>
            </a:endParaRPr>
          </a:p>
        </p:txBody>
      </p:sp>
      <p:sp>
        <p:nvSpPr>
          <p:cNvPr id="17429" name="Chevron 44"/>
          <p:cNvSpPr>
            <a:spLocks noChangeArrowheads="1"/>
          </p:cNvSpPr>
          <p:nvPr/>
        </p:nvSpPr>
        <p:spPr bwMode="auto">
          <a:xfrm>
            <a:off x="3852863" y="3030538"/>
            <a:ext cx="2087562" cy="852487"/>
          </a:xfrm>
          <a:prstGeom prst="chevron">
            <a:avLst>
              <a:gd name="adj" fmla="val 49996"/>
            </a:avLst>
          </a:prstGeom>
          <a:solidFill>
            <a:srgbClr val="D6E3BC"/>
          </a:solidFill>
          <a:ln w="9525">
            <a:solidFill>
              <a:srgbClr val="4579B8"/>
            </a:solidFill>
            <a:miter lim="800000"/>
            <a:headEnd/>
            <a:tailEnd/>
          </a:ln>
          <a:effectLst>
            <a:outerShdw blurRad="63500" dist="23000" dir="5400000" rotWithShape="0">
              <a:srgbClr val="000000">
                <a:alpha val="34998"/>
              </a:srgbClr>
            </a:outerShdw>
          </a:effectLst>
        </p:spPr>
        <p:txBody>
          <a:bodyPr anchor="ctr"/>
          <a:lstStyle/>
          <a:p>
            <a:pPr algn="ctr" defTabSz="914400">
              <a:spcAft>
                <a:spcPts val="1000"/>
              </a:spcAft>
              <a:defRPr/>
            </a:pPr>
            <a:r>
              <a:rPr lang="en-GB" sz="1400" b="1">
                <a:solidFill>
                  <a:srgbClr val="403152"/>
                </a:solidFill>
                <a:latin typeface="Calibri" charset="0"/>
                <a:ea typeface="MS PGothic" charset="0"/>
                <a:cs typeface="MS PGothic" charset="0"/>
              </a:rPr>
              <a:t>EP plenary 21.10</a:t>
            </a:r>
            <a:endParaRPr lang="en-US" sz="1400">
              <a:latin typeface="Arial" charset="0"/>
              <a:ea typeface="MS PGothic" charset="0"/>
              <a:cs typeface="MS PGothic" charset="0"/>
            </a:endParaRPr>
          </a:p>
        </p:txBody>
      </p:sp>
      <p:sp>
        <p:nvSpPr>
          <p:cNvPr id="17430" name="Chevron 45"/>
          <p:cNvSpPr>
            <a:spLocks noChangeArrowheads="1"/>
          </p:cNvSpPr>
          <p:nvPr/>
        </p:nvSpPr>
        <p:spPr bwMode="auto">
          <a:xfrm>
            <a:off x="2181225" y="3030538"/>
            <a:ext cx="2103438" cy="852487"/>
          </a:xfrm>
          <a:prstGeom prst="chevron">
            <a:avLst>
              <a:gd name="adj" fmla="val 50011"/>
            </a:avLst>
          </a:prstGeom>
          <a:solidFill>
            <a:srgbClr val="95B3D7"/>
          </a:solidFill>
          <a:ln w="9525">
            <a:solidFill>
              <a:srgbClr val="4579B8"/>
            </a:solidFill>
            <a:miter lim="800000"/>
            <a:headEnd/>
            <a:tailEnd/>
          </a:ln>
          <a:effectLst>
            <a:outerShdw blurRad="63500" dist="23000" dir="5400000" rotWithShape="0">
              <a:srgbClr val="000000">
                <a:alpha val="34998"/>
              </a:srgbClr>
            </a:outerShdw>
          </a:effectLst>
        </p:spPr>
        <p:txBody>
          <a:bodyPr anchor="ctr"/>
          <a:lstStyle/>
          <a:p>
            <a:pPr algn="ctr" defTabSz="914400">
              <a:spcAft>
                <a:spcPts val="1000"/>
              </a:spcAft>
              <a:defRPr/>
            </a:pPr>
            <a:r>
              <a:rPr lang="en-GB" sz="1400" b="1">
                <a:solidFill>
                  <a:srgbClr val="403152"/>
                </a:solidFill>
                <a:latin typeface="Calibri" charset="0"/>
                <a:ea typeface="MS PGothic" charset="0"/>
                <a:cs typeface="MS PGothic" charset="0"/>
              </a:rPr>
              <a:t>PECH vote 10.07</a:t>
            </a:r>
            <a:endParaRPr lang="en-US" sz="1400">
              <a:latin typeface="Calibri" charset="0"/>
              <a:ea typeface="MS PGothic" charset="0"/>
              <a:cs typeface="MS PGothic" charset="0"/>
            </a:endParaRPr>
          </a:p>
        </p:txBody>
      </p:sp>
      <p:sp>
        <p:nvSpPr>
          <p:cNvPr id="17431" name="Pentagon 47"/>
          <p:cNvSpPr>
            <a:spLocks noChangeArrowheads="1"/>
          </p:cNvSpPr>
          <p:nvPr/>
        </p:nvSpPr>
        <p:spPr bwMode="auto">
          <a:xfrm>
            <a:off x="701675" y="3035300"/>
            <a:ext cx="1927225" cy="852488"/>
          </a:xfrm>
          <a:prstGeom prst="homePlate">
            <a:avLst>
              <a:gd name="adj" fmla="val 46208"/>
            </a:avLst>
          </a:prstGeom>
          <a:solidFill>
            <a:srgbClr val="376092"/>
          </a:solidFill>
          <a:ln w="9525">
            <a:solidFill>
              <a:srgbClr val="4579B8"/>
            </a:solidFill>
            <a:miter lim="800000"/>
            <a:headEnd/>
            <a:tailEnd/>
          </a:ln>
          <a:effectLst>
            <a:outerShdw blurRad="63500" dist="23000" dir="5400000" rotWithShape="0">
              <a:srgbClr val="000000">
                <a:alpha val="34998"/>
              </a:srgbClr>
            </a:outerShdw>
          </a:effectLst>
        </p:spPr>
        <p:txBody>
          <a:bodyPr anchor="ctr"/>
          <a:lstStyle/>
          <a:p>
            <a:pPr algn="ctr" defTabSz="914400">
              <a:spcAft>
                <a:spcPts val="1000"/>
              </a:spcAft>
              <a:defRPr/>
            </a:pPr>
            <a:r>
              <a:rPr lang="en-GB" sz="1400" b="1">
                <a:solidFill>
                  <a:srgbClr val="403152"/>
                </a:solidFill>
                <a:latin typeface="Calibri" charset="0"/>
                <a:ea typeface="MS PGothic" charset="0"/>
                <a:cs typeface="MS PGothic" charset="0"/>
              </a:rPr>
              <a:t>EMFF</a:t>
            </a:r>
            <a:endParaRPr lang="en-US" sz="1400">
              <a:latin typeface="Calibri" charset="0"/>
              <a:ea typeface="MS PGothic" charset="0"/>
              <a:cs typeface="MS PGothic" charset="0"/>
            </a:endParaRPr>
          </a:p>
        </p:txBody>
      </p:sp>
      <p:sp>
        <p:nvSpPr>
          <p:cNvPr id="29" name="Rectangle 13"/>
          <p:cNvSpPr>
            <a:spLocks noChangeArrowheads="1"/>
          </p:cNvSpPr>
          <p:nvPr/>
        </p:nvSpPr>
        <p:spPr bwMode="auto">
          <a:xfrm>
            <a:off x="539750" y="4149725"/>
            <a:ext cx="8280400" cy="1212850"/>
          </a:xfrm>
          <a:prstGeom prst="rect">
            <a:avLst/>
          </a:prstGeom>
          <a:solidFill>
            <a:schemeClr val="accent6">
              <a:lumMod val="75000"/>
            </a:schemeClr>
          </a:solidFill>
          <a:ln w="9525">
            <a:solidFill>
              <a:srgbClr val="000000"/>
            </a:solidFill>
            <a:miter lim="800000"/>
            <a:headEnd/>
            <a:tailEnd/>
          </a:ln>
        </p:spPr>
        <p:txBody>
          <a:bodyP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eaLnBrk="1" hangingPunct="1">
              <a:spcBef>
                <a:spcPct val="0"/>
              </a:spcBef>
              <a:buFontTx/>
              <a:buNone/>
              <a:defRPr/>
            </a:pPr>
            <a:endParaRPr lang="en-GB" altLang="de-DE" smtClean="0">
              <a:ea typeface="MS PGothic" pitchFamily="34" charset="-128"/>
            </a:endParaRPr>
          </a:p>
        </p:txBody>
      </p:sp>
      <p:sp>
        <p:nvSpPr>
          <p:cNvPr id="17433" name="Chevron 46"/>
          <p:cNvSpPr>
            <a:spLocks noChangeArrowheads="1"/>
          </p:cNvSpPr>
          <p:nvPr/>
        </p:nvSpPr>
        <p:spPr bwMode="auto">
          <a:xfrm>
            <a:off x="6804025" y="4325938"/>
            <a:ext cx="2016125" cy="852487"/>
          </a:xfrm>
          <a:prstGeom prst="chevron">
            <a:avLst>
              <a:gd name="adj" fmla="val 50015"/>
            </a:avLst>
          </a:prstGeom>
          <a:solidFill>
            <a:srgbClr val="EEF6F0"/>
          </a:solidFill>
          <a:ln w="9525">
            <a:solidFill>
              <a:srgbClr val="4579B8"/>
            </a:solidFill>
            <a:miter lim="800000"/>
            <a:headEnd/>
            <a:tailEnd/>
          </a:ln>
          <a:effectLst>
            <a:outerShdw blurRad="63500" dist="23000" dir="5400000" rotWithShape="0">
              <a:srgbClr val="000000">
                <a:alpha val="34998"/>
              </a:srgbClr>
            </a:outerShdw>
          </a:effectLst>
        </p:spPr>
        <p:txBody>
          <a:bodyPr anchor="ctr"/>
          <a:lstStyle/>
          <a:p>
            <a:pPr algn="ctr" defTabSz="914400">
              <a:spcAft>
                <a:spcPts val="1000"/>
              </a:spcAft>
              <a:defRPr/>
            </a:pPr>
            <a:r>
              <a:rPr lang="en-GB" sz="1400" b="1">
                <a:solidFill>
                  <a:srgbClr val="403152"/>
                </a:solidFill>
                <a:latin typeface="Calibri" charset="0"/>
                <a:ea typeface="MS PGothic" charset="0"/>
                <a:cs typeface="MS PGothic" charset="0"/>
              </a:rPr>
              <a:t>Council  December</a:t>
            </a:r>
            <a:endParaRPr lang="en-US" sz="1400">
              <a:latin typeface="Arial" charset="0"/>
              <a:ea typeface="MS PGothic" charset="0"/>
              <a:cs typeface="MS PGothic" charset="0"/>
            </a:endParaRPr>
          </a:p>
        </p:txBody>
      </p:sp>
      <p:sp>
        <p:nvSpPr>
          <p:cNvPr id="17434" name="Chevron 43"/>
          <p:cNvSpPr>
            <a:spLocks noChangeArrowheads="1"/>
          </p:cNvSpPr>
          <p:nvPr/>
        </p:nvSpPr>
        <p:spPr bwMode="auto">
          <a:xfrm>
            <a:off x="5508625" y="4325938"/>
            <a:ext cx="1776413" cy="852487"/>
          </a:xfrm>
          <a:prstGeom prst="chevron">
            <a:avLst>
              <a:gd name="adj" fmla="val 50002"/>
            </a:avLst>
          </a:prstGeom>
          <a:solidFill>
            <a:srgbClr val="EAF1DD"/>
          </a:solidFill>
          <a:ln w="9525">
            <a:solidFill>
              <a:srgbClr val="4579B8"/>
            </a:solidFill>
            <a:miter lim="800000"/>
            <a:headEnd/>
            <a:tailEnd/>
          </a:ln>
          <a:effectLst>
            <a:outerShdw blurRad="63500" dist="23000" dir="5400000" rotWithShape="0">
              <a:srgbClr val="000000">
                <a:alpha val="34998"/>
              </a:srgbClr>
            </a:outerShdw>
          </a:effectLst>
        </p:spPr>
        <p:txBody>
          <a:bodyPr anchor="ctr"/>
          <a:lstStyle/>
          <a:p>
            <a:pPr algn="ctr" defTabSz="914400">
              <a:spcAft>
                <a:spcPts val="1000"/>
              </a:spcAft>
              <a:defRPr/>
            </a:pPr>
            <a:r>
              <a:rPr lang="en-GB" sz="1400" b="1">
                <a:solidFill>
                  <a:srgbClr val="403152"/>
                </a:solidFill>
                <a:latin typeface="Calibri" charset="0"/>
                <a:ea typeface="MS PGothic" charset="0"/>
                <a:cs typeface="MS PGothic" charset="0"/>
              </a:rPr>
              <a:t>EP plenary 22.10</a:t>
            </a:r>
            <a:endParaRPr lang="en-US" sz="1400">
              <a:latin typeface="Arial" charset="0"/>
              <a:ea typeface="MS PGothic" charset="0"/>
              <a:cs typeface="MS PGothic" charset="0"/>
            </a:endParaRPr>
          </a:p>
        </p:txBody>
      </p:sp>
      <p:sp>
        <p:nvSpPr>
          <p:cNvPr id="17435" name="Chevron 44"/>
          <p:cNvSpPr>
            <a:spLocks noChangeArrowheads="1"/>
          </p:cNvSpPr>
          <p:nvPr/>
        </p:nvSpPr>
        <p:spPr bwMode="auto">
          <a:xfrm>
            <a:off x="3852863" y="4325938"/>
            <a:ext cx="2087562" cy="852487"/>
          </a:xfrm>
          <a:prstGeom prst="chevron">
            <a:avLst>
              <a:gd name="adj" fmla="val 49996"/>
            </a:avLst>
          </a:prstGeom>
          <a:solidFill>
            <a:srgbClr val="D6E3BC"/>
          </a:solidFill>
          <a:ln w="9525">
            <a:solidFill>
              <a:srgbClr val="4579B8"/>
            </a:solidFill>
            <a:miter lim="800000"/>
            <a:headEnd/>
            <a:tailEnd/>
          </a:ln>
          <a:effectLst>
            <a:outerShdw blurRad="63500" dist="23000" dir="5400000" rotWithShape="0">
              <a:srgbClr val="000000">
                <a:alpha val="34998"/>
              </a:srgbClr>
            </a:outerShdw>
          </a:effectLst>
        </p:spPr>
        <p:txBody>
          <a:bodyPr anchor="ctr"/>
          <a:lstStyle/>
          <a:p>
            <a:pPr algn="ctr" defTabSz="914400">
              <a:spcAft>
                <a:spcPts val="1000"/>
              </a:spcAft>
              <a:defRPr/>
            </a:pPr>
            <a:r>
              <a:rPr lang="en-GB" sz="1400" b="1">
                <a:solidFill>
                  <a:srgbClr val="403152"/>
                </a:solidFill>
                <a:latin typeface="Calibri" charset="0"/>
                <a:ea typeface="MS PGothic" charset="0"/>
                <a:cs typeface="MS PGothic" charset="0"/>
              </a:rPr>
              <a:t>ITRE vote Sept-Oct</a:t>
            </a:r>
            <a:endParaRPr lang="en-US" sz="1400">
              <a:latin typeface="Arial" charset="0"/>
              <a:ea typeface="MS PGothic" charset="0"/>
              <a:cs typeface="MS PGothic" charset="0"/>
            </a:endParaRPr>
          </a:p>
        </p:txBody>
      </p:sp>
      <p:sp>
        <p:nvSpPr>
          <p:cNvPr id="17436" name="Chevron 45"/>
          <p:cNvSpPr>
            <a:spLocks noChangeArrowheads="1"/>
          </p:cNvSpPr>
          <p:nvPr/>
        </p:nvSpPr>
        <p:spPr bwMode="auto">
          <a:xfrm>
            <a:off x="2181225" y="4325938"/>
            <a:ext cx="2103438" cy="852487"/>
          </a:xfrm>
          <a:prstGeom prst="chevron">
            <a:avLst>
              <a:gd name="adj" fmla="val 50011"/>
            </a:avLst>
          </a:prstGeom>
          <a:solidFill>
            <a:srgbClr val="E6B9B8"/>
          </a:solidFill>
          <a:ln w="9525">
            <a:solidFill>
              <a:srgbClr val="4579B8"/>
            </a:solidFill>
            <a:miter lim="800000"/>
            <a:headEnd/>
            <a:tailEnd/>
          </a:ln>
          <a:effectLst>
            <a:outerShdw blurRad="63500" dist="23000" dir="5400000" rotWithShape="0">
              <a:srgbClr val="000000">
                <a:alpha val="34998"/>
              </a:srgbClr>
            </a:outerShdw>
          </a:effectLst>
        </p:spPr>
        <p:txBody>
          <a:bodyPr anchor="ctr"/>
          <a:lstStyle/>
          <a:p>
            <a:pPr algn="ctr" defTabSz="914400">
              <a:spcAft>
                <a:spcPts val="1000"/>
              </a:spcAft>
              <a:defRPr/>
            </a:pPr>
            <a:r>
              <a:rPr lang="en-GB" sz="1400" b="1">
                <a:solidFill>
                  <a:srgbClr val="403152"/>
                </a:solidFill>
                <a:latin typeface="Calibri" charset="0"/>
                <a:ea typeface="MS PGothic" charset="0"/>
                <a:cs typeface="MS PGothic" charset="0"/>
              </a:rPr>
              <a:t>Trialogue finished 25 June</a:t>
            </a:r>
            <a:endParaRPr lang="en-US" sz="1400">
              <a:latin typeface="Calibri" charset="0"/>
              <a:ea typeface="MS PGothic" charset="0"/>
              <a:cs typeface="MS PGothic" charset="0"/>
            </a:endParaRPr>
          </a:p>
        </p:txBody>
      </p:sp>
      <p:sp>
        <p:nvSpPr>
          <p:cNvPr id="17437" name="Pentagon 47"/>
          <p:cNvSpPr>
            <a:spLocks noChangeArrowheads="1"/>
          </p:cNvSpPr>
          <p:nvPr/>
        </p:nvSpPr>
        <p:spPr bwMode="auto">
          <a:xfrm>
            <a:off x="701675" y="4332288"/>
            <a:ext cx="1927225" cy="852487"/>
          </a:xfrm>
          <a:prstGeom prst="homePlate">
            <a:avLst>
              <a:gd name="adj" fmla="val 46208"/>
            </a:avLst>
          </a:prstGeom>
          <a:solidFill>
            <a:srgbClr val="D99694"/>
          </a:solidFill>
          <a:ln w="9525">
            <a:solidFill>
              <a:srgbClr val="4579B8"/>
            </a:solidFill>
            <a:miter lim="800000"/>
            <a:headEnd/>
            <a:tailEnd/>
          </a:ln>
          <a:effectLst>
            <a:outerShdw blurRad="63500" dist="23000" dir="5400000" rotWithShape="0">
              <a:srgbClr val="000000">
                <a:alpha val="34998"/>
              </a:srgbClr>
            </a:outerShdw>
          </a:effectLst>
        </p:spPr>
        <p:txBody>
          <a:bodyPr anchor="ctr"/>
          <a:lstStyle/>
          <a:p>
            <a:pPr algn="ctr" defTabSz="914400">
              <a:spcAft>
                <a:spcPts val="1000"/>
              </a:spcAft>
              <a:defRPr/>
            </a:pPr>
            <a:r>
              <a:rPr lang="en-GB" sz="1400" b="1">
                <a:solidFill>
                  <a:srgbClr val="403152"/>
                </a:solidFill>
                <a:latin typeface="Calibri" charset="0"/>
                <a:ea typeface="MS PGothic" charset="0"/>
                <a:cs typeface="MS PGothic" charset="0"/>
              </a:rPr>
              <a:t>Horizon 2020</a:t>
            </a:r>
            <a:endParaRPr lang="en-US" sz="1400">
              <a:latin typeface="Calibri" charset="0"/>
              <a:ea typeface="MS PGothic" charset="0"/>
              <a:cs typeface="MS PGothic" charset="0"/>
            </a:endParaRPr>
          </a:p>
        </p:txBody>
      </p:sp>
      <p:sp>
        <p:nvSpPr>
          <p:cNvPr id="17438" name="Rectangle 13"/>
          <p:cNvSpPr>
            <a:spLocks noChangeArrowheads="1"/>
          </p:cNvSpPr>
          <p:nvPr/>
        </p:nvSpPr>
        <p:spPr bwMode="auto">
          <a:xfrm>
            <a:off x="539750" y="5516563"/>
            <a:ext cx="8280400" cy="1214437"/>
          </a:xfrm>
          <a:prstGeom prst="rect">
            <a:avLst/>
          </a:prstGeom>
          <a:solidFill>
            <a:srgbClr val="4E6128"/>
          </a:solidFill>
          <a:ln w="9525">
            <a:solidFill>
              <a:srgbClr val="000000"/>
            </a:solidFill>
            <a:miter lim="800000"/>
            <a:headEnd/>
            <a:tailEnd/>
          </a:ln>
        </p:spPr>
        <p:txBody>
          <a:bodyPr/>
          <a:lstStyle/>
          <a:p>
            <a:endParaRPr lang="en-GB" altLang="de-DE"/>
          </a:p>
        </p:txBody>
      </p:sp>
      <p:sp>
        <p:nvSpPr>
          <p:cNvPr id="17439" name="Chevron 46"/>
          <p:cNvSpPr>
            <a:spLocks noChangeArrowheads="1"/>
          </p:cNvSpPr>
          <p:nvPr/>
        </p:nvSpPr>
        <p:spPr bwMode="auto">
          <a:xfrm>
            <a:off x="6804025" y="5694363"/>
            <a:ext cx="2016125" cy="852487"/>
          </a:xfrm>
          <a:prstGeom prst="chevron">
            <a:avLst>
              <a:gd name="adj" fmla="val 50015"/>
            </a:avLst>
          </a:prstGeom>
          <a:solidFill>
            <a:srgbClr val="EEF6F0"/>
          </a:solidFill>
          <a:ln w="9525">
            <a:solidFill>
              <a:srgbClr val="4579B8"/>
            </a:solidFill>
            <a:miter lim="800000"/>
            <a:headEnd/>
            <a:tailEnd/>
          </a:ln>
          <a:effectLst>
            <a:outerShdw blurRad="63500" dist="23000" dir="5400000" rotWithShape="0">
              <a:srgbClr val="000000">
                <a:alpha val="34998"/>
              </a:srgbClr>
            </a:outerShdw>
          </a:effectLst>
        </p:spPr>
        <p:txBody>
          <a:bodyPr anchor="ctr"/>
          <a:lstStyle/>
          <a:p>
            <a:pPr algn="ctr" defTabSz="914400">
              <a:spcAft>
                <a:spcPts val="1000"/>
              </a:spcAft>
              <a:defRPr/>
            </a:pPr>
            <a:r>
              <a:rPr lang="en-GB" sz="1400" b="1">
                <a:solidFill>
                  <a:srgbClr val="FF0000"/>
                </a:solidFill>
                <a:latin typeface="Calibri" charset="0"/>
                <a:ea typeface="MS PGothic" charset="0"/>
                <a:cs typeface="MS PGothic" charset="0"/>
              </a:rPr>
              <a:t>Council  January</a:t>
            </a:r>
            <a:endParaRPr lang="en-US" sz="1400">
              <a:solidFill>
                <a:srgbClr val="FF0000"/>
              </a:solidFill>
              <a:latin typeface="Arial" charset="0"/>
              <a:ea typeface="MS PGothic" charset="0"/>
              <a:cs typeface="MS PGothic" charset="0"/>
            </a:endParaRPr>
          </a:p>
        </p:txBody>
      </p:sp>
      <p:sp>
        <p:nvSpPr>
          <p:cNvPr id="17440" name="Chevron 43"/>
          <p:cNvSpPr>
            <a:spLocks noChangeArrowheads="1"/>
          </p:cNvSpPr>
          <p:nvPr/>
        </p:nvSpPr>
        <p:spPr bwMode="auto">
          <a:xfrm>
            <a:off x="5508625" y="5694363"/>
            <a:ext cx="1776413" cy="852487"/>
          </a:xfrm>
          <a:prstGeom prst="chevron">
            <a:avLst>
              <a:gd name="adj" fmla="val 50002"/>
            </a:avLst>
          </a:prstGeom>
          <a:solidFill>
            <a:srgbClr val="EAF1DD"/>
          </a:solidFill>
          <a:ln w="9525">
            <a:solidFill>
              <a:srgbClr val="4579B8"/>
            </a:solidFill>
            <a:miter lim="800000"/>
            <a:headEnd/>
            <a:tailEnd/>
          </a:ln>
          <a:effectLst>
            <a:outerShdw blurRad="63500" dist="23000" dir="5400000" rotWithShape="0">
              <a:srgbClr val="000000">
                <a:alpha val="34998"/>
              </a:srgbClr>
            </a:outerShdw>
          </a:effectLst>
        </p:spPr>
        <p:txBody>
          <a:bodyPr anchor="ctr"/>
          <a:lstStyle/>
          <a:p>
            <a:pPr algn="ctr" defTabSz="914400">
              <a:spcAft>
                <a:spcPts val="1000"/>
              </a:spcAft>
              <a:defRPr/>
            </a:pPr>
            <a:r>
              <a:rPr lang="en-GB" sz="1400" b="1">
                <a:solidFill>
                  <a:srgbClr val="FF0000"/>
                </a:solidFill>
                <a:latin typeface="Calibri" charset="0"/>
                <a:ea typeface="MS PGothic" charset="0"/>
                <a:cs typeface="MS PGothic" charset="0"/>
              </a:rPr>
              <a:t>EP plenary Nov/Dec</a:t>
            </a:r>
            <a:endParaRPr lang="en-US" sz="1400">
              <a:solidFill>
                <a:srgbClr val="FF0000"/>
              </a:solidFill>
              <a:latin typeface="Arial" charset="0"/>
              <a:ea typeface="MS PGothic" charset="0"/>
              <a:cs typeface="MS PGothic" charset="0"/>
            </a:endParaRPr>
          </a:p>
        </p:txBody>
      </p:sp>
      <p:sp>
        <p:nvSpPr>
          <p:cNvPr id="17441" name="Chevron 44"/>
          <p:cNvSpPr>
            <a:spLocks noChangeArrowheads="1"/>
          </p:cNvSpPr>
          <p:nvPr/>
        </p:nvSpPr>
        <p:spPr bwMode="auto">
          <a:xfrm>
            <a:off x="3851275" y="5694363"/>
            <a:ext cx="2089150" cy="852487"/>
          </a:xfrm>
          <a:prstGeom prst="chevron">
            <a:avLst>
              <a:gd name="adj" fmla="val 50034"/>
            </a:avLst>
          </a:prstGeom>
          <a:solidFill>
            <a:srgbClr val="D6E3BC"/>
          </a:solidFill>
          <a:ln w="9525">
            <a:solidFill>
              <a:srgbClr val="4579B8"/>
            </a:solidFill>
            <a:miter lim="800000"/>
            <a:headEnd/>
            <a:tailEnd/>
          </a:ln>
          <a:effectLst>
            <a:outerShdw blurRad="63500" dist="23000" dir="5400000" rotWithShape="0">
              <a:srgbClr val="000000">
                <a:alpha val="34998"/>
              </a:srgbClr>
            </a:outerShdw>
          </a:effectLst>
        </p:spPr>
        <p:txBody>
          <a:bodyPr anchor="ctr"/>
          <a:lstStyle/>
          <a:p>
            <a:pPr algn="ctr" defTabSz="914400">
              <a:spcAft>
                <a:spcPts val="1000"/>
              </a:spcAft>
              <a:defRPr/>
            </a:pPr>
            <a:r>
              <a:rPr lang="en-GB" sz="1400" b="1">
                <a:solidFill>
                  <a:srgbClr val="403152"/>
                </a:solidFill>
                <a:latin typeface="Calibri" charset="0"/>
                <a:ea typeface="MS PGothic" charset="0"/>
                <a:cs typeface="MS PGothic" charset="0"/>
              </a:rPr>
              <a:t>AGRI vote Oct/Nov</a:t>
            </a:r>
            <a:endParaRPr lang="en-US" sz="1400">
              <a:latin typeface="Arial" charset="0"/>
              <a:ea typeface="MS PGothic" charset="0"/>
              <a:cs typeface="MS PGothic" charset="0"/>
            </a:endParaRPr>
          </a:p>
        </p:txBody>
      </p:sp>
      <p:sp>
        <p:nvSpPr>
          <p:cNvPr id="17442" name="Chevron 45"/>
          <p:cNvSpPr>
            <a:spLocks noChangeArrowheads="1"/>
          </p:cNvSpPr>
          <p:nvPr/>
        </p:nvSpPr>
        <p:spPr bwMode="auto">
          <a:xfrm>
            <a:off x="2181225" y="5694363"/>
            <a:ext cx="2103438" cy="852487"/>
          </a:xfrm>
          <a:prstGeom prst="chevron">
            <a:avLst>
              <a:gd name="adj" fmla="val 50011"/>
            </a:avLst>
          </a:prstGeom>
          <a:solidFill>
            <a:srgbClr val="C2D69B"/>
          </a:solidFill>
          <a:ln w="9525">
            <a:solidFill>
              <a:srgbClr val="4579B8"/>
            </a:solidFill>
            <a:miter lim="800000"/>
            <a:headEnd/>
            <a:tailEnd/>
          </a:ln>
          <a:effectLst>
            <a:outerShdw blurRad="63500" dist="23000" dir="5400000" rotWithShape="0">
              <a:srgbClr val="000000">
                <a:alpha val="34998"/>
              </a:srgbClr>
            </a:outerShdw>
          </a:effectLst>
        </p:spPr>
        <p:txBody>
          <a:bodyPr anchor="ctr"/>
          <a:lstStyle/>
          <a:p>
            <a:pPr algn="ctr" defTabSz="914400">
              <a:spcAft>
                <a:spcPts val="1000"/>
              </a:spcAft>
              <a:defRPr/>
            </a:pPr>
            <a:r>
              <a:rPr lang="en-GB" sz="1200" b="1">
                <a:solidFill>
                  <a:srgbClr val="403152"/>
                </a:solidFill>
                <a:latin typeface="Calibri" charset="0"/>
                <a:ea typeface="MS PGothic" charset="0"/>
                <a:cs typeface="MS PGothic" charset="0"/>
              </a:rPr>
              <a:t>Trialogue partial agreement June, final foreseen September</a:t>
            </a:r>
            <a:endParaRPr lang="en-US" sz="1200">
              <a:latin typeface="Calibri" charset="0"/>
              <a:ea typeface="MS PGothic" charset="0"/>
              <a:cs typeface="MS PGothic" charset="0"/>
            </a:endParaRPr>
          </a:p>
        </p:txBody>
      </p:sp>
      <p:sp>
        <p:nvSpPr>
          <p:cNvPr id="17443" name="Pentagon 47"/>
          <p:cNvSpPr>
            <a:spLocks noChangeArrowheads="1"/>
          </p:cNvSpPr>
          <p:nvPr/>
        </p:nvSpPr>
        <p:spPr bwMode="auto">
          <a:xfrm>
            <a:off x="701675" y="5699125"/>
            <a:ext cx="1925638" cy="852488"/>
          </a:xfrm>
          <a:prstGeom prst="homePlate">
            <a:avLst>
              <a:gd name="adj" fmla="val 46170"/>
            </a:avLst>
          </a:prstGeom>
          <a:solidFill>
            <a:srgbClr val="76923C"/>
          </a:solidFill>
          <a:ln w="9525">
            <a:solidFill>
              <a:srgbClr val="4579B8"/>
            </a:solidFill>
            <a:miter lim="800000"/>
            <a:headEnd/>
            <a:tailEnd/>
          </a:ln>
          <a:effectLst>
            <a:outerShdw blurRad="63500" dist="23000" dir="5400000" rotWithShape="0">
              <a:srgbClr val="000000">
                <a:alpha val="34998"/>
              </a:srgbClr>
            </a:outerShdw>
          </a:effectLst>
        </p:spPr>
        <p:txBody>
          <a:bodyPr anchor="ctr"/>
          <a:lstStyle/>
          <a:p>
            <a:pPr algn="ctr" defTabSz="914400">
              <a:spcAft>
                <a:spcPts val="1000"/>
              </a:spcAft>
              <a:defRPr/>
            </a:pPr>
            <a:r>
              <a:rPr lang="en-GB" sz="1400" b="1">
                <a:solidFill>
                  <a:srgbClr val="403152"/>
                </a:solidFill>
                <a:latin typeface="Calibri" charset="0"/>
                <a:ea typeface="MS PGothic" charset="0"/>
                <a:cs typeface="MS PGothic" charset="0"/>
              </a:rPr>
              <a:t>EAFRD</a:t>
            </a:r>
            <a:endParaRPr lang="en-US" sz="1400">
              <a:latin typeface="Calibri" charset="0"/>
              <a:ea typeface="MS PGothic" charset="0"/>
              <a:cs typeface="MS PGothic" charset="0"/>
            </a:endParaRPr>
          </a:p>
        </p:txBody>
      </p:sp>
      <p:sp>
        <p:nvSpPr>
          <p:cNvPr id="2" name="TextBox 1"/>
          <p:cNvSpPr txBox="1"/>
          <p:nvPr/>
        </p:nvSpPr>
        <p:spPr bwMode="auto">
          <a:xfrm>
            <a:off x="8826500" y="5021048"/>
            <a:ext cx="338554" cy="17392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vert270" wrap="none">
            <a:spAutoFit/>
          </a:bodyPr>
          <a:lstStyle/>
          <a:p>
            <a:pPr>
              <a:defRPr/>
            </a:pPr>
            <a:r>
              <a:rPr lang="en-US" sz="1000" dirty="0">
                <a:solidFill>
                  <a:srgbClr val="404040"/>
                </a:solidFill>
                <a:latin typeface="Arial" charset="0"/>
                <a:ea typeface="MS PGothic" charset="0"/>
                <a:cs typeface="MS PGothic" charset="0"/>
              </a:rPr>
              <a:t>Updated 9</a:t>
            </a:r>
            <a:r>
              <a:rPr lang="en-US" sz="1000" baseline="30000" dirty="0">
                <a:solidFill>
                  <a:srgbClr val="404040"/>
                </a:solidFill>
                <a:latin typeface="Arial" charset="0"/>
                <a:ea typeface="MS PGothic" charset="0"/>
                <a:cs typeface="MS PGothic" charset="0"/>
              </a:rPr>
              <a:t>th</a:t>
            </a:r>
            <a:r>
              <a:rPr lang="en-US" sz="1000" dirty="0">
                <a:solidFill>
                  <a:srgbClr val="404040"/>
                </a:solidFill>
                <a:latin typeface="Arial" charset="0"/>
                <a:ea typeface="MS PGothic" charset="0"/>
                <a:cs typeface="MS PGothic" charset="0"/>
              </a:rPr>
              <a:t> September 2013</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txBox="1">
            <a:spLocks/>
          </p:cNvSpPr>
          <p:nvPr/>
        </p:nvSpPr>
        <p:spPr bwMode="auto">
          <a:xfrm>
            <a:off x="836613" y="2689225"/>
            <a:ext cx="5272087" cy="4710113"/>
          </a:xfrm>
          <a:prstGeom prst="rect">
            <a:avLst/>
          </a:prstGeom>
          <a:noFill/>
          <a:ln w="9525">
            <a:noFill/>
            <a:miter lim="800000"/>
            <a:headEnd/>
            <a:tailEnd/>
          </a:ln>
        </p:spPr>
        <p:txBody>
          <a:bodyPr/>
          <a:lstStyle/>
          <a:p>
            <a:pPr>
              <a:lnSpc>
                <a:spcPct val="150000"/>
              </a:lnSpc>
            </a:pPr>
            <a:r>
              <a:rPr lang="en-GB" altLang="de-DE" sz="2000" dirty="0" smtClean="0"/>
              <a:t>+</a:t>
            </a:r>
            <a:r>
              <a:rPr lang="sk-SK" altLang="de-DE" sz="2000" dirty="0" smtClean="0"/>
              <a:t>Účel príručky</a:t>
            </a:r>
            <a:r>
              <a:rPr lang="en-GB" altLang="de-DE" sz="1800" dirty="0"/>
              <a:t/>
            </a:r>
            <a:br>
              <a:rPr lang="en-GB" altLang="de-DE" sz="1800" dirty="0"/>
            </a:br>
            <a:r>
              <a:rPr lang="sk-SK" altLang="de-DE" sz="1600" dirty="0" smtClean="0"/>
              <a:t>Ciele</a:t>
            </a:r>
            <a:r>
              <a:rPr lang="en-GB" altLang="de-DE" sz="1600" dirty="0" smtClean="0"/>
              <a:t>, </a:t>
            </a:r>
            <a:r>
              <a:rPr lang="sk-SK" altLang="de-DE" sz="1600" dirty="0" smtClean="0"/>
              <a:t>oslovenie cieľovej skupiny</a:t>
            </a:r>
          </a:p>
          <a:p>
            <a:pPr>
              <a:lnSpc>
                <a:spcPct val="150000"/>
              </a:lnSpc>
            </a:pPr>
            <a:r>
              <a:rPr lang="en-GB" altLang="de-DE" sz="1800" dirty="0"/>
              <a:t/>
            </a:r>
            <a:br>
              <a:rPr lang="en-GB" altLang="de-DE" sz="1800" dirty="0"/>
            </a:br>
            <a:r>
              <a:rPr lang="en-GB" altLang="de-DE" sz="1800" dirty="0" smtClean="0"/>
              <a:t>+</a:t>
            </a:r>
            <a:r>
              <a:rPr lang="en-GB" altLang="de-DE" sz="1800" b="1" dirty="0" smtClean="0"/>
              <a:t> </a:t>
            </a:r>
            <a:r>
              <a:rPr lang="en-GB" altLang="de-DE" sz="2000" dirty="0" err="1" smtClean="0"/>
              <a:t>Aktualizácia</a:t>
            </a:r>
            <a:endParaRPr lang="en-GB" altLang="de-DE" sz="2000" dirty="0" smtClean="0"/>
          </a:p>
          <a:p>
            <a:pPr>
              <a:lnSpc>
                <a:spcPct val="150000"/>
              </a:lnSpc>
            </a:pPr>
            <a:r>
              <a:rPr lang="sk-SK" altLang="de-DE" sz="1600" dirty="0" smtClean="0"/>
              <a:t>Porovnanie zmien </a:t>
            </a:r>
            <a:r>
              <a:rPr lang="en-GB" altLang="de-DE" sz="1600" dirty="0" smtClean="0"/>
              <a:t>s </a:t>
            </a:r>
            <a:r>
              <a:rPr lang="sk-SK" altLang="de-DE" sz="1600" dirty="0" smtClean="0"/>
              <a:t>príručkou </a:t>
            </a:r>
            <a:r>
              <a:rPr lang="en-GB" altLang="de-DE" sz="1600" dirty="0" smtClean="0"/>
              <a:t>2007-2013</a:t>
            </a:r>
            <a:endParaRPr lang="sk-SK" altLang="de-DE" sz="1600" dirty="0" smtClean="0"/>
          </a:p>
          <a:p>
            <a:pPr>
              <a:lnSpc>
                <a:spcPct val="150000"/>
              </a:lnSpc>
            </a:pPr>
            <a:endParaRPr lang="en-GB" altLang="de-DE" sz="1600" dirty="0" smtClean="0"/>
          </a:p>
          <a:p>
            <a:pPr>
              <a:lnSpc>
                <a:spcPct val="150000"/>
              </a:lnSpc>
            </a:pPr>
            <a:r>
              <a:rPr lang="en-GB" altLang="de-DE" sz="1800" dirty="0" smtClean="0"/>
              <a:t>+ </a:t>
            </a:r>
            <a:r>
              <a:rPr lang="en-GB" altLang="de-DE" sz="2000" dirty="0" err="1" smtClean="0"/>
              <a:t>Príklady</a:t>
            </a:r>
            <a:r>
              <a:rPr lang="en-GB" altLang="de-DE" sz="2000" dirty="0" smtClean="0"/>
              <a:t>, </a:t>
            </a:r>
            <a:r>
              <a:rPr lang="en-GB" altLang="de-DE" sz="2000" dirty="0" err="1" smtClean="0"/>
              <a:t>ako</a:t>
            </a:r>
            <a:r>
              <a:rPr lang="en-GB" altLang="de-DE" sz="2000" dirty="0" smtClean="0"/>
              <a:t> </a:t>
            </a:r>
            <a:r>
              <a:rPr lang="sk-SK" altLang="de-DE" sz="2000" dirty="0" smtClean="0"/>
              <a:t>čítať </a:t>
            </a:r>
            <a:r>
              <a:rPr lang="en-GB" altLang="de-DE" sz="2000" dirty="0" err="1" smtClean="0"/>
              <a:t>príležitosti</a:t>
            </a:r>
            <a:endParaRPr lang="de-DE" altLang="de-DE" sz="2000" dirty="0">
              <a:solidFill>
                <a:srgbClr val="404040"/>
              </a:solidFill>
            </a:endParaRPr>
          </a:p>
        </p:txBody>
      </p:sp>
      <p:cxnSp>
        <p:nvCxnSpPr>
          <p:cNvPr id="12" name="Straight Connector 11"/>
          <p:cNvCxnSpPr/>
          <p:nvPr/>
        </p:nvCxnSpPr>
        <p:spPr>
          <a:xfrm>
            <a:off x="441325" y="6451600"/>
            <a:ext cx="8385175" cy="1588"/>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19460" name="Title 1"/>
          <p:cNvSpPr txBox="1">
            <a:spLocks/>
          </p:cNvSpPr>
          <p:nvPr/>
        </p:nvSpPr>
        <p:spPr bwMode="auto">
          <a:xfrm>
            <a:off x="2884488" y="257175"/>
            <a:ext cx="6018212" cy="693738"/>
          </a:xfrm>
          <a:prstGeom prst="rect">
            <a:avLst/>
          </a:prstGeom>
          <a:noFill/>
          <a:ln w="9525">
            <a:noFill/>
            <a:miter lim="800000"/>
            <a:headEnd/>
            <a:tailEnd/>
          </a:ln>
        </p:spPr>
        <p:txBody>
          <a:bodyPr/>
          <a:lstStyle/>
          <a:p>
            <a:pPr algn="r"/>
            <a:endParaRPr lang="de-DE" altLang="de-DE" sz="2400">
              <a:solidFill>
                <a:srgbClr val="404040"/>
              </a:solidFill>
            </a:endParaRPr>
          </a:p>
        </p:txBody>
      </p:sp>
      <p:pic>
        <p:nvPicPr>
          <p:cNvPr id="19461" name="Picture 11" descr="C:\Users\Янка Казакова.LH-3D0CJO2TSPBL\Desktop\green.jpg"/>
          <p:cNvPicPr>
            <a:picLocks noChangeAspect="1" noChangeArrowheads="1"/>
          </p:cNvPicPr>
          <p:nvPr/>
        </p:nvPicPr>
        <p:blipFill>
          <a:blip r:embed="rId3"/>
          <a:srcRect/>
          <a:stretch>
            <a:fillRect/>
          </a:stretch>
        </p:blipFill>
        <p:spPr bwMode="auto">
          <a:xfrm>
            <a:off x="0" y="-6350"/>
            <a:ext cx="133350" cy="6877050"/>
          </a:xfrm>
          <a:prstGeom prst="rect">
            <a:avLst/>
          </a:prstGeom>
          <a:noFill/>
          <a:ln w="9525">
            <a:noFill/>
            <a:miter lim="800000"/>
            <a:headEnd/>
            <a:tailEnd/>
          </a:ln>
        </p:spPr>
      </p:pic>
      <p:sp>
        <p:nvSpPr>
          <p:cNvPr id="19462" name="Title 1"/>
          <p:cNvSpPr txBox="1">
            <a:spLocks/>
          </p:cNvSpPr>
          <p:nvPr/>
        </p:nvSpPr>
        <p:spPr bwMode="auto">
          <a:xfrm>
            <a:off x="606425" y="1519238"/>
            <a:ext cx="4978400" cy="517525"/>
          </a:xfrm>
          <a:prstGeom prst="rect">
            <a:avLst/>
          </a:prstGeom>
          <a:noFill/>
          <a:ln w="9525">
            <a:noFill/>
            <a:miter lim="800000"/>
            <a:headEnd/>
            <a:tailEnd/>
          </a:ln>
        </p:spPr>
        <p:txBody>
          <a:bodyPr/>
          <a:lstStyle/>
          <a:p>
            <a:r>
              <a:rPr lang="sk-SK" altLang="de-DE" sz="2500" b="1" dirty="0" smtClean="0">
                <a:solidFill>
                  <a:srgbClr val="404040"/>
                </a:solidFill>
              </a:rPr>
              <a:t>Obsah</a:t>
            </a:r>
            <a:endParaRPr lang="en-IE" altLang="de-DE" sz="2500" b="1" dirty="0">
              <a:solidFill>
                <a:srgbClr val="404040"/>
              </a:solidFill>
            </a:endParaRPr>
          </a:p>
        </p:txBody>
      </p:sp>
      <p:cxnSp>
        <p:nvCxnSpPr>
          <p:cNvPr id="14" name="Straight Connector 13"/>
          <p:cNvCxnSpPr/>
          <p:nvPr/>
        </p:nvCxnSpPr>
        <p:spPr>
          <a:xfrm>
            <a:off x="606425" y="2474913"/>
            <a:ext cx="8220075" cy="1587"/>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19464" name="Title 1"/>
          <p:cNvSpPr txBox="1">
            <a:spLocks/>
          </p:cNvSpPr>
          <p:nvPr/>
        </p:nvSpPr>
        <p:spPr bwMode="auto">
          <a:xfrm>
            <a:off x="327025" y="6548438"/>
            <a:ext cx="3268663" cy="322262"/>
          </a:xfrm>
          <a:prstGeom prst="rect">
            <a:avLst/>
          </a:prstGeom>
          <a:noFill/>
          <a:ln w="9525">
            <a:noFill/>
            <a:miter lim="800000"/>
            <a:headEnd/>
            <a:tailEnd/>
          </a:ln>
        </p:spPr>
        <p:txBody>
          <a:bodyPr/>
          <a:lstStyle/>
          <a:p>
            <a:r>
              <a:rPr lang="en-US" altLang="de-DE" sz="1000">
                <a:solidFill>
                  <a:srgbClr val="404040"/>
                </a:solidFill>
              </a:rPr>
              <a:t>National Workshop on Financing Natura 2000</a:t>
            </a:r>
            <a:endParaRPr lang="en-IE" altLang="de-DE" sz="1000">
              <a:solidFill>
                <a:srgbClr val="404040"/>
              </a:solidFill>
            </a:endParaRPr>
          </a:p>
        </p:txBody>
      </p:sp>
      <p:grpSp>
        <p:nvGrpSpPr>
          <p:cNvPr id="19465" name="Gruppieren 15"/>
          <p:cNvGrpSpPr>
            <a:grpSpLocks noChangeAspect="1"/>
          </p:cNvGrpSpPr>
          <p:nvPr/>
        </p:nvGrpSpPr>
        <p:grpSpPr bwMode="auto">
          <a:xfrm>
            <a:off x="298450" y="227013"/>
            <a:ext cx="2976563" cy="393700"/>
            <a:chOff x="1709737" y="3049587"/>
            <a:chExt cx="5724525" cy="758825"/>
          </a:xfrm>
        </p:grpSpPr>
        <p:pic>
          <p:nvPicPr>
            <p:cNvPr id="19471" name="Picture 2" descr="http://morna.uk.com/wp-content/uploads/2010/06/wwf-logo-_-slogan-high-res3.jpg"/>
            <p:cNvPicPr>
              <a:picLocks noChangeAspect="1" noChangeArrowheads="1"/>
            </p:cNvPicPr>
            <p:nvPr/>
          </p:nvPicPr>
          <p:blipFill>
            <a:blip r:embed="rId4"/>
            <a:srcRect/>
            <a:stretch>
              <a:fillRect/>
            </a:stretch>
          </p:blipFill>
          <p:spPr bwMode="auto">
            <a:xfrm>
              <a:off x="3689667" y="3049587"/>
              <a:ext cx="1844040" cy="723265"/>
            </a:xfrm>
            <a:prstGeom prst="rect">
              <a:avLst/>
            </a:prstGeom>
            <a:noFill/>
            <a:ln w="9525">
              <a:noFill/>
              <a:miter lim="800000"/>
              <a:headEnd/>
              <a:tailEnd/>
            </a:ln>
          </p:spPr>
        </p:pic>
        <p:pic>
          <p:nvPicPr>
            <p:cNvPr id="19472" name="Picture 1" descr="12cm ieep"/>
            <p:cNvPicPr>
              <a:picLocks noChangeAspect="1" noChangeArrowheads="1"/>
            </p:cNvPicPr>
            <p:nvPr/>
          </p:nvPicPr>
          <p:blipFill>
            <a:blip r:embed="rId5"/>
            <a:srcRect/>
            <a:stretch>
              <a:fillRect/>
            </a:stretch>
          </p:blipFill>
          <p:spPr bwMode="auto">
            <a:xfrm>
              <a:off x="1709737" y="3085147"/>
              <a:ext cx="1637030" cy="723265"/>
            </a:xfrm>
            <a:prstGeom prst="rect">
              <a:avLst/>
            </a:prstGeom>
            <a:noFill/>
            <a:ln w="9525">
              <a:noFill/>
              <a:miter lim="800000"/>
              <a:headEnd/>
              <a:tailEnd/>
            </a:ln>
          </p:spPr>
        </p:pic>
        <p:pic>
          <p:nvPicPr>
            <p:cNvPr id="19473" name="Picture 7" descr="C:\Users\M Kettunen\Documents\IEEP\PROJECTS\350_N2k financing III\ICF GHK logo blueblock JPG file.jpg"/>
            <p:cNvPicPr>
              <a:picLocks noChangeAspect="1" noChangeArrowheads="1"/>
            </p:cNvPicPr>
            <p:nvPr/>
          </p:nvPicPr>
          <p:blipFill>
            <a:blip r:embed="rId6"/>
            <a:srcRect/>
            <a:stretch>
              <a:fillRect/>
            </a:stretch>
          </p:blipFill>
          <p:spPr bwMode="auto">
            <a:xfrm>
              <a:off x="5740717" y="3095307"/>
              <a:ext cx="1693545" cy="617855"/>
            </a:xfrm>
            <a:prstGeom prst="rect">
              <a:avLst/>
            </a:prstGeom>
            <a:noFill/>
            <a:ln w="9525">
              <a:noFill/>
              <a:miter lim="800000"/>
              <a:headEnd/>
              <a:tailEnd/>
            </a:ln>
          </p:spPr>
        </p:pic>
      </p:grpSp>
      <p:pic>
        <p:nvPicPr>
          <p:cNvPr id="20" name="Grafik 19"/>
          <p:cNvPicPr>
            <a:picLocks noChangeAspect="1" noChangeArrowheads="1"/>
          </p:cNvPicPr>
          <p:nvPr/>
        </p:nvPicPr>
        <p:blipFill>
          <a:blip r:embed="rId7"/>
          <a:srcRect/>
          <a:stretch>
            <a:fillRect/>
          </a:stretch>
        </p:blipFill>
        <p:spPr bwMode="auto">
          <a:xfrm>
            <a:off x="7840663" y="111125"/>
            <a:ext cx="1169987" cy="1565275"/>
          </a:xfrm>
          <a:prstGeom prst="rect">
            <a:avLst/>
          </a:prstGeom>
          <a:noFill/>
          <a:ln>
            <a:noFill/>
          </a:ln>
          <a:effectLst>
            <a:outerShdw blurRad="292100" dist="139700" dir="2700000" algn="tl" rotWithShape="0">
              <a:srgbClr val="333333">
                <a:alpha val="64998"/>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 name="Grafik 20"/>
          <p:cNvPicPr>
            <a:picLocks noChangeAspect="1" noChangeArrowheads="1"/>
          </p:cNvPicPr>
          <p:nvPr/>
        </p:nvPicPr>
        <p:blipFill>
          <a:blip r:embed="rId8"/>
          <a:srcRect/>
          <a:stretch>
            <a:fillRect/>
          </a:stretch>
        </p:blipFill>
        <p:spPr bwMode="auto">
          <a:xfrm>
            <a:off x="6738938" y="173038"/>
            <a:ext cx="1273175" cy="1039812"/>
          </a:xfrm>
          <a:prstGeom prst="rect">
            <a:avLst/>
          </a:prstGeom>
          <a:noFill/>
          <a:ln>
            <a:noFill/>
          </a:ln>
          <a:effectLst>
            <a:outerShdw blurRad="190500" algn="tl" rotWithShape="0">
              <a:srgbClr val="808080">
                <a:alpha val="70000"/>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468" name="Title 1"/>
          <p:cNvSpPr txBox="1">
            <a:spLocks/>
          </p:cNvSpPr>
          <p:nvPr/>
        </p:nvSpPr>
        <p:spPr bwMode="auto">
          <a:xfrm>
            <a:off x="3567113" y="242888"/>
            <a:ext cx="2427287" cy="693737"/>
          </a:xfrm>
          <a:prstGeom prst="rect">
            <a:avLst/>
          </a:prstGeom>
          <a:noFill/>
          <a:ln w="9525">
            <a:noFill/>
            <a:miter lim="800000"/>
            <a:headEnd/>
            <a:tailEnd/>
          </a:ln>
        </p:spPr>
        <p:txBody>
          <a:bodyPr/>
          <a:lstStyle/>
          <a:p>
            <a:pPr algn="r"/>
            <a:r>
              <a:rPr lang="sk-SK" altLang="de-DE" sz="2400" b="1" dirty="0" smtClean="0">
                <a:solidFill>
                  <a:srgbClr val="404040"/>
                </a:solidFill>
              </a:rPr>
              <a:t>Príručka</a:t>
            </a:r>
            <a:endParaRPr lang="en-IE" altLang="de-DE" sz="2400" dirty="0">
              <a:solidFill>
                <a:srgbClr val="404040"/>
              </a:solidFill>
            </a:endParaRPr>
          </a:p>
        </p:txBody>
      </p:sp>
      <p:sp>
        <p:nvSpPr>
          <p:cNvPr id="19469" name="Rectangle 13"/>
          <p:cNvSpPr>
            <a:spLocks noChangeArrowheads="1"/>
          </p:cNvSpPr>
          <p:nvPr/>
        </p:nvSpPr>
        <p:spPr bwMode="auto">
          <a:xfrm>
            <a:off x="7524750" y="6548438"/>
            <a:ext cx="1439863" cy="288925"/>
          </a:xfrm>
          <a:prstGeom prst="rect">
            <a:avLst/>
          </a:prstGeom>
          <a:noFill/>
          <a:ln w="9525">
            <a:noFill/>
            <a:miter lim="800000"/>
            <a:headEnd/>
            <a:tailEnd/>
          </a:ln>
        </p:spPr>
        <p:txBody>
          <a:bodyPr/>
          <a:lstStyle/>
          <a:p>
            <a:r>
              <a:rPr lang="en-GB" altLang="de-DE" sz="1000">
                <a:solidFill>
                  <a:srgbClr val="404040"/>
                </a:solidFill>
              </a:rPr>
              <a:t>10. September 2013</a:t>
            </a:r>
            <a:endParaRPr lang="en-IE" altLang="de-DE" sz="1000">
              <a:solidFill>
                <a:srgbClr val="404040"/>
              </a:solidFill>
            </a:endParaRPr>
          </a:p>
        </p:txBody>
      </p:sp>
      <p:pic>
        <p:nvPicPr>
          <p:cNvPr id="19470" name="Grafik 1"/>
          <p:cNvPicPr>
            <a:picLocks noChangeAspect="1"/>
          </p:cNvPicPr>
          <p:nvPr/>
        </p:nvPicPr>
        <p:blipFill>
          <a:blip r:embed="rId9"/>
          <a:srcRect/>
          <a:stretch>
            <a:fillRect/>
          </a:stretch>
        </p:blipFill>
        <p:spPr bwMode="auto">
          <a:xfrm>
            <a:off x="5584825" y="2608263"/>
            <a:ext cx="5586413" cy="37258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txBox="1">
            <a:spLocks/>
          </p:cNvSpPr>
          <p:nvPr/>
        </p:nvSpPr>
        <p:spPr bwMode="auto">
          <a:xfrm>
            <a:off x="836613" y="3030538"/>
            <a:ext cx="7267575" cy="4710112"/>
          </a:xfrm>
          <a:prstGeom prst="rect">
            <a:avLst/>
          </a:prstGeom>
          <a:noFill/>
          <a:ln w="9525">
            <a:noFill/>
            <a:miter lim="800000"/>
            <a:headEnd/>
            <a:tailEnd/>
          </a:ln>
        </p:spPr>
        <p:txBody>
          <a:bodyPr/>
          <a:lstStyle/>
          <a:p>
            <a:pPr marL="285750" indent="-285750" eaLnBrk="0" hangingPunct="0">
              <a:lnSpc>
                <a:spcPct val="90000"/>
              </a:lnSpc>
              <a:buFont typeface="Arial" pitchFamily="34" charset="0"/>
              <a:buChar char="•"/>
            </a:pPr>
            <a:r>
              <a:rPr lang="en-US" altLang="de-DE" sz="2000" dirty="0" err="1" smtClean="0"/>
              <a:t>Identifikovať</a:t>
            </a:r>
            <a:r>
              <a:rPr lang="en-US" altLang="de-DE" sz="2000" dirty="0" smtClean="0"/>
              <a:t> </a:t>
            </a:r>
            <a:r>
              <a:rPr lang="en-US" altLang="de-DE" sz="2000" dirty="0" err="1" smtClean="0"/>
              <a:t>možnosti</a:t>
            </a:r>
            <a:r>
              <a:rPr lang="en-US" altLang="de-DE" sz="2000" dirty="0" smtClean="0"/>
              <a:t> </a:t>
            </a:r>
            <a:r>
              <a:rPr lang="en-US" altLang="de-DE" sz="2000" dirty="0" err="1" smtClean="0"/>
              <a:t>financovania</a:t>
            </a:r>
            <a:r>
              <a:rPr lang="en-US" altLang="de-DE" sz="2000" dirty="0" smtClean="0"/>
              <a:t> </a:t>
            </a:r>
            <a:r>
              <a:rPr lang="en-US" altLang="de-DE" sz="2000" dirty="0" err="1" smtClean="0"/>
              <a:t>cez</a:t>
            </a:r>
            <a:r>
              <a:rPr lang="en-US" altLang="de-DE" sz="2000" dirty="0" smtClean="0"/>
              <a:t> </a:t>
            </a:r>
            <a:r>
              <a:rPr lang="en-US" altLang="de-DE" sz="2000" dirty="0" err="1" smtClean="0"/>
              <a:t>fondy</a:t>
            </a:r>
            <a:r>
              <a:rPr lang="en-US" altLang="de-DE" sz="2000" dirty="0" smtClean="0"/>
              <a:t> EÚ 2014-2020</a:t>
            </a:r>
          </a:p>
          <a:p>
            <a:pPr marL="285750" indent="-285750" eaLnBrk="0" hangingPunct="0">
              <a:lnSpc>
                <a:spcPct val="90000"/>
              </a:lnSpc>
              <a:buFont typeface="Arial" pitchFamily="34" charset="0"/>
              <a:buChar char="•"/>
            </a:pPr>
            <a:endParaRPr lang="en-US" altLang="de-DE" sz="2000" dirty="0" smtClean="0"/>
          </a:p>
          <a:p>
            <a:pPr marL="285750" indent="-285750" eaLnBrk="0" hangingPunct="0">
              <a:lnSpc>
                <a:spcPct val="90000"/>
              </a:lnSpc>
              <a:buFont typeface="Arial" pitchFamily="34" charset="0"/>
              <a:buChar char="•"/>
            </a:pPr>
            <a:r>
              <a:rPr lang="en-US" altLang="de-DE" sz="2000" dirty="0" err="1" smtClean="0"/>
              <a:t>Určiť</a:t>
            </a:r>
            <a:r>
              <a:rPr lang="en-US" altLang="de-DE" sz="2000" dirty="0" smtClean="0"/>
              <a:t> </a:t>
            </a:r>
            <a:r>
              <a:rPr lang="en-US" altLang="de-DE" sz="2000" dirty="0" err="1" smtClean="0"/>
              <a:t>rozsah</a:t>
            </a:r>
            <a:r>
              <a:rPr lang="en-US" altLang="de-DE" sz="2000" dirty="0" smtClean="0"/>
              <a:t> </a:t>
            </a:r>
            <a:r>
              <a:rPr lang="en-US" altLang="de-DE" sz="2000" dirty="0" err="1" smtClean="0"/>
              <a:t>potenciálnych</a:t>
            </a:r>
            <a:r>
              <a:rPr lang="en-US" altLang="de-DE" sz="2000" dirty="0" smtClean="0"/>
              <a:t> </a:t>
            </a:r>
            <a:r>
              <a:rPr lang="en-US" altLang="de-DE" sz="2000" dirty="0" err="1" smtClean="0"/>
              <a:t>príjemcov</a:t>
            </a:r>
            <a:endParaRPr lang="en-US" altLang="de-DE" sz="2000" dirty="0" smtClean="0"/>
          </a:p>
          <a:p>
            <a:pPr marL="285750" indent="-285750" eaLnBrk="0" hangingPunct="0">
              <a:lnSpc>
                <a:spcPct val="90000"/>
              </a:lnSpc>
              <a:buFont typeface="Arial" pitchFamily="34" charset="0"/>
              <a:buChar char="•"/>
            </a:pPr>
            <a:endParaRPr lang="en-US" altLang="de-DE" sz="2000" dirty="0" smtClean="0"/>
          </a:p>
          <a:p>
            <a:pPr marL="285750" indent="-285750" eaLnBrk="0" hangingPunct="0">
              <a:lnSpc>
                <a:spcPct val="90000"/>
              </a:lnSpc>
              <a:buFont typeface="Arial" pitchFamily="34" charset="0"/>
              <a:buChar char="•"/>
            </a:pPr>
            <a:r>
              <a:rPr lang="sk-SK" altLang="de-DE" sz="2000" dirty="0" smtClean="0"/>
              <a:t>Určenie </a:t>
            </a:r>
            <a:r>
              <a:rPr lang="en-US" altLang="de-DE" sz="2000" dirty="0" err="1" smtClean="0"/>
              <a:t>všetk</a:t>
            </a:r>
            <a:r>
              <a:rPr lang="sk-SK" altLang="de-DE" sz="2000" dirty="0" err="1" smtClean="0"/>
              <a:t>ých</a:t>
            </a:r>
            <a:r>
              <a:rPr lang="en-US" altLang="de-DE" sz="2000" dirty="0" smtClean="0"/>
              <a:t> </a:t>
            </a:r>
            <a:r>
              <a:rPr lang="en-US" altLang="de-DE" sz="2000" dirty="0" err="1" smtClean="0"/>
              <a:t>kategóri</a:t>
            </a:r>
            <a:r>
              <a:rPr lang="sk-SK" altLang="de-DE" sz="2000" dirty="0" smtClean="0"/>
              <a:t>í</a:t>
            </a:r>
            <a:r>
              <a:rPr lang="en-US" altLang="de-DE" sz="2000" dirty="0" smtClean="0"/>
              <a:t> </a:t>
            </a:r>
            <a:r>
              <a:rPr lang="en-US" altLang="de-DE" sz="2000" dirty="0" err="1" smtClean="0"/>
              <a:t>potrieb</a:t>
            </a:r>
            <a:r>
              <a:rPr lang="en-US" altLang="de-DE" sz="2000" dirty="0" smtClean="0"/>
              <a:t> </a:t>
            </a:r>
            <a:r>
              <a:rPr lang="en-US" altLang="de-DE" sz="2000" dirty="0" err="1" smtClean="0"/>
              <a:t>financovania</a:t>
            </a:r>
            <a:r>
              <a:rPr lang="sk-SK" altLang="de-DE" sz="2000" dirty="0" smtClean="0"/>
              <a:t> </a:t>
            </a:r>
            <a:r>
              <a:rPr lang="en-US" altLang="de-DE" sz="2000" dirty="0" err="1" smtClean="0"/>
              <a:t>Natur</a:t>
            </a:r>
            <a:r>
              <a:rPr lang="sk-SK" altLang="de-DE" sz="2000" dirty="0" smtClean="0"/>
              <a:t>y 2000</a:t>
            </a:r>
            <a:r>
              <a:rPr lang="en-US" altLang="de-DE" sz="2000" dirty="0" smtClean="0"/>
              <a:t> </a:t>
            </a:r>
          </a:p>
          <a:p>
            <a:pPr marL="285750" indent="-285750" eaLnBrk="0" hangingPunct="0">
              <a:lnSpc>
                <a:spcPct val="90000"/>
              </a:lnSpc>
              <a:buFont typeface="Arial" pitchFamily="34" charset="0"/>
              <a:buChar char="•"/>
            </a:pPr>
            <a:endParaRPr lang="en-US" altLang="de-DE" sz="2000" dirty="0" smtClean="0"/>
          </a:p>
          <a:p>
            <a:pPr marL="285750" indent="-285750" eaLnBrk="0" hangingPunct="0">
              <a:lnSpc>
                <a:spcPct val="90000"/>
              </a:lnSpc>
              <a:buFont typeface="Arial" pitchFamily="34" charset="0"/>
              <a:buChar char="•"/>
            </a:pPr>
            <a:r>
              <a:rPr lang="en-US" altLang="de-DE" sz="2000" dirty="0" smtClean="0"/>
              <a:t>=&gt; </a:t>
            </a:r>
            <a:r>
              <a:rPr lang="sk-SK" altLang="de-DE" sz="2000" dirty="0" smtClean="0"/>
              <a:t>Pospájanie </a:t>
            </a:r>
            <a:r>
              <a:rPr lang="en-US" altLang="de-DE" sz="2000" dirty="0" err="1" smtClean="0"/>
              <a:t>všetk</a:t>
            </a:r>
            <a:r>
              <a:rPr lang="sk-SK" altLang="de-DE" sz="2000" dirty="0" err="1" smtClean="0"/>
              <a:t>ých</a:t>
            </a:r>
            <a:r>
              <a:rPr lang="en-US" altLang="de-DE" sz="2000" dirty="0" smtClean="0"/>
              <a:t> </a:t>
            </a:r>
            <a:r>
              <a:rPr lang="en-US" altLang="de-DE" sz="2000" dirty="0" err="1" smtClean="0"/>
              <a:t>prvk</a:t>
            </a:r>
            <a:r>
              <a:rPr lang="sk-SK" altLang="de-DE" sz="2000" dirty="0" err="1" smtClean="0"/>
              <a:t>ov</a:t>
            </a:r>
            <a:r>
              <a:rPr lang="en-US" altLang="de-DE" sz="2000" dirty="0" smtClean="0"/>
              <a:t> v </a:t>
            </a:r>
            <a:r>
              <a:rPr lang="en-US" altLang="de-DE" sz="2000" dirty="0" err="1" smtClean="0"/>
              <a:t>užívateľsky</a:t>
            </a:r>
            <a:r>
              <a:rPr lang="en-US" altLang="de-DE" sz="2000" dirty="0" smtClean="0"/>
              <a:t> </a:t>
            </a:r>
            <a:r>
              <a:rPr lang="en-US" altLang="de-DE" sz="2000" dirty="0" err="1" smtClean="0"/>
              <a:t>príjemn</a:t>
            </a:r>
            <a:r>
              <a:rPr lang="sk-SK" altLang="de-DE" sz="2000" dirty="0" smtClean="0"/>
              <a:t>o</a:t>
            </a:r>
            <a:r>
              <a:rPr lang="en-US" altLang="de-DE" sz="2000" dirty="0" smtClean="0"/>
              <a:t>m </a:t>
            </a:r>
            <a:r>
              <a:rPr lang="sk-SK" altLang="de-DE" sz="2000" dirty="0" smtClean="0"/>
              <a:t>prostredí</a:t>
            </a:r>
            <a:endParaRPr lang="en-US" altLang="de-DE" sz="2000" dirty="0"/>
          </a:p>
        </p:txBody>
      </p:sp>
      <p:cxnSp>
        <p:nvCxnSpPr>
          <p:cNvPr id="12" name="Straight Connector 11"/>
          <p:cNvCxnSpPr/>
          <p:nvPr/>
        </p:nvCxnSpPr>
        <p:spPr>
          <a:xfrm>
            <a:off x="441325" y="6451600"/>
            <a:ext cx="8385175" cy="1588"/>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20484" name="Title 1"/>
          <p:cNvSpPr txBox="1">
            <a:spLocks/>
          </p:cNvSpPr>
          <p:nvPr/>
        </p:nvSpPr>
        <p:spPr bwMode="auto">
          <a:xfrm>
            <a:off x="2884488" y="257175"/>
            <a:ext cx="6018212" cy="693738"/>
          </a:xfrm>
          <a:prstGeom prst="rect">
            <a:avLst/>
          </a:prstGeom>
          <a:noFill/>
          <a:ln w="9525">
            <a:noFill/>
            <a:miter lim="800000"/>
            <a:headEnd/>
            <a:tailEnd/>
          </a:ln>
        </p:spPr>
        <p:txBody>
          <a:bodyPr/>
          <a:lstStyle/>
          <a:p>
            <a:pPr algn="r"/>
            <a:endParaRPr lang="de-DE" altLang="de-DE" sz="2400">
              <a:solidFill>
                <a:srgbClr val="404040"/>
              </a:solidFill>
            </a:endParaRPr>
          </a:p>
        </p:txBody>
      </p:sp>
      <p:pic>
        <p:nvPicPr>
          <p:cNvPr id="20485" name="Picture 11" descr="C:\Users\Янка Казакова.LH-3D0CJO2TSPBL\Desktop\green.jpg"/>
          <p:cNvPicPr>
            <a:picLocks noChangeAspect="1" noChangeArrowheads="1"/>
          </p:cNvPicPr>
          <p:nvPr/>
        </p:nvPicPr>
        <p:blipFill>
          <a:blip r:embed="rId3"/>
          <a:srcRect/>
          <a:stretch>
            <a:fillRect/>
          </a:stretch>
        </p:blipFill>
        <p:spPr bwMode="auto">
          <a:xfrm>
            <a:off x="0" y="-6350"/>
            <a:ext cx="133350" cy="6877050"/>
          </a:xfrm>
          <a:prstGeom prst="rect">
            <a:avLst/>
          </a:prstGeom>
          <a:noFill/>
          <a:ln w="9525">
            <a:noFill/>
            <a:miter lim="800000"/>
            <a:headEnd/>
            <a:tailEnd/>
          </a:ln>
        </p:spPr>
      </p:pic>
      <p:sp>
        <p:nvSpPr>
          <p:cNvPr id="20486" name="Title 1"/>
          <p:cNvSpPr txBox="1">
            <a:spLocks/>
          </p:cNvSpPr>
          <p:nvPr/>
        </p:nvSpPr>
        <p:spPr bwMode="auto">
          <a:xfrm>
            <a:off x="606425" y="1519238"/>
            <a:ext cx="4978400" cy="517525"/>
          </a:xfrm>
          <a:prstGeom prst="rect">
            <a:avLst/>
          </a:prstGeom>
          <a:noFill/>
          <a:ln w="9525">
            <a:noFill/>
            <a:miter lim="800000"/>
            <a:headEnd/>
            <a:tailEnd/>
          </a:ln>
        </p:spPr>
        <p:txBody>
          <a:bodyPr/>
          <a:lstStyle/>
          <a:p>
            <a:r>
              <a:rPr lang="sk-SK" altLang="de-DE" sz="2800" dirty="0" smtClean="0"/>
              <a:t>Aký je cieľ</a:t>
            </a:r>
            <a:r>
              <a:rPr lang="en-US" altLang="de-DE" sz="2800" dirty="0" smtClean="0"/>
              <a:t>?</a:t>
            </a:r>
            <a:endParaRPr lang="de-DE" altLang="de-DE" sz="2800" dirty="0"/>
          </a:p>
        </p:txBody>
      </p:sp>
      <p:cxnSp>
        <p:nvCxnSpPr>
          <p:cNvPr id="14" name="Straight Connector 13"/>
          <p:cNvCxnSpPr/>
          <p:nvPr/>
        </p:nvCxnSpPr>
        <p:spPr>
          <a:xfrm>
            <a:off x="606425" y="2474913"/>
            <a:ext cx="8220075" cy="1587"/>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20488" name="Title 1"/>
          <p:cNvSpPr txBox="1">
            <a:spLocks/>
          </p:cNvSpPr>
          <p:nvPr/>
        </p:nvSpPr>
        <p:spPr bwMode="auto">
          <a:xfrm>
            <a:off x="327025" y="6548438"/>
            <a:ext cx="3268663" cy="322262"/>
          </a:xfrm>
          <a:prstGeom prst="rect">
            <a:avLst/>
          </a:prstGeom>
          <a:noFill/>
          <a:ln w="9525">
            <a:noFill/>
            <a:miter lim="800000"/>
            <a:headEnd/>
            <a:tailEnd/>
          </a:ln>
        </p:spPr>
        <p:txBody>
          <a:bodyPr/>
          <a:lstStyle/>
          <a:p>
            <a:r>
              <a:rPr lang="en-US" altLang="de-DE" sz="1000">
                <a:solidFill>
                  <a:srgbClr val="404040"/>
                </a:solidFill>
              </a:rPr>
              <a:t>National Workshop on Financing Natura 2000</a:t>
            </a:r>
            <a:endParaRPr lang="en-IE" altLang="de-DE" sz="1000">
              <a:solidFill>
                <a:srgbClr val="404040"/>
              </a:solidFill>
            </a:endParaRPr>
          </a:p>
        </p:txBody>
      </p:sp>
      <p:grpSp>
        <p:nvGrpSpPr>
          <p:cNvPr id="20489" name="Gruppieren 15"/>
          <p:cNvGrpSpPr>
            <a:grpSpLocks noChangeAspect="1"/>
          </p:cNvGrpSpPr>
          <p:nvPr/>
        </p:nvGrpSpPr>
        <p:grpSpPr bwMode="auto">
          <a:xfrm>
            <a:off x="298450" y="227013"/>
            <a:ext cx="2976563" cy="393700"/>
            <a:chOff x="1709737" y="3049587"/>
            <a:chExt cx="5724525" cy="758825"/>
          </a:xfrm>
        </p:grpSpPr>
        <p:pic>
          <p:nvPicPr>
            <p:cNvPr id="20494" name="Picture 2" descr="http://morna.uk.com/wp-content/uploads/2010/06/wwf-logo-_-slogan-high-res3.jpg"/>
            <p:cNvPicPr>
              <a:picLocks noChangeAspect="1" noChangeArrowheads="1"/>
            </p:cNvPicPr>
            <p:nvPr/>
          </p:nvPicPr>
          <p:blipFill>
            <a:blip r:embed="rId4"/>
            <a:srcRect/>
            <a:stretch>
              <a:fillRect/>
            </a:stretch>
          </p:blipFill>
          <p:spPr bwMode="auto">
            <a:xfrm>
              <a:off x="3689667" y="3049587"/>
              <a:ext cx="1844040" cy="723265"/>
            </a:xfrm>
            <a:prstGeom prst="rect">
              <a:avLst/>
            </a:prstGeom>
            <a:noFill/>
            <a:ln w="9525">
              <a:noFill/>
              <a:miter lim="800000"/>
              <a:headEnd/>
              <a:tailEnd/>
            </a:ln>
          </p:spPr>
        </p:pic>
        <p:pic>
          <p:nvPicPr>
            <p:cNvPr id="20495" name="Picture 1" descr="12cm ieep"/>
            <p:cNvPicPr>
              <a:picLocks noChangeAspect="1" noChangeArrowheads="1"/>
            </p:cNvPicPr>
            <p:nvPr/>
          </p:nvPicPr>
          <p:blipFill>
            <a:blip r:embed="rId5"/>
            <a:srcRect/>
            <a:stretch>
              <a:fillRect/>
            </a:stretch>
          </p:blipFill>
          <p:spPr bwMode="auto">
            <a:xfrm>
              <a:off x="1709737" y="3085147"/>
              <a:ext cx="1637030" cy="723265"/>
            </a:xfrm>
            <a:prstGeom prst="rect">
              <a:avLst/>
            </a:prstGeom>
            <a:noFill/>
            <a:ln w="9525">
              <a:noFill/>
              <a:miter lim="800000"/>
              <a:headEnd/>
              <a:tailEnd/>
            </a:ln>
          </p:spPr>
        </p:pic>
        <p:pic>
          <p:nvPicPr>
            <p:cNvPr id="20496" name="Picture 7" descr="C:\Users\M Kettunen\Documents\IEEP\PROJECTS\350_N2k financing III\ICF GHK logo blueblock JPG file.jpg"/>
            <p:cNvPicPr>
              <a:picLocks noChangeAspect="1" noChangeArrowheads="1"/>
            </p:cNvPicPr>
            <p:nvPr/>
          </p:nvPicPr>
          <p:blipFill>
            <a:blip r:embed="rId6"/>
            <a:srcRect/>
            <a:stretch>
              <a:fillRect/>
            </a:stretch>
          </p:blipFill>
          <p:spPr bwMode="auto">
            <a:xfrm>
              <a:off x="5740717" y="3095307"/>
              <a:ext cx="1693545" cy="617855"/>
            </a:xfrm>
            <a:prstGeom prst="rect">
              <a:avLst/>
            </a:prstGeom>
            <a:noFill/>
            <a:ln w="9525">
              <a:noFill/>
              <a:miter lim="800000"/>
              <a:headEnd/>
              <a:tailEnd/>
            </a:ln>
          </p:spPr>
        </p:pic>
      </p:grpSp>
      <p:pic>
        <p:nvPicPr>
          <p:cNvPr id="20" name="Grafik 19"/>
          <p:cNvPicPr>
            <a:picLocks noChangeAspect="1" noChangeArrowheads="1"/>
          </p:cNvPicPr>
          <p:nvPr/>
        </p:nvPicPr>
        <p:blipFill>
          <a:blip r:embed="rId7"/>
          <a:srcRect/>
          <a:stretch>
            <a:fillRect/>
          </a:stretch>
        </p:blipFill>
        <p:spPr bwMode="auto">
          <a:xfrm>
            <a:off x="7840663" y="111125"/>
            <a:ext cx="1169987" cy="1565275"/>
          </a:xfrm>
          <a:prstGeom prst="rect">
            <a:avLst/>
          </a:prstGeom>
          <a:noFill/>
          <a:ln>
            <a:noFill/>
          </a:ln>
          <a:effectLst>
            <a:outerShdw blurRad="292100" dist="139700" dir="2700000" algn="tl" rotWithShape="0">
              <a:srgbClr val="333333">
                <a:alpha val="64998"/>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 name="Grafik 20"/>
          <p:cNvPicPr>
            <a:picLocks noChangeAspect="1" noChangeArrowheads="1"/>
          </p:cNvPicPr>
          <p:nvPr/>
        </p:nvPicPr>
        <p:blipFill>
          <a:blip r:embed="rId8"/>
          <a:srcRect/>
          <a:stretch>
            <a:fillRect/>
          </a:stretch>
        </p:blipFill>
        <p:spPr bwMode="auto">
          <a:xfrm>
            <a:off x="6738938" y="173038"/>
            <a:ext cx="1273175" cy="1039812"/>
          </a:xfrm>
          <a:prstGeom prst="rect">
            <a:avLst/>
          </a:prstGeom>
          <a:noFill/>
          <a:ln>
            <a:noFill/>
          </a:ln>
          <a:effectLst>
            <a:outerShdw blurRad="190500" algn="tl" rotWithShape="0">
              <a:srgbClr val="808080">
                <a:alpha val="70000"/>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492" name="Title 1"/>
          <p:cNvSpPr txBox="1">
            <a:spLocks/>
          </p:cNvSpPr>
          <p:nvPr/>
        </p:nvSpPr>
        <p:spPr bwMode="auto">
          <a:xfrm>
            <a:off x="3567113" y="242888"/>
            <a:ext cx="2427287" cy="693737"/>
          </a:xfrm>
          <a:prstGeom prst="rect">
            <a:avLst/>
          </a:prstGeom>
          <a:noFill/>
          <a:ln w="9525">
            <a:noFill/>
            <a:miter lim="800000"/>
            <a:headEnd/>
            <a:tailEnd/>
          </a:ln>
        </p:spPr>
        <p:txBody>
          <a:bodyPr/>
          <a:lstStyle/>
          <a:p>
            <a:pPr algn="r"/>
            <a:r>
              <a:rPr lang="sk-SK" altLang="de-DE" sz="2400" b="1" dirty="0" smtClean="0">
                <a:solidFill>
                  <a:srgbClr val="404040"/>
                </a:solidFill>
              </a:rPr>
              <a:t>Príručka</a:t>
            </a:r>
            <a:endParaRPr lang="en-IE" altLang="de-DE" sz="2400" dirty="0">
              <a:solidFill>
                <a:srgbClr val="404040"/>
              </a:solidFill>
            </a:endParaRPr>
          </a:p>
        </p:txBody>
      </p:sp>
      <p:sp>
        <p:nvSpPr>
          <p:cNvPr id="20493" name="Rectangle 13"/>
          <p:cNvSpPr>
            <a:spLocks noChangeArrowheads="1"/>
          </p:cNvSpPr>
          <p:nvPr/>
        </p:nvSpPr>
        <p:spPr bwMode="auto">
          <a:xfrm>
            <a:off x="7524750" y="6548438"/>
            <a:ext cx="1439863" cy="288925"/>
          </a:xfrm>
          <a:prstGeom prst="rect">
            <a:avLst/>
          </a:prstGeom>
          <a:noFill/>
          <a:ln w="9525">
            <a:noFill/>
            <a:miter lim="800000"/>
            <a:headEnd/>
            <a:tailEnd/>
          </a:ln>
        </p:spPr>
        <p:txBody>
          <a:bodyPr/>
          <a:lstStyle/>
          <a:p>
            <a:r>
              <a:rPr lang="en-GB" altLang="de-DE" sz="1000">
                <a:solidFill>
                  <a:srgbClr val="404040"/>
                </a:solidFill>
              </a:rPr>
              <a:t>10. September 2013</a:t>
            </a:r>
            <a:endParaRPr lang="en-IE" altLang="de-DE" sz="1000">
              <a:solidFill>
                <a:srgbClr val="40404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txBox="1">
            <a:spLocks/>
          </p:cNvSpPr>
          <p:nvPr/>
        </p:nvSpPr>
        <p:spPr bwMode="auto">
          <a:xfrm>
            <a:off x="723900" y="2058988"/>
            <a:ext cx="8307388" cy="4710112"/>
          </a:xfrm>
          <a:prstGeom prst="rect">
            <a:avLst/>
          </a:prstGeom>
          <a:noFill/>
          <a:ln w="9525">
            <a:noFill/>
            <a:miter lim="800000"/>
            <a:headEnd/>
            <a:tailEnd/>
          </a:ln>
        </p:spPr>
        <p:txBody>
          <a:bodyPr/>
          <a:lstStyle/>
          <a:p>
            <a:pPr marL="285750" indent="-285750" eaLnBrk="0" hangingPunct="0">
              <a:lnSpc>
                <a:spcPct val="90000"/>
              </a:lnSpc>
              <a:buFont typeface="Arial" pitchFamily="34" charset="0"/>
              <a:buChar char="•"/>
            </a:pPr>
            <a:endParaRPr lang="en-US" altLang="de-DE" sz="2000" dirty="0"/>
          </a:p>
          <a:p>
            <a:pPr marL="285750" indent="-285750" eaLnBrk="0" hangingPunct="0">
              <a:lnSpc>
                <a:spcPct val="90000"/>
              </a:lnSpc>
              <a:buFont typeface="Arial" pitchFamily="34" charset="0"/>
              <a:buChar char="•"/>
            </a:pPr>
            <a:endParaRPr lang="en-US" altLang="de-DE" sz="2000" dirty="0"/>
          </a:p>
          <a:p>
            <a:pPr marL="285750" indent="-285750" eaLnBrk="0" hangingPunct="0">
              <a:lnSpc>
                <a:spcPct val="90000"/>
              </a:lnSpc>
              <a:buFont typeface="Arial" pitchFamily="34" charset="0"/>
              <a:buChar char="•"/>
            </a:pPr>
            <a:r>
              <a:rPr lang="en-US" altLang="de-DE" sz="2000" dirty="0" err="1" smtClean="0"/>
              <a:t>Prehľad</a:t>
            </a:r>
            <a:r>
              <a:rPr lang="en-US" altLang="de-DE" sz="2000" dirty="0" smtClean="0"/>
              <a:t> </a:t>
            </a:r>
            <a:r>
              <a:rPr lang="en-US" altLang="de-DE" sz="2000" dirty="0" err="1" smtClean="0"/>
              <a:t>príležitostí</a:t>
            </a:r>
            <a:r>
              <a:rPr lang="en-US" altLang="de-DE" sz="2000" dirty="0" smtClean="0"/>
              <a:t> pre </a:t>
            </a:r>
            <a:r>
              <a:rPr lang="en-US" altLang="de-DE" sz="2000" dirty="0" err="1" smtClean="0"/>
              <a:t>spolufinancovanie</a:t>
            </a:r>
            <a:r>
              <a:rPr lang="en-US" altLang="de-DE" sz="2000" dirty="0" smtClean="0"/>
              <a:t> EÚ pre </a:t>
            </a:r>
            <a:r>
              <a:rPr lang="en-US" altLang="de-DE" sz="2000" dirty="0" err="1" smtClean="0"/>
              <a:t>Natura</a:t>
            </a:r>
            <a:r>
              <a:rPr lang="en-US" altLang="de-DE" sz="2000" dirty="0" smtClean="0"/>
              <a:t> 2000</a:t>
            </a:r>
          </a:p>
          <a:p>
            <a:pPr marL="285750" indent="-285750" eaLnBrk="0" hangingPunct="0">
              <a:lnSpc>
                <a:spcPct val="90000"/>
              </a:lnSpc>
              <a:buFont typeface="Arial" pitchFamily="34" charset="0"/>
              <a:buChar char="•"/>
            </a:pPr>
            <a:endParaRPr lang="en-US" altLang="de-DE" sz="2000" dirty="0" smtClean="0"/>
          </a:p>
          <a:p>
            <a:pPr marL="285750" indent="-285750" eaLnBrk="0" hangingPunct="0">
              <a:lnSpc>
                <a:spcPct val="90000"/>
              </a:lnSpc>
              <a:buFont typeface="Arial" pitchFamily="34" charset="0"/>
              <a:buChar char="•"/>
            </a:pPr>
            <a:r>
              <a:rPr lang="en-US" altLang="de-DE" sz="2000" dirty="0" err="1" smtClean="0"/>
              <a:t>Podpora</a:t>
            </a:r>
            <a:r>
              <a:rPr lang="en-US" altLang="de-DE" sz="2000" dirty="0" smtClean="0"/>
              <a:t> </a:t>
            </a:r>
            <a:r>
              <a:rPr lang="sk-SK" altLang="de-DE" sz="2000" dirty="0" smtClean="0"/>
              <a:t>kontroly</a:t>
            </a:r>
            <a:r>
              <a:rPr lang="en-US" altLang="de-DE" sz="2000" dirty="0" smtClean="0"/>
              <a:t> </a:t>
            </a:r>
            <a:r>
              <a:rPr lang="en-US" altLang="de-DE" sz="2000" dirty="0" err="1" smtClean="0"/>
              <a:t>možností</a:t>
            </a:r>
            <a:r>
              <a:rPr lang="en-US" altLang="de-DE" sz="2000" dirty="0" smtClean="0"/>
              <a:t> </a:t>
            </a:r>
            <a:r>
              <a:rPr lang="en-US" altLang="de-DE" sz="2000" dirty="0" err="1" smtClean="0"/>
              <a:t>financovania</a:t>
            </a:r>
            <a:r>
              <a:rPr lang="en-US" altLang="de-DE" sz="2000" dirty="0" smtClean="0"/>
              <a:t> z </a:t>
            </a:r>
            <a:r>
              <a:rPr lang="en-US" altLang="de-DE" sz="2000" dirty="0" err="1" smtClean="0"/>
              <a:t>fondov</a:t>
            </a:r>
            <a:r>
              <a:rPr lang="en-US" altLang="de-DE" sz="2000" dirty="0" smtClean="0"/>
              <a:t> EÚ pre </a:t>
            </a:r>
            <a:r>
              <a:rPr lang="en-US" altLang="de-DE" sz="2000" dirty="0" err="1" smtClean="0"/>
              <a:t>všetky</a:t>
            </a:r>
            <a:r>
              <a:rPr lang="en-US" altLang="de-DE" sz="2000" dirty="0" smtClean="0"/>
              <a:t> </a:t>
            </a:r>
            <a:r>
              <a:rPr lang="en-US" altLang="de-DE" sz="2000" dirty="0" err="1" smtClean="0"/>
              <a:t>akcie</a:t>
            </a:r>
            <a:r>
              <a:rPr lang="en-US" altLang="de-DE" sz="2000" dirty="0" smtClean="0"/>
              <a:t> </a:t>
            </a:r>
            <a:r>
              <a:rPr lang="en-US" altLang="de-DE" sz="2000" dirty="0" err="1" smtClean="0"/>
              <a:t>Natura</a:t>
            </a:r>
            <a:r>
              <a:rPr lang="en-US" altLang="de-DE" sz="2000" dirty="0" smtClean="0"/>
              <a:t> 2000, </a:t>
            </a:r>
            <a:r>
              <a:rPr lang="en-US" altLang="de-DE" sz="2000" dirty="0" err="1" smtClean="0"/>
              <a:t>ak</a:t>
            </a:r>
            <a:r>
              <a:rPr lang="en-US" altLang="de-DE" sz="2000" dirty="0" smtClean="0"/>
              <a:t> </a:t>
            </a:r>
            <a:r>
              <a:rPr lang="en-US" altLang="de-DE" sz="2000" dirty="0" err="1" smtClean="0"/>
              <a:t>sú</a:t>
            </a:r>
            <a:r>
              <a:rPr lang="en-US" altLang="de-DE" sz="2000" dirty="0" smtClean="0"/>
              <a:t> </a:t>
            </a:r>
            <a:r>
              <a:rPr lang="sk-SK" altLang="de-DE" sz="2000" dirty="0" smtClean="0"/>
              <a:t>použiteľné </a:t>
            </a:r>
            <a:r>
              <a:rPr lang="en-US" altLang="de-DE" sz="2000" dirty="0" smtClean="0"/>
              <a:t>v </a:t>
            </a:r>
            <a:r>
              <a:rPr lang="en-US" altLang="de-DE" sz="2000" dirty="0" err="1" smtClean="0"/>
              <a:t>praxi</a:t>
            </a:r>
            <a:r>
              <a:rPr lang="en-US" altLang="de-DE" sz="2000" dirty="0" smtClean="0"/>
              <a:t> (</a:t>
            </a:r>
            <a:r>
              <a:rPr lang="en-US" altLang="de-DE" sz="2000" dirty="0" err="1" smtClean="0"/>
              <a:t>odkaz</a:t>
            </a:r>
            <a:r>
              <a:rPr lang="en-US" altLang="de-DE" sz="2000" dirty="0" smtClean="0"/>
              <a:t> </a:t>
            </a:r>
            <a:r>
              <a:rPr lang="en-US" altLang="de-DE" sz="2000" dirty="0" err="1" smtClean="0"/>
              <a:t>sa</a:t>
            </a:r>
            <a:r>
              <a:rPr lang="en-US" altLang="de-DE" sz="2000" dirty="0" smtClean="0"/>
              <a:t> toolkit!)</a:t>
            </a:r>
          </a:p>
          <a:p>
            <a:pPr marL="285750" indent="-285750" eaLnBrk="0" hangingPunct="0">
              <a:lnSpc>
                <a:spcPct val="90000"/>
              </a:lnSpc>
              <a:buFont typeface="Arial" pitchFamily="34" charset="0"/>
              <a:buChar char="•"/>
            </a:pPr>
            <a:endParaRPr lang="en-US" altLang="de-DE" sz="2000" dirty="0" smtClean="0"/>
          </a:p>
          <a:p>
            <a:pPr marL="285750" indent="-285750" eaLnBrk="0" hangingPunct="0">
              <a:lnSpc>
                <a:spcPct val="90000"/>
              </a:lnSpc>
              <a:buFont typeface="Arial" pitchFamily="34" charset="0"/>
              <a:buChar char="•"/>
            </a:pPr>
            <a:r>
              <a:rPr lang="en-US" altLang="de-DE" sz="2000" dirty="0" err="1" smtClean="0"/>
              <a:t>Podporovať</a:t>
            </a:r>
            <a:r>
              <a:rPr lang="en-US" altLang="de-DE" sz="2000" dirty="0" smtClean="0"/>
              <a:t> </a:t>
            </a:r>
            <a:r>
              <a:rPr lang="en-US" altLang="de-DE" sz="2000" dirty="0" err="1" smtClean="0"/>
              <a:t>budúcu</a:t>
            </a:r>
            <a:r>
              <a:rPr lang="en-US" altLang="de-DE" sz="2000" dirty="0" smtClean="0"/>
              <a:t> </a:t>
            </a:r>
            <a:r>
              <a:rPr lang="en-US" altLang="de-DE" sz="2000" dirty="0" err="1" smtClean="0"/>
              <a:t>revíziu</a:t>
            </a:r>
            <a:r>
              <a:rPr lang="en-US" altLang="de-DE" sz="2000" dirty="0" smtClean="0"/>
              <a:t> </a:t>
            </a:r>
            <a:r>
              <a:rPr lang="en-US" altLang="de-DE" sz="2000" dirty="0" err="1" smtClean="0"/>
              <a:t>operačných</a:t>
            </a:r>
            <a:r>
              <a:rPr lang="en-US" altLang="de-DE" sz="2000" dirty="0" smtClean="0"/>
              <a:t> </a:t>
            </a:r>
            <a:r>
              <a:rPr lang="en-US" altLang="de-DE" sz="2000" dirty="0" err="1" smtClean="0"/>
              <a:t>programov</a:t>
            </a:r>
            <a:endParaRPr lang="en-US" altLang="de-DE" sz="2000" dirty="0" smtClean="0"/>
          </a:p>
          <a:p>
            <a:pPr marL="285750" indent="-285750" eaLnBrk="0" hangingPunct="0">
              <a:lnSpc>
                <a:spcPct val="90000"/>
              </a:lnSpc>
              <a:buFont typeface="Arial" pitchFamily="34" charset="0"/>
              <a:buChar char="•"/>
            </a:pPr>
            <a:endParaRPr lang="en-US" altLang="de-DE" sz="2000" dirty="0" smtClean="0"/>
          </a:p>
          <a:p>
            <a:pPr marL="285750" indent="-285750" eaLnBrk="0" hangingPunct="0">
              <a:lnSpc>
                <a:spcPct val="90000"/>
              </a:lnSpc>
              <a:buFont typeface="Arial" pitchFamily="34" charset="0"/>
              <a:buChar char="•"/>
            </a:pPr>
            <a:r>
              <a:rPr lang="en-US" altLang="de-DE" sz="2000" dirty="0" err="1" smtClean="0"/>
              <a:t>Prispieť</a:t>
            </a:r>
            <a:r>
              <a:rPr lang="en-US" altLang="de-DE" sz="2000" dirty="0" smtClean="0"/>
              <a:t> k </a:t>
            </a:r>
            <a:r>
              <a:rPr lang="en-US" altLang="de-DE" sz="2000" dirty="0" err="1" smtClean="0"/>
              <a:t>zlepšeniu</a:t>
            </a:r>
            <a:r>
              <a:rPr lang="en-US" altLang="de-DE" sz="2000" dirty="0" smtClean="0"/>
              <a:t> </a:t>
            </a:r>
            <a:r>
              <a:rPr lang="en-US" altLang="de-DE" sz="2000" dirty="0" err="1" smtClean="0"/>
              <a:t>budúcej</a:t>
            </a:r>
            <a:r>
              <a:rPr lang="en-US" altLang="de-DE" sz="2000" dirty="0" smtClean="0"/>
              <a:t> </a:t>
            </a:r>
            <a:r>
              <a:rPr lang="en-US" altLang="de-DE" sz="2000" dirty="0" err="1" smtClean="0"/>
              <a:t>kvality</a:t>
            </a:r>
            <a:r>
              <a:rPr lang="en-US" altLang="de-DE" sz="2000" dirty="0" smtClean="0"/>
              <a:t> PAFs</a:t>
            </a:r>
          </a:p>
          <a:p>
            <a:pPr marL="285750" indent="-285750" eaLnBrk="0" hangingPunct="0">
              <a:lnSpc>
                <a:spcPct val="90000"/>
              </a:lnSpc>
              <a:buFont typeface="Arial" pitchFamily="34" charset="0"/>
              <a:buChar char="•"/>
            </a:pPr>
            <a:endParaRPr lang="en-US" altLang="de-DE" sz="2000" dirty="0" smtClean="0"/>
          </a:p>
          <a:p>
            <a:pPr marL="285750" indent="-285750" eaLnBrk="0" hangingPunct="0">
              <a:lnSpc>
                <a:spcPct val="90000"/>
              </a:lnSpc>
              <a:buFont typeface="Arial" pitchFamily="34" charset="0"/>
              <a:buChar char="•"/>
            </a:pPr>
            <a:r>
              <a:rPr lang="en-US" altLang="de-DE" sz="2000" dirty="0" smtClean="0"/>
              <a:t>Ale ...</a:t>
            </a:r>
          </a:p>
          <a:p>
            <a:pPr marL="285750" indent="-285750" eaLnBrk="0" hangingPunct="0">
              <a:lnSpc>
                <a:spcPct val="90000"/>
              </a:lnSpc>
              <a:buFont typeface="Arial" pitchFamily="34" charset="0"/>
              <a:buChar char="•"/>
            </a:pPr>
            <a:r>
              <a:rPr lang="en-US" altLang="de-DE" sz="2000" dirty="0" smtClean="0">
                <a:solidFill>
                  <a:srgbClr val="FF0000"/>
                </a:solidFill>
              </a:rPr>
              <a:t>! </a:t>
            </a:r>
            <a:r>
              <a:rPr lang="en-US" altLang="de-DE" sz="2000" dirty="0" err="1" smtClean="0">
                <a:solidFill>
                  <a:srgbClr val="FF0000"/>
                </a:solidFill>
              </a:rPr>
              <a:t>Aktuálne</a:t>
            </a:r>
            <a:r>
              <a:rPr lang="en-US" altLang="de-DE" sz="2000" dirty="0" smtClean="0">
                <a:solidFill>
                  <a:srgbClr val="FF0000"/>
                </a:solidFill>
              </a:rPr>
              <a:t> </a:t>
            </a:r>
            <a:r>
              <a:rPr lang="en-US" altLang="de-DE" sz="2000" dirty="0" err="1" smtClean="0">
                <a:solidFill>
                  <a:srgbClr val="FF0000"/>
                </a:solidFill>
              </a:rPr>
              <a:t>možnosti</a:t>
            </a:r>
            <a:r>
              <a:rPr lang="en-US" altLang="de-DE" sz="2000" dirty="0" smtClean="0">
                <a:solidFill>
                  <a:srgbClr val="FF0000"/>
                </a:solidFill>
              </a:rPr>
              <a:t> </a:t>
            </a:r>
            <a:r>
              <a:rPr lang="en-US" altLang="de-DE" sz="2000" dirty="0" err="1" smtClean="0">
                <a:solidFill>
                  <a:srgbClr val="FF0000"/>
                </a:solidFill>
              </a:rPr>
              <a:t>financovania</a:t>
            </a:r>
            <a:r>
              <a:rPr lang="en-US" altLang="de-DE" sz="2000" dirty="0" smtClean="0">
                <a:solidFill>
                  <a:srgbClr val="FF0000"/>
                </a:solidFill>
              </a:rPr>
              <a:t> </a:t>
            </a:r>
            <a:r>
              <a:rPr lang="sk-SK" altLang="de-DE" sz="2000" dirty="0" smtClean="0">
                <a:solidFill>
                  <a:srgbClr val="FF0000"/>
                </a:solidFill>
              </a:rPr>
              <a:t>sa </a:t>
            </a:r>
            <a:r>
              <a:rPr lang="en-US" altLang="de-DE" sz="2000" dirty="0" err="1" smtClean="0">
                <a:solidFill>
                  <a:srgbClr val="FF0000"/>
                </a:solidFill>
              </a:rPr>
              <a:t>rozhoduj</a:t>
            </a:r>
            <a:r>
              <a:rPr lang="sk-SK" altLang="de-DE" sz="2000" dirty="0" smtClean="0">
                <a:solidFill>
                  <a:srgbClr val="FF0000"/>
                </a:solidFill>
              </a:rPr>
              <a:t>ú</a:t>
            </a:r>
            <a:r>
              <a:rPr lang="en-US" altLang="de-DE" sz="2000" dirty="0" smtClean="0">
                <a:solidFill>
                  <a:srgbClr val="FF0000"/>
                </a:solidFill>
              </a:rPr>
              <a:t> </a:t>
            </a:r>
            <a:r>
              <a:rPr lang="en-US" altLang="de-DE" sz="2000" dirty="0" err="1" smtClean="0">
                <a:solidFill>
                  <a:srgbClr val="FF0000"/>
                </a:solidFill>
              </a:rPr>
              <a:t>na</a:t>
            </a:r>
            <a:r>
              <a:rPr lang="en-US" altLang="de-DE" sz="2000" dirty="0" smtClean="0">
                <a:solidFill>
                  <a:srgbClr val="FF0000"/>
                </a:solidFill>
              </a:rPr>
              <a:t> </a:t>
            </a:r>
            <a:r>
              <a:rPr lang="en-US" altLang="de-DE" sz="2000" dirty="0" err="1" smtClean="0">
                <a:solidFill>
                  <a:srgbClr val="FF0000"/>
                </a:solidFill>
              </a:rPr>
              <a:t>národnej</a:t>
            </a:r>
            <a:r>
              <a:rPr lang="en-US" altLang="de-DE" sz="2000" dirty="0" smtClean="0">
                <a:solidFill>
                  <a:srgbClr val="FF0000"/>
                </a:solidFill>
              </a:rPr>
              <a:t> / </a:t>
            </a:r>
            <a:r>
              <a:rPr lang="en-US" altLang="de-DE" sz="2000" dirty="0" err="1" smtClean="0">
                <a:solidFill>
                  <a:srgbClr val="FF0000"/>
                </a:solidFill>
              </a:rPr>
              <a:t>regionálnej</a:t>
            </a:r>
            <a:r>
              <a:rPr lang="en-US" altLang="de-DE" sz="2000" dirty="0" smtClean="0">
                <a:solidFill>
                  <a:srgbClr val="FF0000"/>
                </a:solidFill>
              </a:rPr>
              <a:t> </a:t>
            </a:r>
            <a:r>
              <a:rPr lang="en-US" altLang="de-DE" sz="2000" dirty="0" err="1" smtClean="0">
                <a:solidFill>
                  <a:srgbClr val="FF0000"/>
                </a:solidFill>
              </a:rPr>
              <a:t>úrovni</a:t>
            </a:r>
            <a:r>
              <a:rPr lang="en-US" altLang="de-DE" sz="2000" dirty="0" smtClean="0">
                <a:solidFill>
                  <a:srgbClr val="FF0000"/>
                </a:solidFill>
              </a:rPr>
              <a:t>!</a:t>
            </a:r>
            <a:endParaRPr lang="de-DE" altLang="de-DE" sz="2000" b="1" dirty="0">
              <a:solidFill>
                <a:srgbClr val="FF0000"/>
              </a:solidFill>
            </a:endParaRPr>
          </a:p>
        </p:txBody>
      </p:sp>
      <p:cxnSp>
        <p:nvCxnSpPr>
          <p:cNvPr id="12" name="Straight Connector 11"/>
          <p:cNvCxnSpPr/>
          <p:nvPr/>
        </p:nvCxnSpPr>
        <p:spPr>
          <a:xfrm>
            <a:off x="441325" y="6451600"/>
            <a:ext cx="8385175" cy="1588"/>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21508" name="Title 1"/>
          <p:cNvSpPr txBox="1">
            <a:spLocks/>
          </p:cNvSpPr>
          <p:nvPr/>
        </p:nvSpPr>
        <p:spPr bwMode="auto">
          <a:xfrm>
            <a:off x="2884488" y="257175"/>
            <a:ext cx="6018212" cy="693738"/>
          </a:xfrm>
          <a:prstGeom prst="rect">
            <a:avLst/>
          </a:prstGeom>
          <a:noFill/>
          <a:ln w="9525">
            <a:noFill/>
            <a:miter lim="800000"/>
            <a:headEnd/>
            <a:tailEnd/>
          </a:ln>
        </p:spPr>
        <p:txBody>
          <a:bodyPr/>
          <a:lstStyle/>
          <a:p>
            <a:pPr algn="r"/>
            <a:endParaRPr lang="de-DE" altLang="de-DE" sz="2400">
              <a:solidFill>
                <a:srgbClr val="404040"/>
              </a:solidFill>
            </a:endParaRPr>
          </a:p>
        </p:txBody>
      </p:sp>
      <p:pic>
        <p:nvPicPr>
          <p:cNvPr id="21509" name="Picture 11" descr="C:\Users\Янка Казакова.LH-3D0CJO2TSPBL\Desktop\green.jpg"/>
          <p:cNvPicPr>
            <a:picLocks noChangeAspect="1" noChangeArrowheads="1"/>
          </p:cNvPicPr>
          <p:nvPr/>
        </p:nvPicPr>
        <p:blipFill>
          <a:blip r:embed="rId3"/>
          <a:srcRect/>
          <a:stretch>
            <a:fillRect/>
          </a:stretch>
        </p:blipFill>
        <p:spPr bwMode="auto">
          <a:xfrm>
            <a:off x="0" y="-6350"/>
            <a:ext cx="133350" cy="6877050"/>
          </a:xfrm>
          <a:prstGeom prst="rect">
            <a:avLst/>
          </a:prstGeom>
          <a:noFill/>
          <a:ln w="9525">
            <a:noFill/>
            <a:miter lim="800000"/>
            <a:headEnd/>
            <a:tailEnd/>
          </a:ln>
        </p:spPr>
      </p:pic>
      <p:sp>
        <p:nvSpPr>
          <p:cNvPr id="21510" name="Title 1"/>
          <p:cNvSpPr txBox="1">
            <a:spLocks/>
          </p:cNvSpPr>
          <p:nvPr/>
        </p:nvSpPr>
        <p:spPr bwMode="auto">
          <a:xfrm>
            <a:off x="606425" y="1519238"/>
            <a:ext cx="4978400" cy="517525"/>
          </a:xfrm>
          <a:prstGeom prst="rect">
            <a:avLst/>
          </a:prstGeom>
          <a:noFill/>
          <a:ln w="9525">
            <a:noFill/>
            <a:miter lim="800000"/>
            <a:headEnd/>
            <a:tailEnd/>
          </a:ln>
        </p:spPr>
        <p:txBody>
          <a:bodyPr/>
          <a:lstStyle/>
          <a:p>
            <a:r>
              <a:rPr lang="en-US" altLang="de-DE" sz="2800" dirty="0" err="1" smtClean="0"/>
              <a:t>Možné</a:t>
            </a:r>
            <a:r>
              <a:rPr lang="en-US" altLang="de-DE" sz="2800" dirty="0" smtClean="0"/>
              <a:t> </a:t>
            </a:r>
            <a:r>
              <a:rPr lang="en-US" altLang="de-DE" sz="2800" dirty="0" err="1" smtClean="0"/>
              <a:t>použitie</a:t>
            </a:r>
            <a:r>
              <a:rPr lang="en-US" altLang="de-DE" sz="2800" dirty="0" smtClean="0"/>
              <a:t> </a:t>
            </a:r>
            <a:r>
              <a:rPr lang="en-US" altLang="de-DE" sz="2800" dirty="0" err="1" smtClean="0"/>
              <a:t>príručky</a:t>
            </a:r>
            <a:endParaRPr lang="de-DE" altLang="de-DE" sz="2800" dirty="0"/>
          </a:p>
        </p:txBody>
      </p:sp>
      <p:cxnSp>
        <p:nvCxnSpPr>
          <p:cNvPr id="14" name="Straight Connector 13"/>
          <p:cNvCxnSpPr/>
          <p:nvPr/>
        </p:nvCxnSpPr>
        <p:spPr>
          <a:xfrm>
            <a:off x="606425" y="2474913"/>
            <a:ext cx="8220075" cy="1587"/>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21512" name="Title 1"/>
          <p:cNvSpPr txBox="1">
            <a:spLocks/>
          </p:cNvSpPr>
          <p:nvPr/>
        </p:nvSpPr>
        <p:spPr bwMode="auto">
          <a:xfrm>
            <a:off x="327025" y="6548438"/>
            <a:ext cx="3268663" cy="322262"/>
          </a:xfrm>
          <a:prstGeom prst="rect">
            <a:avLst/>
          </a:prstGeom>
          <a:noFill/>
          <a:ln w="9525">
            <a:noFill/>
            <a:miter lim="800000"/>
            <a:headEnd/>
            <a:tailEnd/>
          </a:ln>
        </p:spPr>
        <p:txBody>
          <a:bodyPr/>
          <a:lstStyle/>
          <a:p>
            <a:r>
              <a:rPr lang="en-US" altLang="de-DE" sz="1000">
                <a:solidFill>
                  <a:srgbClr val="404040"/>
                </a:solidFill>
              </a:rPr>
              <a:t>National Workshop on Financing Natura 2000</a:t>
            </a:r>
            <a:endParaRPr lang="en-IE" altLang="de-DE" sz="1000">
              <a:solidFill>
                <a:srgbClr val="404040"/>
              </a:solidFill>
            </a:endParaRPr>
          </a:p>
        </p:txBody>
      </p:sp>
      <p:grpSp>
        <p:nvGrpSpPr>
          <p:cNvPr id="21513" name="Gruppieren 15"/>
          <p:cNvGrpSpPr>
            <a:grpSpLocks noChangeAspect="1"/>
          </p:cNvGrpSpPr>
          <p:nvPr/>
        </p:nvGrpSpPr>
        <p:grpSpPr bwMode="auto">
          <a:xfrm>
            <a:off x="298450" y="227013"/>
            <a:ext cx="2976563" cy="393700"/>
            <a:chOff x="1709737" y="3049587"/>
            <a:chExt cx="5724525" cy="758825"/>
          </a:xfrm>
        </p:grpSpPr>
        <p:pic>
          <p:nvPicPr>
            <p:cNvPr id="21518" name="Picture 2" descr="http://morna.uk.com/wp-content/uploads/2010/06/wwf-logo-_-slogan-high-res3.jpg"/>
            <p:cNvPicPr>
              <a:picLocks noChangeAspect="1" noChangeArrowheads="1"/>
            </p:cNvPicPr>
            <p:nvPr/>
          </p:nvPicPr>
          <p:blipFill>
            <a:blip r:embed="rId4"/>
            <a:srcRect/>
            <a:stretch>
              <a:fillRect/>
            </a:stretch>
          </p:blipFill>
          <p:spPr bwMode="auto">
            <a:xfrm>
              <a:off x="3689667" y="3049587"/>
              <a:ext cx="1844040" cy="723265"/>
            </a:xfrm>
            <a:prstGeom prst="rect">
              <a:avLst/>
            </a:prstGeom>
            <a:noFill/>
            <a:ln w="9525">
              <a:noFill/>
              <a:miter lim="800000"/>
              <a:headEnd/>
              <a:tailEnd/>
            </a:ln>
          </p:spPr>
        </p:pic>
        <p:pic>
          <p:nvPicPr>
            <p:cNvPr id="21519" name="Picture 1" descr="12cm ieep"/>
            <p:cNvPicPr>
              <a:picLocks noChangeAspect="1" noChangeArrowheads="1"/>
            </p:cNvPicPr>
            <p:nvPr/>
          </p:nvPicPr>
          <p:blipFill>
            <a:blip r:embed="rId5"/>
            <a:srcRect/>
            <a:stretch>
              <a:fillRect/>
            </a:stretch>
          </p:blipFill>
          <p:spPr bwMode="auto">
            <a:xfrm>
              <a:off x="1709737" y="3085147"/>
              <a:ext cx="1637030" cy="723265"/>
            </a:xfrm>
            <a:prstGeom prst="rect">
              <a:avLst/>
            </a:prstGeom>
            <a:noFill/>
            <a:ln w="9525">
              <a:noFill/>
              <a:miter lim="800000"/>
              <a:headEnd/>
              <a:tailEnd/>
            </a:ln>
          </p:spPr>
        </p:pic>
        <p:pic>
          <p:nvPicPr>
            <p:cNvPr id="21520" name="Picture 7" descr="C:\Users\M Kettunen\Documents\IEEP\PROJECTS\350_N2k financing III\ICF GHK logo blueblock JPG file.jpg"/>
            <p:cNvPicPr>
              <a:picLocks noChangeAspect="1" noChangeArrowheads="1"/>
            </p:cNvPicPr>
            <p:nvPr/>
          </p:nvPicPr>
          <p:blipFill>
            <a:blip r:embed="rId6"/>
            <a:srcRect/>
            <a:stretch>
              <a:fillRect/>
            </a:stretch>
          </p:blipFill>
          <p:spPr bwMode="auto">
            <a:xfrm>
              <a:off x="5740717" y="3095307"/>
              <a:ext cx="1693545" cy="617855"/>
            </a:xfrm>
            <a:prstGeom prst="rect">
              <a:avLst/>
            </a:prstGeom>
            <a:noFill/>
            <a:ln w="9525">
              <a:noFill/>
              <a:miter lim="800000"/>
              <a:headEnd/>
              <a:tailEnd/>
            </a:ln>
          </p:spPr>
        </p:pic>
      </p:grpSp>
      <p:pic>
        <p:nvPicPr>
          <p:cNvPr id="20" name="Grafik 19"/>
          <p:cNvPicPr>
            <a:picLocks noChangeAspect="1" noChangeArrowheads="1"/>
          </p:cNvPicPr>
          <p:nvPr/>
        </p:nvPicPr>
        <p:blipFill>
          <a:blip r:embed="rId7"/>
          <a:srcRect/>
          <a:stretch>
            <a:fillRect/>
          </a:stretch>
        </p:blipFill>
        <p:spPr bwMode="auto">
          <a:xfrm>
            <a:off x="7840663" y="111125"/>
            <a:ext cx="1169987" cy="1565275"/>
          </a:xfrm>
          <a:prstGeom prst="rect">
            <a:avLst/>
          </a:prstGeom>
          <a:noFill/>
          <a:ln>
            <a:noFill/>
          </a:ln>
          <a:effectLst>
            <a:outerShdw blurRad="292100" dist="139700" dir="2700000" algn="tl" rotWithShape="0">
              <a:srgbClr val="333333">
                <a:alpha val="64998"/>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 name="Grafik 20"/>
          <p:cNvPicPr>
            <a:picLocks noChangeAspect="1" noChangeArrowheads="1"/>
          </p:cNvPicPr>
          <p:nvPr/>
        </p:nvPicPr>
        <p:blipFill>
          <a:blip r:embed="rId8"/>
          <a:srcRect/>
          <a:stretch>
            <a:fillRect/>
          </a:stretch>
        </p:blipFill>
        <p:spPr bwMode="auto">
          <a:xfrm>
            <a:off x="6738938" y="173038"/>
            <a:ext cx="1273175" cy="1039812"/>
          </a:xfrm>
          <a:prstGeom prst="rect">
            <a:avLst/>
          </a:prstGeom>
          <a:noFill/>
          <a:ln>
            <a:noFill/>
          </a:ln>
          <a:effectLst>
            <a:outerShdw blurRad="190500" algn="tl" rotWithShape="0">
              <a:srgbClr val="808080">
                <a:alpha val="70000"/>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16" name="Title 1"/>
          <p:cNvSpPr txBox="1">
            <a:spLocks/>
          </p:cNvSpPr>
          <p:nvPr/>
        </p:nvSpPr>
        <p:spPr bwMode="auto">
          <a:xfrm>
            <a:off x="3567113" y="242888"/>
            <a:ext cx="2427287" cy="693737"/>
          </a:xfrm>
          <a:prstGeom prst="rect">
            <a:avLst/>
          </a:prstGeom>
          <a:noFill/>
          <a:ln w="9525">
            <a:noFill/>
            <a:miter lim="800000"/>
            <a:headEnd/>
            <a:tailEnd/>
          </a:ln>
        </p:spPr>
        <p:txBody>
          <a:bodyPr/>
          <a:lstStyle/>
          <a:p>
            <a:pPr algn="r"/>
            <a:r>
              <a:rPr lang="sk-SK" altLang="de-DE" sz="2400" b="1" dirty="0" smtClean="0">
                <a:solidFill>
                  <a:srgbClr val="404040"/>
                </a:solidFill>
              </a:rPr>
              <a:t>Príručka</a:t>
            </a:r>
            <a:endParaRPr lang="en-IE" altLang="de-DE" sz="2400" dirty="0">
              <a:solidFill>
                <a:srgbClr val="404040"/>
              </a:solidFill>
            </a:endParaRPr>
          </a:p>
        </p:txBody>
      </p:sp>
      <p:sp>
        <p:nvSpPr>
          <p:cNvPr id="21517" name="Rectangle 13"/>
          <p:cNvSpPr>
            <a:spLocks noChangeArrowheads="1"/>
          </p:cNvSpPr>
          <p:nvPr/>
        </p:nvSpPr>
        <p:spPr bwMode="auto">
          <a:xfrm>
            <a:off x="7524750" y="6548438"/>
            <a:ext cx="1439863" cy="288925"/>
          </a:xfrm>
          <a:prstGeom prst="rect">
            <a:avLst/>
          </a:prstGeom>
          <a:noFill/>
          <a:ln w="9525">
            <a:noFill/>
            <a:miter lim="800000"/>
            <a:headEnd/>
            <a:tailEnd/>
          </a:ln>
        </p:spPr>
        <p:txBody>
          <a:bodyPr/>
          <a:lstStyle/>
          <a:p>
            <a:r>
              <a:rPr lang="en-GB" altLang="de-DE" sz="1000">
                <a:solidFill>
                  <a:srgbClr val="404040"/>
                </a:solidFill>
              </a:rPr>
              <a:t>10. September 2013</a:t>
            </a:r>
            <a:endParaRPr lang="en-IE" altLang="de-DE" sz="1000">
              <a:solidFill>
                <a:srgbClr val="40404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txBox="1">
            <a:spLocks/>
          </p:cNvSpPr>
          <p:nvPr/>
        </p:nvSpPr>
        <p:spPr bwMode="auto">
          <a:xfrm>
            <a:off x="836613" y="2470150"/>
            <a:ext cx="4622800" cy="4710113"/>
          </a:xfrm>
          <a:prstGeom prst="rect">
            <a:avLst/>
          </a:prstGeom>
          <a:noFill/>
          <a:ln w="9525">
            <a:noFill/>
            <a:miter lim="800000"/>
            <a:headEnd/>
            <a:tailEnd/>
          </a:ln>
        </p:spPr>
        <p:txBody>
          <a:bodyPr/>
          <a:lstStyle/>
          <a:p>
            <a:pPr marL="365125" indent="-365125" eaLnBrk="0" hangingPunct="0">
              <a:lnSpc>
                <a:spcPct val="80000"/>
              </a:lnSpc>
              <a:buFont typeface="Wingdings" pitchFamily="2" charset="2"/>
              <a:buChar char="ü"/>
            </a:pPr>
            <a:r>
              <a:rPr lang="en-US" altLang="de-DE" sz="2000" b="1" dirty="0" err="1" smtClean="0">
                <a:solidFill>
                  <a:srgbClr val="FF0000"/>
                </a:solidFill>
              </a:rPr>
              <a:t>Orgány</a:t>
            </a:r>
            <a:r>
              <a:rPr lang="en-US" altLang="de-DE" sz="2000" b="1" dirty="0" smtClean="0">
                <a:solidFill>
                  <a:srgbClr val="FF0000"/>
                </a:solidFill>
              </a:rPr>
              <a:t> </a:t>
            </a:r>
            <a:r>
              <a:rPr lang="en-US" altLang="de-DE" sz="2000" b="1" dirty="0" err="1" smtClean="0"/>
              <a:t>zodpovedné</a:t>
            </a:r>
            <a:r>
              <a:rPr lang="en-US" altLang="de-DE" sz="2000" b="1" dirty="0" smtClean="0"/>
              <a:t> </a:t>
            </a:r>
            <a:r>
              <a:rPr lang="en-US" altLang="de-DE" sz="2000" b="1" dirty="0" err="1" smtClean="0"/>
              <a:t>za</a:t>
            </a:r>
            <a:r>
              <a:rPr lang="en-US" altLang="de-DE" sz="2000" b="1" dirty="0" smtClean="0"/>
              <a:t> </a:t>
            </a:r>
            <a:r>
              <a:rPr lang="en-US" altLang="de-DE" sz="2000" b="1" dirty="0" err="1" smtClean="0"/>
              <a:t>vytváranie</a:t>
            </a:r>
            <a:r>
              <a:rPr lang="en-US" altLang="de-DE" sz="2000" b="1" dirty="0" smtClean="0"/>
              <a:t> </a:t>
            </a:r>
            <a:r>
              <a:rPr lang="en-US" altLang="de-DE" sz="2000" b="1" dirty="0" err="1" smtClean="0"/>
              <a:t>národných</a:t>
            </a:r>
            <a:r>
              <a:rPr lang="en-US" altLang="de-DE" sz="2000" b="1" dirty="0" smtClean="0"/>
              <a:t> a </a:t>
            </a:r>
            <a:r>
              <a:rPr lang="en-US" altLang="de-DE" sz="2000" b="1" dirty="0" err="1" smtClean="0"/>
              <a:t>regionálnych</a:t>
            </a:r>
            <a:r>
              <a:rPr lang="en-US" altLang="de-DE" sz="2000" b="1" dirty="0" smtClean="0"/>
              <a:t> </a:t>
            </a:r>
            <a:r>
              <a:rPr lang="en-US" altLang="de-DE" sz="2000" b="1" dirty="0" err="1" smtClean="0"/>
              <a:t>programov</a:t>
            </a:r>
            <a:r>
              <a:rPr lang="en-US" altLang="de-DE" sz="2000" b="1" dirty="0" smtClean="0"/>
              <a:t> (2014-2020)</a:t>
            </a:r>
          </a:p>
          <a:p>
            <a:pPr marL="365125" indent="-365125" eaLnBrk="0" hangingPunct="0">
              <a:lnSpc>
                <a:spcPct val="80000"/>
              </a:lnSpc>
              <a:buFont typeface="Wingdings" pitchFamily="2" charset="2"/>
              <a:buChar char="ü"/>
            </a:pPr>
            <a:endParaRPr lang="en-US" altLang="de-DE" sz="2000" b="1" dirty="0" smtClean="0">
              <a:solidFill>
                <a:srgbClr val="FF0000"/>
              </a:solidFill>
            </a:endParaRPr>
          </a:p>
          <a:p>
            <a:pPr marL="365125" indent="-365125" eaLnBrk="0" hangingPunct="0">
              <a:lnSpc>
                <a:spcPct val="80000"/>
              </a:lnSpc>
              <a:buFont typeface="Wingdings" pitchFamily="2" charset="2"/>
              <a:buChar char="ü"/>
            </a:pPr>
            <a:r>
              <a:rPr lang="en-US" altLang="de-DE" sz="2000" b="1" dirty="0" err="1" smtClean="0">
                <a:solidFill>
                  <a:srgbClr val="FF0000"/>
                </a:solidFill>
              </a:rPr>
              <a:t>Orgány</a:t>
            </a:r>
            <a:r>
              <a:rPr lang="en-US" altLang="de-DE" sz="2000" b="1" dirty="0" smtClean="0">
                <a:solidFill>
                  <a:srgbClr val="FF0000"/>
                </a:solidFill>
              </a:rPr>
              <a:t> </a:t>
            </a:r>
            <a:r>
              <a:rPr lang="en-US" altLang="de-DE" sz="2000" b="1" dirty="0" err="1" smtClean="0"/>
              <a:t>zapojené</a:t>
            </a:r>
            <a:r>
              <a:rPr lang="en-US" altLang="de-DE" sz="2000" b="1" dirty="0" smtClean="0"/>
              <a:t> do </a:t>
            </a:r>
            <a:r>
              <a:rPr lang="en-US" altLang="de-DE" sz="2000" b="1" dirty="0" err="1" smtClean="0"/>
              <a:t>implementácie</a:t>
            </a:r>
            <a:r>
              <a:rPr lang="en-US" altLang="de-DE" sz="2000" b="1" dirty="0" smtClean="0"/>
              <a:t> </a:t>
            </a:r>
            <a:r>
              <a:rPr lang="en-US" altLang="de-DE" sz="2000" b="1" dirty="0" err="1" smtClean="0"/>
              <a:t>programu</a:t>
            </a:r>
            <a:r>
              <a:rPr lang="en-US" altLang="de-DE" sz="2000" b="1" dirty="0" smtClean="0"/>
              <a:t> </a:t>
            </a:r>
            <a:r>
              <a:rPr lang="en-US" altLang="de-DE" sz="2000" b="1" dirty="0" err="1" smtClean="0"/>
              <a:t>Natura</a:t>
            </a:r>
            <a:r>
              <a:rPr lang="en-US" altLang="de-DE" sz="2000" b="1" dirty="0" smtClean="0"/>
              <a:t> 2000, </a:t>
            </a:r>
            <a:r>
              <a:rPr lang="en-US" altLang="de-DE" sz="2000" b="1" dirty="0" err="1" smtClean="0"/>
              <a:t>najmä</a:t>
            </a:r>
            <a:r>
              <a:rPr lang="en-US" altLang="de-DE" sz="2000" b="1" dirty="0" smtClean="0"/>
              <a:t> </a:t>
            </a:r>
            <a:r>
              <a:rPr lang="en-US" altLang="de-DE" sz="2000" b="1" dirty="0" err="1" smtClean="0"/>
              <a:t>vývoj</a:t>
            </a:r>
            <a:r>
              <a:rPr lang="en-US" altLang="de-DE" sz="2000" b="1" dirty="0" smtClean="0"/>
              <a:t> </a:t>
            </a:r>
            <a:r>
              <a:rPr lang="en-US" altLang="de-DE" sz="2000" b="1" dirty="0" err="1" smtClean="0"/>
              <a:t>plánov</a:t>
            </a:r>
            <a:r>
              <a:rPr lang="en-US" altLang="de-DE" sz="2000" b="1" dirty="0" smtClean="0"/>
              <a:t> </a:t>
            </a:r>
            <a:r>
              <a:rPr lang="en-US" altLang="de-DE" sz="2000" b="1" dirty="0" err="1" smtClean="0"/>
              <a:t>na</a:t>
            </a:r>
            <a:r>
              <a:rPr lang="en-US" altLang="de-DE" sz="2000" b="1" dirty="0" smtClean="0"/>
              <a:t> </a:t>
            </a:r>
            <a:r>
              <a:rPr lang="en-US" altLang="de-DE" sz="2000" b="1" dirty="0" err="1" smtClean="0"/>
              <a:t>území</a:t>
            </a:r>
            <a:r>
              <a:rPr lang="en-US" altLang="de-DE" sz="2000" b="1" dirty="0" smtClean="0"/>
              <a:t> </a:t>
            </a:r>
            <a:r>
              <a:rPr lang="en-US" altLang="de-DE" sz="2000" b="1" dirty="0" err="1" smtClean="0"/>
              <a:t>Natura</a:t>
            </a:r>
            <a:r>
              <a:rPr lang="en-US" altLang="de-DE" sz="2000" b="1" dirty="0" smtClean="0"/>
              <a:t> 2000</a:t>
            </a:r>
          </a:p>
          <a:p>
            <a:pPr marL="365125" indent="-365125" eaLnBrk="0" hangingPunct="0">
              <a:lnSpc>
                <a:spcPct val="80000"/>
              </a:lnSpc>
              <a:buFont typeface="Wingdings" pitchFamily="2" charset="2"/>
              <a:buChar char="ü"/>
            </a:pPr>
            <a:endParaRPr lang="en-US" altLang="de-DE" sz="2000" b="1" dirty="0" smtClean="0">
              <a:solidFill>
                <a:srgbClr val="FF0000"/>
              </a:solidFill>
            </a:endParaRPr>
          </a:p>
          <a:p>
            <a:pPr marL="365125" indent="-365125" eaLnBrk="0" hangingPunct="0">
              <a:lnSpc>
                <a:spcPct val="80000"/>
              </a:lnSpc>
              <a:buFont typeface="Wingdings" pitchFamily="2" charset="2"/>
              <a:buChar char="ü"/>
            </a:pPr>
            <a:r>
              <a:rPr lang="en-US" altLang="de-DE" sz="2000" b="1" dirty="0" err="1" smtClean="0">
                <a:solidFill>
                  <a:srgbClr val="FF0000"/>
                </a:solidFill>
              </a:rPr>
              <a:t>Zainteresované</a:t>
            </a:r>
            <a:r>
              <a:rPr lang="en-US" altLang="de-DE" sz="2000" b="1" dirty="0" smtClean="0">
                <a:solidFill>
                  <a:srgbClr val="FF0000"/>
                </a:solidFill>
              </a:rPr>
              <a:t> </a:t>
            </a:r>
            <a:r>
              <a:rPr lang="en-US" altLang="de-DE" sz="2000" b="1" dirty="0" err="1" smtClean="0">
                <a:solidFill>
                  <a:srgbClr val="FF0000"/>
                </a:solidFill>
              </a:rPr>
              <a:t>strany</a:t>
            </a:r>
            <a:r>
              <a:rPr lang="en-US" altLang="de-DE" sz="2000" b="1" dirty="0" smtClean="0">
                <a:solidFill>
                  <a:srgbClr val="FF0000"/>
                </a:solidFill>
              </a:rPr>
              <a:t>, </a:t>
            </a:r>
            <a:r>
              <a:rPr lang="en-US" altLang="de-DE" sz="2000" b="1" dirty="0" err="1" smtClean="0"/>
              <a:t>žijú</a:t>
            </a:r>
            <a:r>
              <a:rPr lang="sk-SK" altLang="de-DE" sz="2000" b="1" dirty="0" err="1" smtClean="0"/>
              <a:t>ce</a:t>
            </a:r>
            <a:r>
              <a:rPr lang="en-US" altLang="de-DE" sz="2000" b="1" dirty="0" smtClean="0"/>
              <a:t>, </a:t>
            </a:r>
            <a:r>
              <a:rPr lang="en-US" altLang="de-DE" sz="2000" b="1" dirty="0" err="1" smtClean="0"/>
              <a:t>prac</a:t>
            </a:r>
            <a:r>
              <a:rPr lang="sk-SK" altLang="de-DE" sz="2000" b="1" dirty="0" err="1" smtClean="0"/>
              <a:t>ujúce</a:t>
            </a:r>
            <a:r>
              <a:rPr lang="en-US" altLang="de-DE" sz="2000" b="1" dirty="0" smtClean="0"/>
              <a:t>,</a:t>
            </a:r>
            <a:r>
              <a:rPr lang="sk-SK" altLang="de-DE" sz="2000" b="1" dirty="0" smtClean="0"/>
              <a:t> alebo </a:t>
            </a:r>
            <a:r>
              <a:rPr lang="en-US" altLang="de-DE" sz="2000" b="1" dirty="0" err="1" smtClean="0"/>
              <a:t>riad</a:t>
            </a:r>
            <a:r>
              <a:rPr lang="sk-SK" altLang="de-DE" sz="2000" b="1" dirty="0" err="1" smtClean="0"/>
              <a:t>iace</a:t>
            </a:r>
            <a:r>
              <a:rPr lang="en-US" altLang="de-DE" sz="2000" b="1" dirty="0" smtClean="0"/>
              <a:t> </a:t>
            </a:r>
            <a:r>
              <a:rPr lang="en-US" altLang="de-DE" sz="2000" b="1" dirty="0" err="1" smtClean="0"/>
              <a:t>lokal</a:t>
            </a:r>
            <a:r>
              <a:rPr lang="sk-SK" altLang="de-DE" sz="2000" b="1" dirty="0" err="1" smtClean="0"/>
              <a:t>ity</a:t>
            </a:r>
            <a:r>
              <a:rPr lang="en-US" altLang="de-DE" sz="2000" b="1" dirty="0" smtClean="0"/>
              <a:t> </a:t>
            </a:r>
            <a:r>
              <a:rPr lang="en-US" altLang="de-DE" sz="2000" b="1" dirty="0" err="1" smtClean="0"/>
              <a:t>sústavy</a:t>
            </a:r>
            <a:r>
              <a:rPr lang="en-US" altLang="de-DE" sz="2000" b="1" dirty="0" smtClean="0"/>
              <a:t> </a:t>
            </a:r>
            <a:r>
              <a:rPr lang="en-US" altLang="de-DE" sz="2000" b="1" dirty="0" err="1" smtClean="0"/>
              <a:t>Natura</a:t>
            </a:r>
            <a:r>
              <a:rPr lang="en-US" altLang="de-DE" sz="2000" b="1" dirty="0" smtClean="0"/>
              <a:t> 2000 (</a:t>
            </a:r>
            <a:r>
              <a:rPr lang="en-US" altLang="de-DE" sz="2000" b="1" dirty="0" err="1" smtClean="0"/>
              <a:t>Priami</a:t>
            </a:r>
            <a:r>
              <a:rPr lang="en-US" altLang="de-DE" sz="2000" b="1" dirty="0" smtClean="0"/>
              <a:t> </a:t>
            </a:r>
            <a:r>
              <a:rPr lang="en-US" altLang="de-DE" sz="2000" b="1" dirty="0" err="1" smtClean="0"/>
              <a:t>príjemci</a:t>
            </a:r>
            <a:r>
              <a:rPr lang="en-US" altLang="de-DE" sz="2000" b="1" dirty="0" smtClean="0"/>
              <a:t> </a:t>
            </a:r>
            <a:r>
              <a:rPr lang="en-US" altLang="de-DE" sz="2000" b="1" dirty="0" err="1" smtClean="0"/>
              <a:t>alebo</a:t>
            </a:r>
            <a:r>
              <a:rPr lang="en-US" altLang="de-DE" sz="2000" b="1" dirty="0" smtClean="0"/>
              <a:t> </a:t>
            </a:r>
            <a:r>
              <a:rPr lang="en-US" altLang="de-DE" sz="2000" b="1" dirty="0" err="1" smtClean="0"/>
              <a:t>odborníci</a:t>
            </a:r>
            <a:r>
              <a:rPr lang="en-US" altLang="de-DE" sz="2000" b="1" dirty="0" smtClean="0"/>
              <a:t>, </a:t>
            </a:r>
            <a:r>
              <a:rPr lang="en-US" altLang="de-DE" sz="2000" b="1" dirty="0" err="1" smtClean="0"/>
              <a:t>ktorí</a:t>
            </a:r>
            <a:r>
              <a:rPr lang="en-US" altLang="de-DE" sz="2000" b="1" dirty="0" smtClean="0"/>
              <a:t> </a:t>
            </a:r>
            <a:r>
              <a:rPr lang="en-US" altLang="de-DE" sz="2000" b="1" dirty="0" err="1" smtClean="0"/>
              <a:t>poskytujú</a:t>
            </a:r>
            <a:r>
              <a:rPr lang="en-US" altLang="de-DE" sz="2000" b="1" dirty="0" smtClean="0"/>
              <a:t> </a:t>
            </a:r>
            <a:r>
              <a:rPr lang="sk-SK" altLang="de-DE" sz="2000" b="1" dirty="0" smtClean="0"/>
              <a:t>rady </a:t>
            </a:r>
            <a:r>
              <a:rPr lang="en-US" altLang="de-DE" sz="2000" b="1" dirty="0" err="1" smtClean="0"/>
              <a:t>na</a:t>
            </a:r>
            <a:r>
              <a:rPr lang="en-US" altLang="de-DE" sz="2000" b="1" dirty="0" smtClean="0"/>
              <a:t> </a:t>
            </a:r>
            <a:r>
              <a:rPr lang="en-US" altLang="de-DE" sz="2000" b="1" dirty="0" err="1" smtClean="0"/>
              <a:t>činnosti</a:t>
            </a:r>
            <a:r>
              <a:rPr lang="en-US" altLang="de-DE" sz="2000" b="1" dirty="0" smtClean="0"/>
              <a:t> </a:t>
            </a:r>
            <a:r>
              <a:rPr lang="en-US" altLang="de-DE" sz="2000" b="1" dirty="0" err="1" smtClean="0"/>
              <a:t>spojené</a:t>
            </a:r>
            <a:r>
              <a:rPr lang="en-US" altLang="de-DE" sz="2000" b="1" dirty="0" smtClean="0"/>
              <a:t> s </a:t>
            </a:r>
            <a:r>
              <a:rPr lang="sk-SK" altLang="de-DE" sz="2000" b="1" dirty="0" smtClean="0"/>
              <a:t>územím</a:t>
            </a:r>
            <a:r>
              <a:rPr lang="en-US" altLang="de-DE" sz="2000" b="1" dirty="0" smtClean="0"/>
              <a:t> </a:t>
            </a:r>
            <a:r>
              <a:rPr lang="en-US" altLang="de-DE" sz="2000" b="1" dirty="0" err="1" smtClean="0"/>
              <a:t>Natura</a:t>
            </a:r>
            <a:r>
              <a:rPr lang="en-US" altLang="de-DE" sz="2000" b="1" dirty="0" smtClean="0"/>
              <a:t> 2000)</a:t>
            </a:r>
            <a:endParaRPr lang="en-US" altLang="de-DE" sz="2000" dirty="0"/>
          </a:p>
        </p:txBody>
      </p:sp>
      <p:cxnSp>
        <p:nvCxnSpPr>
          <p:cNvPr id="12" name="Straight Connector 11"/>
          <p:cNvCxnSpPr/>
          <p:nvPr/>
        </p:nvCxnSpPr>
        <p:spPr>
          <a:xfrm>
            <a:off x="441325" y="6451600"/>
            <a:ext cx="8385175" cy="1588"/>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22532" name="Title 1"/>
          <p:cNvSpPr txBox="1">
            <a:spLocks/>
          </p:cNvSpPr>
          <p:nvPr/>
        </p:nvSpPr>
        <p:spPr bwMode="auto">
          <a:xfrm>
            <a:off x="2884488" y="257175"/>
            <a:ext cx="6018212" cy="693738"/>
          </a:xfrm>
          <a:prstGeom prst="rect">
            <a:avLst/>
          </a:prstGeom>
          <a:noFill/>
          <a:ln w="9525">
            <a:noFill/>
            <a:miter lim="800000"/>
            <a:headEnd/>
            <a:tailEnd/>
          </a:ln>
        </p:spPr>
        <p:txBody>
          <a:bodyPr/>
          <a:lstStyle/>
          <a:p>
            <a:pPr algn="r"/>
            <a:endParaRPr lang="de-DE" altLang="de-DE" sz="2400">
              <a:solidFill>
                <a:srgbClr val="404040"/>
              </a:solidFill>
            </a:endParaRPr>
          </a:p>
        </p:txBody>
      </p:sp>
      <p:pic>
        <p:nvPicPr>
          <p:cNvPr id="22533" name="Picture 11" descr="C:\Users\Янка Казакова.LH-3D0CJO2TSPBL\Desktop\green.jpg"/>
          <p:cNvPicPr>
            <a:picLocks noChangeAspect="1" noChangeArrowheads="1"/>
          </p:cNvPicPr>
          <p:nvPr/>
        </p:nvPicPr>
        <p:blipFill>
          <a:blip r:embed="rId3"/>
          <a:srcRect/>
          <a:stretch>
            <a:fillRect/>
          </a:stretch>
        </p:blipFill>
        <p:spPr bwMode="auto">
          <a:xfrm>
            <a:off x="0" y="-6350"/>
            <a:ext cx="133350" cy="6877050"/>
          </a:xfrm>
          <a:prstGeom prst="rect">
            <a:avLst/>
          </a:prstGeom>
          <a:noFill/>
          <a:ln w="9525">
            <a:noFill/>
            <a:miter lim="800000"/>
            <a:headEnd/>
            <a:tailEnd/>
          </a:ln>
        </p:spPr>
      </p:pic>
      <p:sp>
        <p:nvSpPr>
          <p:cNvPr id="22534" name="Title 1"/>
          <p:cNvSpPr txBox="1">
            <a:spLocks/>
          </p:cNvSpPr>
          <p:nvPr/>
        </p:nvSpPr>
        <p:spPr bwMode="auto">
          <a:xfrm>
            <a:off x="606425" y="1519238"/>
            <a:ext cx="4978400" cy="517525"/>
          </a:xfrm>
          <a:prstGeom prst="rect">
            <a:avLst/>
          </a:prstGeom>
          <a:noFill/>
          <a:ln w="9525">
            <a:noFill/>
            <a:miter lim="800000"/>
            <a:headEnd/>
            <a:tailEnd/>
          </a:ln>
        </p:spPr>
        <p:txBody>
          <a:bodyPr/>
          <a:lstStyle/>
          <a:p>
            <a:r>
              <a:rPr lang="en-US" altLang="de-DE" sz="2800" dirty="0" err="1" smtClean="0"/>
              <a:t>Kto</a:t>
            </a:r>
            <a:r>
              <a:rPr lang="en-US" altLang="de-DE" sz="2800" dirty="0" smtClean="0"/>
              <a:t> je </a:t>
            </a:r>
            <a:r>
              <a:rPr lang="en-US" altLang="de-DE" sz="2800" dirty="0" err="1" smtClean="0"/>
              <a:t>cieľová</a:t>
            </a:r>
            <a:r>
              <a:rPr lang="en-US" altLang="de-DE" sz="2800" dirty="0" smtClean="0"/>
              <a:t> </a:t>
            </a:r>
            <a:r>
              <a:rPr lang="en-US" altLang="de-DE" sz="2800" dirty="0" err="1" smtClean="0"/>
              <a:t>skupina</a:t>
            </a:r>
            <a:r>
              <a:rPr lang="en-US" altLang="de-DE" sz="2800" dirty="0" smtClean="0"/>
              <a:t>?</a:t>
            </a:r>
            <a:endParaRPr lang="de-DE" altLang="de-DE" sz="2800" dirty="0"/>
          </a:p>
        </p:txBody>
      </p:sp>
      <p:cxnSp>
        <p:nvCxnSpPr>
          <p:cNvPr id="14" name="Straight Connector 13"/>
          <p:cNvCxnSpPr/>
          <p:nvPr/>
        </p:nvCxnSpPr>
        <p:spPr>
          <a:xfrm>
            <a:off x="606425" y="2474913"/>
            <a:ext cx="8220075" cy="1587"/>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22536" name="Title 1"/>
          <p:cNvSpPr txBox="1">
            <a:spLocks/>
          </p:cNvSpPr>
          <p:nvPr/>
        </p:nvSpPr>
        <p:spPr bwMode="auto">
          <a:xfrm>
            <a:off x="327025" y="6548438"/>
            <a:ext cx="3268663" cy="322262"/>
          </a:xfrm>
          <a:prstGeom prst="rect">
            <a:avLst/>
          </a:prstGeom>
          <a:noFill/>
          <a:ln w="9525">
            <a:noFill/>
            <a:miter lim="800000"/>
            <a:headEnd/>
            <a:tailEnd/>
          </a:ln>
        </p:spPr>
        <p:txBody>
          <a:bodyPr/>
          <a:lstStyle/>
          <a:p>
            <a:r>
              <a:rPr lang="en-US" altLang="de-DE" sz="1000">
                <a:solidFill>
                  <a:srgbClr val="404040"/>
                </a:solidFill>
              </a:rPr>
              <a:t>National Workshop on Financing Natura 2000</a:t>
            </a:r>
            <a:endParaRPr lang="en-IE" altLang="de-DE" sz="1000">
              <a:solidFill>
                <a:srgbClr val="404040"/>
              </a:solidFill>
            </a:endParaRPr>
          </a:p>
        </p:txBody>
      </p:sp>
      <p:grpSp>
        <p:nvGrpSpPr>
          <p:cNvPr id="22537" name="Gruppieren 15"/>
          <p:cNvGrpSpPr>
            <a:grpSpLocks noChangeAspect="1"/>
          </p:cNvGrpSpPr>
          <p:nvPr/>
        </p:nvGrpSpPr>
        <p:grpSpPr bwMode="auto">
          <a:xfrm>
            <a:off x="298450" y="227013"/>
            <a:ext cx="2976563" cy="393700"/>
            <a:chOff x="1709737" y="3049587"/>
            <a:chExt cx="5724525" cy="758825"/>
          </a:xfrm>
        </p:grpSpPr>
        <p:pic>
          <p:nvPicPr>
            <p:cNvPr id="22544" name="Picture 2" descr="http://morna.uk.com/wp-content/uploads/2010/06/wwf-logo-_-slogan-high-res3.jpg"/>
            <p:cNvPicPr>
              <a:picLocks noChangeAspect="1" noChangeArrowheads="1"/>
            </p:cNvPicPr>
            <p:nvPr/>
          </p:nvPicPr>
          <p:blipFill>
            <a:blip r:embed="rId4"/>
            <a:srcRect/>
            <a:stretch>
              <a:fillRect/>
            </a:stretch>
          </p:blipFill>
          <p:spPr bwMode="auto">
            <a:xfrm>
              <a:off x="3689667" y="3049587"/>
              <a:ext cx="1844040" cy="723265"/>
            </a:xfrm>
            <a:prstGeom prst="rect">
              <a:avLst/>
            </a:prstGeom>
            <a:noFill/>
            <a:ln w="9525">
              <a:noFill/>
              <a:miter lim="800000"/>
              <a:headEnd/>
              <a:tailEnd/>
            </a:ln>
          </p:spPr>
        </p:pic>
        <p:pic>
          <p:nvPicPr>
            <p:cNvPr id="22545" name="Picture 1" descr="12cm ieep"/>
            <p:cNvPicPr>
              <a:picLocks noChangeAspect="1" noChangeArrowheads="1"/>
            </p:cNvPicPr>
            <p:nvPr/>
          </p:nvPicPr>
          <p:blipFill>
            <a:blip r:embed="rId5"/>
            <a:srcRect/>
            <a:stretch>
              <a:fillRect/>
            </a:stretch>
          </p:blipFill>
          <p:spPr bwMode="auto">
            <a:xfrm>
              <a:off x="1709737" y="3085147"/>
              <a:ext cx="1637030" cy="723265"/>
            </a:xfrm>
            <a:prstGeom prst="rect">
              <a:avLst/>
            </a:prstGeom>
            <a:noFill/>
            <a:ln w="9525">
              <a:noFill/>
              <a:miter lim="800000"/>
              <a:headEnd/>
              <a:tailEnd/>
            </a:ln>
          </p:spPr>
        </p:pic>
        <p:pic>
          <p:nvPicPr>
            <p:cNvPr id="22546" name="Picture 7" descr="C:\Users\M Kettunen\Documents\IEEP\PROJECTS\350_N2k financing III\ICF GHK logo blueblock JPG file.jpg"/>
            <p:cNvPicPr>
              <a:picLocks noChangeAspect="1" noChangeArrowheads="1"/>
            </p:cNvPicPr>
            <p:nvPr/>
          </p:nvPicPr>
          <p:blipFill>
            <a:blip r:embed="rId6"/>
            <a:srcRect/>
            <a:stretch>
              <a:fillRect/>
            </a:stretch>
          </p:blipFill>
          <p:spPr bwMode="auto">
            <a:xfrm>
              <a:off x="5740717" y="3095307"/>
              <a:ext cx="1693545" cy="617855"/>
            </a:xfrm>
            <a:prstGeom prst="rect">
              <a:avLst/>
            </a:prstGeom>
            <a:noFill/>
            <a:ln w="9525">
              <a:noFill/>
              <a:miter lim="800000"/>
              <a:headEnd/>
              <a:tailEnd/>
            </a:ln>
          </p:spPr>
        </p:pic>
      </p:grpSp>
      <p:pic>
        <p:nvPicPr>
          <p:cNvPr id="23" name="Grafik 22"/>
          <p:cNvPicPr>
            <a:picLocks noChangeAspect="1" noChangeArrowheads="1"/>
          </p:cNvPicPr>
          <p:nvPr/>
        </p:nvPicPr>
        <p:blipFill>
          <a:blip r:embed="rId7"/>
          <a:srcRect/>
          <a:stretch>
            <a:fillRect/>
          </a:stretch>
        </p:blipFill>
        <p:spPr bwMode="auto">
          <a:xfrm>
            <a:off x="7840663" y="111125"/>
            <a:ext cx="1169987" cy="1565275"/>
          </a:xfrm>
          <a:prstGeom prst="rect">
            <a:avLst/>
          </a:prstGeom>
          <a:noFill/>
          <a:ln>
            <a:noFill/>
          </a:ln>
          <a:effectLst>
            <a:outerShdw blurRad="292100" dist="139700" dir="2700000" algn="tl" rotWithShape="0">
              <a:srgbClr val="333333">
                <a:alpha val="64998"/>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 name="Grafik 23"/>
          <p:cNvPicPr>
            <a:picLocks noChangeAspect="1" noChangeArrowheads="1"/>
          </p:cNvPicPr>
          <p:nvPr/>
        </p:nvPicPr>
        <p:blipFill>
          <a:blip r:embed="rId8"/>
          <a:srcRect/>
          <a:stretch>
            <a:fillRect/>
          </a:stretch>
        </p:blipFill>
        <p:spPr bwMode="auto">
          <a:xfrm>
            <a:off x="6738938" y="173038"/>
            <a:ext cx="1273175" cy="1039812"/>
          </a:xfrm>
          <a:prstGeom prst="rect">
            <a:avLst/>
          </a:prstGeom>
          <a:noFill/>
          <a:ln>
            <a:noFill/>
          </a:ln>
          <a:effectLst>
            <a:outerShdw blurRad="190500" algn="tl" rotWithShape="0">
              <a:srgbClr val="808080">
                <a:alpha val="70000"/>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540" name="Title 1"/>
          <p:cNvSpPr txBox="1">
            <a:spLocks/>
          </p:cNvSpPr>
          <p:nvPr/>
        </p:nvSpPr>
        <p:spPr bwMode="auto">
          <a:xfrm>
            <a:off x="3567113" y="242888"/>
            <a:ext cx="2427287" cy="693737"/>
          </a:xfrm>
          <a:prstGeom prst="rect">
            <a:avLst/>
          </a:prstGeom>
          <a:noFill/>
          <a:ln w="9525">
            <a:noFill/>
            <a:miter lim="800000"/>
            <a:headEnd/>
            <a:tailEnd/>
          </a:ln>
        </p:spPr>
        <p:txBody>
          <a:bodyPr/>
          <a:lstStyle/>
          <a:p>
            <a:pPr algn="r"/>
            <a:r>
              <a:rPr lang="sk-SK" altLang="de-DE" sz="2400" b="1" dirty="0" smtClean="0">
                <a:solidFill>
                  <a:srgbClr val="404040"/>
                </a:solidFill>
              </a:rPr>
              <a:t>Príručka</a:t>
            </a:r>
            <a:endParaRPr lang="en-IE" altLang="de-DE" sz="2400" dirty="0">
              <a:solidFill>
                <a:srgbClr val="404040"/>
              </a:solidFill>
            </a:endParaRPr>
          </a:p>
        </p:txBody>
      </p:sp>
      <p:sp>
        <p:nvSpPr>
          <p:cNvPr id="22541" name="Rectangle 13"/>
          <p:cNvSpPr>
            <a:spLocks noChangeArrowheads="1"/>
          </p:cNvSpPr>
          <p:nvPr/>
        </p:nvSpPr>
        <p:spPr bwMode="auto">
          <a:xfrm>
            <a:off x="7524750" y="6548438"/>
            <a:ext cx="1439863" cy="288925"/>
          </a:xfrm>
          <a:prstGeom prst="rect">
            <a:avLst/>
          </a:prstGeom>
          <a:noFill/>
          <a:ln w="9525">
            <a:noFill/>
            <a:miter lim="800000"/>
            <a:headEnd/>
            <a:tailEnd/>
          </a:ln>
        </p:spPr>
        <p:txBody>
          <a:bodyPr/>
          <a:lstStyle/>
          <a:p>
            <a:r>
              <a:rPr lang="en-GB" altLang="de-DE" sz="1000">
                <a:solidFill>
                  <a:srgbClr val="404040"/>
                </a:solidFill>
              </a:rPr>
              <a:t>10. September 2013</a:t>
            </a:r>
            <a:endParaRPr lang="en-IE" altLang="de-DE" sz="1000">
              <a:solidFill>
                <a:srgbClr val="404040"/>
              </a:solidFill>
            </a:endParaRPr>
          </a:p>
        </p:txBody>
      </p:sp>
      <p:pic>
        <p:nvPicPr>
          <p:cNvPr id="22542" name="Grafik 16"/>
          <p:cNvPicPr>
            <a:picLocks noChangeAspect="1"/>
          </p:cNvPicPr>
          <p:nvPr/>
        </p:nvPicPr>
        <p:blipFill>
          <a:blip r:embed="rId9"/>
          <a:srcRect/>
          <a:stretch>
            <a:fillRect/>
          </a:stretch>
        </p:blipFill>
        <p:spPr bwMode="auto">
          <a:xfrm>
            <a:off x="6246813" y="2513013"/>
            <a:ext cx="2789237" cy="1838325"/>
          </a:xfrm>
          <a:prstGeom prst="rect">
            <a:avLst/>
          </a:prstGeom>
          <a:noFill/>
          <a:ln w="9525">
            <a:noFill/>
            <a:miter lim="800000"/>
            <a:headEnd/>
            <a:tailEnd/>
          </a:ln>
        </p:spPr>
      </p:pic>
      <p:pic>
        <p:nvPicPr>
          <p:cNvPr id="22543" name="Grafik 1"/>
          <p:cNvPicPr>
            <a:picLocks noChangeAspect="1"/>
          </p:cNvPicPr>
          <p:nvPr/>
        </p:nvPicPr>
        <p:blipFill>
          <a:blip r:embed="rId10"/>
          <a:srcRect l="15034" t="14151"/>
          <a:stretch>
            <a:fillRect/>
          </a:stretch>
        </p:blipFill>
        <p:spPr bwMode="auto">
          <a:xfrm>
            <a:off x="6257925" y="4443413"/>
            <a:ext cx="2827338" cy="190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Grafik 1"/>
          <p:cNvPicPr>
            <a:picLocks noChangeAspect="1"/>
          </p:cNvPicPr>
          <p:nvPr/>
        </p:nvPicPr>
        <p:blipFill>
          <a:blip r:embed="rId3"/>
          <a:srcRect/>
          <a:stretch>
            <a:fillRect/>
          </a:stretch>
        </p:blipFill>
        <p:spPr bwMode="auto">
          <a:xfrm>
            <a:off x="0" y="969963"/>
            <a:ext cx="9144000" cy="4603750"/>
          </a:xfrm>
          <a:prstGeom prst="rect">
            <a:avLst/>
          </a:prstGeom>
          <a:noFill/>
          <a:ln w="9525">
            <a:noFill/>
            <a:miter lim="800000"/>
            <a:headEnd/>
            <a:tailEnd/>
          </a:ln>
        </p:spPr>
      </p:pic>
      <p:cxnSp>
        <p:nvCxnSpPr>
          <p:cNvPr id="12" name="Straight Connector 11"/>
          <p:cNvCxnSpPr/>
          <p:nvPr/>
        </p:nvCxnSpPr>
        <p:spPr>
          <a:xfrm>
            <a:off x="441325" y="6451600"/>
            <a:ext cx="8385175" cy="1588"/>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5124" name="Title 1"/>
          <p:cNvSpPr txBox="1">
            <a:spLocks/>
          </p:cNvSpPr>
          <p:nvPr/>
        </p:nvSpPr>
        <p:spPr bwMode="auto">
          <a:xfrm>
            <a:off x="2884488" y="257175"/>
            <a:ext cx="6018212" cy="693738"/>
          </a:xfrm>
          <a:prstGeom prst="rect">
            <a:avLst/>
          </a:prstGeom>
          <a:noFill/>
          <a:ln w="9525">
            <a:noFill/>
            <a:miter lim="800000"/>
            <a:headEnd/>
            <a:tailEnd/>
          </a:ln>
        </p:spPr>
        <p:txBody>
          <a:bodyPr/>
          <a:lstStyle/>
          <a:p>
            <a:pPr algn="r"/>
            <a:endParaRPr lang="de-DE" altLang="de-DE" sz="2400">
              <a:solidFill>
                <a:srgbClr val="404040"/>
              </a:solidFill>
            </a:endParaRPr>
          </a:p>
        </p:txBody>
      </p:sp>
      <p:pic>
        <p:nvPicPr>
          <p:cNvPr id="5125" name="Picture 11" descr="C:\Users\Янка Казакова.LH-3D0CJO2TSPBL\Desktop\green.jpg"/>
          <p:cNvPicPr>
            <a:picLocks noChangeAspect="1" noChangeArrowheads="1"/>
          </p:cNvPicPr>
          <p:nvPr/>
        </p:nvPicPr>
        <p:blipFill>
          <a:blip r:embed="rId4"/>
          <a:srcRect/>
          <a:stretch>
            <a:fillRect/>
          </a:stretch>
        </p:blipFill>
        <p:spPr bwMode="auto">
          <a:xfrm>
            <a:off x="0" y="-6350"/>
            <a:ext cx="133350" cy="6877050"/>
          </a:xfrm>
          <a:prstGeom prst="rect">
            <a:avLst/>
          </a:prstGeom>
          <a:noFill/>
          <a:ln w="9525">
            <a:noFill/>
            <a:miter lim="800000"/>
            <a:headEnd/>
            <a:tailEnd/>
          </a:ln>
        </p:spPr>
      </p:pic>
      <p:sp>
        <p:nvSpPr>
          <p:cNvPr id="5126" name="Title 1"/>
          <p:cNvSpPr txBox="1">
            <a:spLocks/>
          </p:cNvSpPr>
          <p:nvPr/>
        </p:nvSpPr>
        <p:spPr bwMode="auto">
          <a:xfrm>
            <a:off x="606425" y="1519238"/>
            <a:ext cx="3406775" cy="517525"/>
          </a:xfrm>
          <a:prstGeom prst="rect">
            <a:avLst/>
          </a:prstGeom>
          <a:noFill/>
          <a:ln w="9525">
            <a:noFill/>
            <a:miter lim="800000"/>
            <a:headEnd/>
            <a:tailEnd/>
          </a:ln>
        </p:spPr>
        <p:txBody>
          <a:bodyPr/>
          <a:lstStyle/>
          <a:p>
            <a:r>
              <a:rPr lang="en-GB" altLang="de-DE" sz="2500" b="1" dirty="0" err="1" smtClean="0">
                <a:solidFill>
                  <a:srgbClr val="404040"/>
                </a:solidFill>
              </a:rPr>
              <a:t>Všeobecn</a:t>
            </a:r>
            <a:r>
              <a:rPr lang="sk-SK" altLang="de-DE" sz="2500" b="1" dirty="0" smtClean="0">
                <a:solidFill>
                  <a:srgbClr val="404040"/>
                </a:solidFill>
              </a:rPr>
              <a:t>ý</a:t>
            </a:r>
            <a:r>
              <a:rPr lang="en-GB" altLang="de-DE" sz="2500" b="1" dirty="0" smtClean="0">
                <a:solidFill>
                  <a:srgbClr val="404040"/>
                </a:solidFill>
              </a:rPr>
              <a:t> </a:t>
            </a:r>
            <a:r>
              <a:rPr lang="en-GB" altLang="de-DE" sz="2500" b="1" dirty="0" err="1" smtClean="0">
                <a:solidFill>
                  <a:srgbClr val="404040"/>
                </a:solidFill>
              </a:rPr>
              <a:t>obsah</a:t>
            </a:r>
            <a:endParaRPr lang="en-IE" altLang="de-DE" sz="2500" b="1" dirty="0">
              <a:solidFill>
                <a:srgbClr val="404040"/>
              </a:solidFill>
            </a:endParaRPr>
          </a:p>
        </p:txBody>
      </p:sp>
      <p:cxnSp>
        <p:nvCxnSpPr>
          <p:cNvPr id="14" name="Straight Connector 13"/>
          <p:cNvCxnSpPr/>
          <p:nvPr/>
        </p:nvCxnSpPr>
        <p:spPr>
          <a:xfrm>
            <a:off x="606425" y="2474913"/>
            <a:ext cx="8220075" cy="1587"/>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5128" name="Title 1"/>
          <p:cNvSpPr txBox="1">
            <a:spLocks/>
          </p:cNvSpPr>
          <p:nvPr/>
        </p:nvSpPr>
        <p:spPr bwMode="auto">
          <a:xfrm>
            <a:off x="327025" y="6548438"/>
            <a:ext cx="3268663" cy="322262"/>
          </a:xfrm>
          <a:prstGeom prst="rect">
            <a:avLst/>
          </a:prstGeom>
          <a:noFill/>
          <a:ln w="9525">
            <a:noFill/>
            <a:miter lim="800000"/>
            <a:headEnd/>
            <a:tailEnd/>
          </a:ln>
        </p:spPr>
        <p:txBody>
          <a:bodyPr/>
          <a:lstStyle/>
          <a:p>
            <a:r>
              <a:rPr lang="en-US" altLang="de-DE" sz="1000">
                <a:solidFill>
                  <a:srgbClr val="404040"/>
                </a:solidFill>
              </a:rPr>
              <a:t>National Workshop on Financing Natura 2000</a:t>
            </a:r>
            <a:endParaRPr lang="en-IE" altLang="de-DE" sz="1000">
              <a:solidFill>
                <a:srgbClr val="404040"/>
              </a:solidFill>
            </a:endParaRPr>
          </a:p>
        </p:txBody>
      </p:sp>
      <p:sp>
        <p:nvSpPr>
          <p:cNvPr id="5129" name="Rectangle 13"/>
          <p:cNvSpPr>
            <a:spLocks noChangeArrowheads="1"/>
          </p:cNvSpPr>
          <p:nvPr/>
        </p:nvSpPr>
        <p:spPr bwMode="auto">
          <a:xfrm>
            <a:off x="7524750" y="6548438"/>
            <a:ext cx="1439863" cy="288925"/>
          </a:xfrm>
          <a:prstGeom prst="rect">
            <a:avLst/>
          </a:prstGeom>
          <a:noFill/>
          <a:ln w="9525">
            <a:noFill/>
            <a:miter lim="800000"/>
            <a:headEnd/>
            <a:tailEnd/>
          </a:ln>
        </p:spPr>
        <p:txBody>
          <a:bodyPr/>
          <a:lstStyle/>
          <a:p>
            <a:r>
              <a:rPr lang="en-GB" altLang="de-DE" sz="1000">
                <a:solidFill>
                  <a:srgbClr val="404040"/>
                </a:solidFill>
              </a:rPr>
              <a:t>10. September 2013</a:t>
            </a:r>
            <a:endParaRPr lang="en-IE" altLang="de-DE" sz="1000">
              <a:solidFill>
                <a:srgbClr val="404040"/>
              </a:solidFill>
            </a:endParaRPr>
          </a:p>
        </p:txBody>
      </p:sp>
      <p:grpSp>
        <p:nvGrpSpPr>
          <p:cNvPr id="5130" name="Gruppieren 10"/>
          <p:cNvGrpSpPr>
            <a:grpSpLocks noChangeAspect="1"/>
          </p:cNvGrpSpPr>
          <p:nvPr/>
        </p:nvGrpSpPr>
        <p:grpSpPr bwMode="auto">
          <a:xfrm>
            <a:off x="298450" y="227013"/>
            <a:ext cx="2976563" cy="393700"/>
            <a:chOff x="1709737" y="3049587"/>
            <a:chExt cx="5724525" cy="758825"/>
          </a:xfrm>
        </p:grpSpPr>
        <p:pic>
          <p:nvPicPr>
            <p:cNvPr id="5140" name="Picture 2" descr="http://morna.uk.com/wp-content/uploads/2010/06/wwf-logo-_-slogan-high-res3.jpg"/>
            <p:cNvPicPr>
              <a:picLocks noChangeAspect="1" noChangeArrowheads="1"/>
            </p:cNvPicPr>
            <p:nvPr/>
          </p:nvPicPr>
          <p:blipFill>
            <a:blip r:embed="rId5"/>
            <a:srcRect/>
            <a:stretch>
              <a:fillRect/>
            </a:stretch>
          </p:blipFill>
          <p:spPr bwMode="auto">
            <a:xfrm>
              <a:off x="3689667" y="3049587"/>
              <a:ext cx="1844040" cy="723265"/>
            </a:xfrm>
            <a:prstGeom prst="rect">
              <a:avLst/>
            </a:prstGeom>
            <a:noFill/>
            <a:ln w="9525">
              <a:noFill/>
              <a:miter lim="800000"/>
              <a:headEnd/>
              <a:tailEnd/>
            </a:ln>
          </p:spPr>
        </p:pic>
        <p:pic>
          <p:nvPicPr>
            <p:cNvPr id="5141" name="Picture 1" descr="12cm ieep"/>
            <p:cNvPicPr>
              <a:picLocks noChangeAspect="1" noChangeArrowheads="1"/>
            </p:cNvPicPr>
            <p:nvPr/>
          </p:nvPicPr>
          <p:blipFill>
            <a:blip r:embed="rId6"/>
            <a:srcRect/>
            <a:stretch>
              <a:fillRect/>
            </a:stretch>
          </p:blipFill>
          <p:spPr bwMode="auto">
            <a:xfrm>
              <a:off x="1709737" y="3085147"/>
              <a:ext cx="1637030" cy="723265"/>
            </a:xfrm>
            <a:prstGeom prst="rect">
              <a:avLst/>
            </a:prstGeom>
            <a:noFill/>
            <a:ln w="9525">
              <a:noFill/>
              <a:miter lim="800000"/>
              <a:headEnd/>
              <a:tailEnd/>
            </a:ln>
          </p:spPr>
        </p:pic>
        <p:pic>
          <p:nvPicPr>
            <p:cNvPr id="5142" name="Picture 7" descr="C:\Users\M Kettunen\Documents\IEEP\PROJECTS\350_N2k financing III\ICF GHK logo blueblock JPG file.jpg"/>
            <p:cNvPicPr>
              <a:picLocks noChangeAspect="1" noChangeArrowheads="1"/>
            </p:cNvPicPr>
            <p:nvPr/>
          </p:nvPicPr>
          <p:blipFill>
            <a:blip r:embed="rId7"/>
            <a:srcRect/>
            <a:stretch>
              <a:fillRect/>
            </a:stretch>
          </p:blipFill>
          <p:spPr bwMode="auto">
            <a:xfrm>
              <a:off x="5740717" y="3095307"/>
              <a:ext cx="1693545" cy="617855"/>
            </a:xfrm>
            <a:prstGeom prst="rect">
              <a:avLst/>
            </a:prstGeom>
            <a:noFill/>
            <a:ln w="9525">
              <a:noFill/>
              <a:miter lim="800000"/>
              <a:headEnd/>
              <a:tailEnd/>
            </a:ln>
          </p:spPr>
        </p:pic>
      </p:grpSp>
      <p:grpSp>
        <p:nvGrpSpPr>
          <p:cNvPr id="5131" name="Gruppieren 14"/>
          <p:cNvGrpSpPr>
            <a:grpSpLocks/>
          </p:cNvGrpSpPr>
          <p:nvPr/>
        </p:nvGrpSpPr>
        <p:grpSpPr bwMode="auto">
          <a:xfrm>
            <a:off x="-431800" y="-1111250"/>
            <a:ext cx="9972675" cy="9972675"/>
            <a:chOff x="-431172" y="-1111003"/>
            <a:chExt cx="9972000" cy="9972000"/>
          </a:xfrm>
        </p:grpSpPr>
        <p:sp>
          <p:nvSpPr>
            <p:cNvPr id="16" name="Ellipse 15"/>
            <p:cNvSpPr>
              <a:spLocks noChangeArrowheads="1"/>
            </p:cNvSpPr>
            <p:nvPr/>
          </p:nvSpPr>
          <p:spPr bwMode="auto">
            <a:xfrm>
              <a:off x="2727739" y="2095530"/>
              <a:ext cx="3563697" cy="3565284"/>
            </a:xfrm>
            <a:prstGeom prst="ellipse">
              <a:avLst/>
            </a:prstGeom>
            <a:noFill/>
            <a:ln w="15875">
              <a:solidFill>
                <a:srgbClr val="36584F"/>
              </a:solidFill>
              <a:round/>
              <a:headEnd/>
              <a:tailEnd/>
            </a:ln>
            <a:effectLst>
              <a:outerShdw blurRad="40000" dist="23000" dir="5400000" rotWithShape="0">
                <a:srgbClr val="80808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algn="ctr" eaLnBrk="1" hangingPunct="1">
                <a:spcBef>
                  <a:spcPct val="0"/>
                </a:spcBef>
                <a:buFontTx/>
                <a:buNone/>
                <a:defRPr/>
              </a:pPr>
              <a:endParaRPr lang="de-DE" altLang="de-DE" smtClean="0">
                <a:solidFill>
                  <a:srgbClr val="FFFFFF"/>
                </a:solidFill>
                <a:ea typeface="MS PGothic" pitchFamily="34" charset="-128"/>
              </a:endParaRPr>
            </a:p>
          </p:txBody>
        </p:sp>
        <p:sp>
          <p:nvSpPr>
            <p:cNvPr id="18" name="Ellipse 17"/>
            <p:cNvSpPr>
              <a:spLocks noChangeAspect="1"/>
            </p:cNvSpPr>
            <p:nvPr/>
          </p:nvSpPr>
          <p:spPr bwMode="auto">
            <a:xfrm>
              <a:off x="2410261" y="1762178"/>
              <a:ext cx="4212940" cy="4211353"/>
            </a:xfrm>
            <a:prstGeom prst="ellipse">
              <a:avLst/>
            </a:prstGeom>
            <a:noFill/>
            <a:ln w="15875">
              <a:solidFill>
                <a:srgbClr val="36584F"/>
              </a:solidFill>
              <a:round/>
              <a:headEnd/>
              <a:tailEnd/>
            </a:ln>
            <a:effectLst>
              <a:outerShdw blurRad="40000" dist="23000" dir="5400000" rotWithShape="0">
                <a:srgbClr val="80808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algn="ctr" eaLnBrk="1" hangingPunct="1">
                <a:spcBef>
                  <a:spcPct val="0"/>
                </a:spcBef>
                <a:buFontTx/>
                <a:buNone/>
                <a:defRPr/>
              </a:pPr>
              <a:endParaRPr lang="de-DE" altLang="de-DE" smtClean="0">
                <a:solidFill>
                  <a:srgbClr val="FFFFFF"/>
                </a:solidFill>
                <a:ea typeface="MS PGothic" pitchFamily="34" charset="-128"/>
              </a:endParaRPr>
            </a:p>
          </p:txBody>
        </p:sp>
        <p:sp>
          <p:nvSpPr>
            <p:cNvPr id="19" name="Ellipse 18"/>
            <p:cNvSpPr>
              <a:spLocks noChangeAspect="1"/>
            </p:cNvSpPr>
            <p:nvPr/>
          </p:nvSpPr>
          <p:spPr bwMode="auto">
            <a:xfrm>
              <a:off x="2054685" y="1405015"/>
              <a:ext cx="4932029" cy="4932028"/>
            </a:xfrm>
            <a:prstGeom prst="ellipse">
              <a:avLst/>
            </a:prstGeom>
            <a:noFill/>
            <a:ln w="15875">
              <a:solidFill>
                <a:srgbClr val="36584F"/>
              </a:solidFill>
              <a:round/>
              <a:headEnd/>
              <a:tailEnd/>
            </a:ln>
            <a:effectLst>
              <a:outerShdw blurRad="40000" dist="23000" dir="5400000" rotWithShape="0">
                <a:srgbClr val="80808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algn="ctr" eaLnBrk="1" hangingPunct="1">
                <a:spcBef>
                  <a:spcPct val="0"/>
                </a:spcBef>
                <a:buFontTx/>
                <a:buNone/>
                <a:defRPr/>
              </a:pPr>
              <a:endParaRPr lang="de-DE" altLang="de-DE" smtClean="0">
                <a:solidFill>
                  <a:srgbClr val="FFFFFF"/>
                </a:solidFill>
                <a:ea typeface="MS PGothic" pitchFamily="34" charset="-128"/>
              </a:endParaRPr>
            </a:p>
          </p:txBody>
        </p:sp>
        <p:sp>
          <p:nvSpPr>
            <p:cNvPr id="20" name="Ellipse 19"/>
            <p:cNvSpPr>
              <a:spLocks noChangeAspect="1"/>
            </p:cNvSpPr>
            <p:nvPr/>
          </p:nvSpPr>
          <p:spPr bwMode="auto">
            <a:xfrm>
              <a:off x="1594341" y="954195"/>
              <a:ext cx="5832080" cy="5832080"/>
            </a:xfrm>
            <a:prstGeom prst="ellipse">
              <a:avLst/>
            </a:prstGeom>
            <a:noFill/>
            <a:ln w="15875">
              <a:solidFill>
                <a:srgbClr val="36584F"/>
              </a:solidFill>
              <a:round/>
              <a:headEnd/>
              <a:tailEnd/>
            </a:ln>
            <a:effectLst>
              <a:outerShdw blurRad="40000" dist="23000" dir="5400000" rotWithShape="0">
                <a:srgbClr val="80808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algn="ctr" eaLnBrk="1" hangingPunct="1">
                <a:spcBef>
                  <a:spcPct val="0"/>
                </a:spcBef>
                <a:buFontTx/>
                <a:buNone/>
                <a:defRPr/>
              </a:pPr>
              <a:endParaRPr lang="de-DE" altLang="de-DE" smtClean="0">
                <a:solidFill>
                  <a:srgbClr val="FFFFFF"/>
                </a:solidFill>
                <a:ea typeface="MS PGothic" pitchFamily="34" charset="-128"/>
              </a:endParaRPr>
            </a:p>
          </p:txBody>
        </p:sp>
        <p:sp>
          <p:nvSpPr>
            <p:cNvPr id="21" name="Ellipse 20"/>
            <p:cNvSpPr>
              <a:spLocks noChangeAspect="1"/>
            </p:cNvSpPr>
            <p:nvPr/>
          </p:nvSpPr>
          <p:spPr bwMode="auto">
            <a:xfrm>
              <a:off x="1099074" y="457341"/>
              <a:ext cx="6840075" cy="6840075"/>
            </a:xfrm>
            <a:prstGeom prst="ellipse">
              <a:avLst/>
            </a:prstGeom>
            <a:noFill/>
            <a:ln w="15875">
              <a:solidFill>
                <a:srgbClr val="36584F"/>
              </a:solidFill>
              <a:round/>
              <a:headEnd/>
              <a:tailEnd/>
            </a:ln>
            <a:effectLst>
              <a:outerShdw blurRad="40000" dist="23000" dir="5400000" rotWithShape="0">
                <a:srgbClr val="80808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algn="ctr" eaLnBrk="1" hangingPunct="1">
                <a:spcBef>
                  <a:spcPct val="0"/>
                </a:spcBef>
                <a:buFontTx/>
                <a:buNone/>
                <a:defRPr/>
              </a:pPr>
              <a:endParaRPr lang="de-DE" altLang="de-DE" smtClean="0">
                <a:solidFill>
                  <a:srgbClr val="FFFFFF"/>
                </a:solidFill>
                <a:ea typeface="MS PGothic" pitchFamily="34" charset="-128"/>
              </a:endParaRPr>
            </a:p>
          </p:txBody>
        </p:sp>
        <p:sp>
          <p:nvSpPr>
            <p:cNvPr id="22" name="Ellipse 21"/>
            <p:cNvSpPr>
              <a:spLocks noChangeAspect="1"/>
            </p:cNvSpPr>
            <p:nvPr/>
          </p:nvSpPr>
          <p:spPr bwMode="auto">
            <a:xfrm>
              <a:off x="432370" y="-185554"/>
              <a:ext cx="8171897" cy="8171898"/>
            </a:xfrm>
            <a:prstGeom prst="ellipse">
              <a:avLst/>
            </a:prstGeom>
            <a:noFill/>
            <a:ln w="15875">
              <a:solidFill>
                <a:srgbClr val="36584F"/>
              </a:solidFill>
              <a:round/>
              <a:headEnd/>
              <a:tailEnd/>
            </a:ln>
            <a:effectLst>
              <a:outerShdw blurRad="40000" dist="23000" dir="5400000" rotWithShape="0">
                <a:srgbClr val="80808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algn="ctr" eaLnBrk="1" hangingPunct="1">
                <a:spcBef>
                  <a:spcPct val="0"/>
                </a:spcBef>
                <a:buFontTx/>
                <a:buNone/>
                <a:defRPr/>
              </a:pPr>
              <a:endParaRPr lang="de-DE" altLang="de-DE" smtClean="0">
                <a:solidFill>
                  <a:srgbClr val="FFFFFF"/>
                </a:solidFill>
                <a:ea typeface="MS PGothic" pitchFamily="34" charset="-128"/>
              </a:endParaRPr>
            </a:p>
          </p:txBody>
        </p:sp>
        <p:sp>
          <p:nvSpPr>
            <p:cNvPr id="23" name="Ellipse 22"/>
            <p:cNvSpPr>
              <a:spLocks noChangeAspect="1"/>
            </p:cNvSpPr>
            <p:nvPr/>
          </p:nvSpPr>
          <p:spPr bwMode="auto">
            <a:xfrm>
              <a:off x="-431172" y="-1111003"/>
              <a:ext cx="9972000" cy="9972000"/>
            </a:xfrm>
            <a:prstGeom prst="ellipse">
              <a:avLst/>
            </a:prstGeom>
            <a:noFill/>
            <a:ln w="15875">
              <a:solidFill>
                <a:srgbClr val="36584F"/>
              </a:solidFill>
              <a:round/>
              <a:headEnd/>
              <a:tailEnd/>
            </a:ln>
            <a:effectLst>
              <a:outerShdw blurRad="40000" dist="23000" dir="5400000" rotWithShape="0">
                <a:srgbClr val="80808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algn="ctr" eaLnBrk="1" hangingPunct="1">
                <a:spcBef>
                  <a:spcPct val="0"/>
                </a:spcBef>
                <a:buFontTx/>
                <a:buNone/>
                <a:defRPr/>
              </a:pPr>
              <a:endParaRPr lang="de-DE" altLang="de-DE" smtClean="0">
                <a:solidFill>
                  <a:srgbClr val="FFFFFF"/>
                </a:solidFill>
                <a:ea typeface="MS PGothic" pitchFamily="34" charset="-128"/>
              </a:endParaRPr>
            </a:p>
          </p:txBody>
        </p:sp>
      </p:grpSp>
      <p:sp>
        <p:nvSpPr>
          <p:cNvPr id="5132" name="Title 1"/>
          <p:cNvSpPr txBox="1">
            <a:spLocks/>
          </p:cNvSpPr>
          <p:nvPr/>
        </p:nvSpPr>
        <p:spPr bwMode="auto">
          <a:xfrm>
            <a:off x="836613" y="2297113"/>
            <a:ext cx="7267575" cy="4710112"/>
          </a:xfrm>
          <a:prstGeom prst="rect">
            <a:avLst/>
          </a:prstGeom>
          <a:noFill/>
          <a:ln w="9525">
            <a:noFill/>
            <a:miter lim="800000"/>
            <a:headEnd/>
            <a:tailEnd/>
          </a:ln>
        </p:spPr>
        <p:txBody>
          <a:bodyPr/>
          <a:lstStyle/>
          <a:p>
            <a:endParaRPr lang="de-DE" altLang="de-DE" sz="2000" dirty="0"/>
          </a:p>
          <a:p>
            <a:pPr>
              <a:lnSpc>
                <a:spcPct val="150000"/>
              </a:lnSpc>
              <a:buFont typeface="Wingdings" pitchFamily="2" charset="2"/>
              <a:buChar char="§"/>
            </a:pPr>
            <a:r>
              <a:rPr lang="de-DE" altLang="de-DE" sz="2000" dirty="0">
                <a:solidFill>
                  <a:srgbClr val="404040"/>
                </a:solidFill>
              </a:rPr>
              <a:t> </a:t>
            </a:r>
            <a:r>
              <a:rPr lang="sk-SK" altLang="de-DE" sz="2000" dirty="0" smtClean="0">
                <a:solidFill>
                  <a:srgbClr val="404040"/>
                </a:solidFill>
              </a:rPr>
              <a:t>Pozadie</a:t>
            </a:r>
            <a:r>
              <a:rPr lang="de-DE" altLang="de-DE" sz="2000" dirty="0" smtClean="0">
                <a:solidFill>
                  <a:srgbClr val="404040"/>
                </a:solidFill>
              </a:rPr>
              <a:t>: o </a:t>
            </a:r>
            <a:r>
              <a:rPr lang="de-DE" altLang="de-DE" sz="2000" dirty="0" err="1" smtClean="0">
                <a:solidFill>
                  <a:srgbClr val="404040"/>
                </a:solidFill>
              </a:rPr>
              <a:t>projekte</a:t>
            </a:r>
            <a:endParaRPr lang="de-DE" altLang="de-DE" sz="2000" dirty="0" smtClean="0">
              <a:solidFill>
                <a:srgbClr val="404040"/>
              </a:solidFill>
            </a:endParaRPr>
          </a:p>
          <a:p>
            <a:pPr>
              <a:lnSpc>
                <a:spcPct val="150000"/>
              </a:lnSpc>
              <a:buFont typeface="Wingdings" pitchFamily="2" charset="2"/>
              <a:buChar char="§"/>
            </a:pPr>
            <a:r>
              <a:rPr lang="de-DE" altLang="de-DE" sz="2000" dirty="0" smtClean="0">
                <a:solidFill>
                  <a:srgbClr val="404040"/>
                </a:solidFill>
              </a:rPr>
              <a:t>  </a:t>
            </a:r>
            <a:r>
              <a:rPr lang="sk-SK" altLang="de-DE" sz="2000" dirty="0" smtClean="0">
                <a:solidFill>
                  <a:srgbClr val="404040"/>
                </a:solidFill>
              </a:rPr>
              <a:t>CELKOVÝ POLITICKÝ KONTEXT</a:t>
            </a:r>
            <a:endParaRPr lang="de-DE" altLang="de-DE" sz="2000" dirty="0" smtClean="0">
              <a:solidFill>
                <a:srgbClr val="404040"/>
              </a:solidFill>
            </a:endParaRPr>
          </a:p>
          <a:p>
            <a:pPr>
              <a:lnSpc>
                <a:spcPct val="150000"/>
              </a:lnSpc>
              <a:buFont typeface="Wingdings" pitchFamily="2" charset="2"/>
              <a:buChar char="§"/>
            </a:pPr>
            <a:r>
              <a:rPr lang="de-DE" altLang="de-DE" sz="2000" dirty="0" smtClean="0">
                <a:solidFill>
                  <a:srgbClr val="404040"/>
                </a:solidFill>
              </a:rPr>
              <a:t>  PRÍRUČKA</a:t>
            </a:r>
          </a:p>
          <a:p>
            <a:pPr>
              <a:lnSpc>
                <a:spcPct val="150000"/>
              </a:lnSpc>
              <a:buFont typeface="Wingdings" pitchFamily="2" charset="2"/>
              <a:buChar char="§"/>
            </a:pPr>
            <a:r>
              <a:rPr lang="de-DE" altLang="de-DE" sz="2000" dirty="0" smtClean="0">
                <a:solidFill>
                  <a:srgbClr val="404040"/>
                </a:solidFill>
              </a:rPr>
              <a:t>  TOOLKIT</a:t>
            </a:r>
            <a:endParaRPr lang="de-DE" altLang="de-DE" sz="2000" dirty="0">
              <a:solidFill>
                <a:srgbClr val="40404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txBox="1">
            <a:spLocks/>
          </p:cNvSpPr>
          <p:nvPr/>
        </p:nvSpPr>
        <p:spPr bwMode="auto">
          <a:xfrm>
            <a:off x="836613" y="2036763"/>
            <a:ext cx="7267575" cy="5143500"/>
          </a:xfrm>
          <a:prstGeom prst="rect">
            <a:avLst/>
          </a:prstGeom>
          <a:noFill/>
          <a:ln w="9525">
            <a:noFill/>
            <a:miter lim="800000"/>
            <a:headEnd/>
            <a:tailEnd/>
          </a:ln>
        </p:spPr>
        <p:txBody>
          <a:bodyPr/>
          <a:lstStyle/>
          <a:p>
            <a:pPr eaLnBrk="0" hangingPunct="0">
              <a:lnSpc>
                <a:spcPct val="90000"/>
              </a:lnSpc>
            </a:pPr>
            <a:endParaRPr lang="de-DE" altLang="de-DE" sz="1800"/>
          </a:p>
        </p:txBody>
      </p:sp>
      <p:cxnSp>
        <p:nvCxnSpPr>
          <p:cNvPr id="12" name="Straight Connector 11"/>
          <p:cNvCxnSpPr/>
          <p:nvPr/>
        </p:nvCxnSpPr>
        <p:spPr>
          <a:xfrm>
            <a:off x="441325" y="6451600"/>
            <a:ext cx="8385175" cy="1588"/>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23556" name="Title 1"/>
          <p:cNvSpPr txBox="1">
            <a:spLocks/>
          </p:cNvSpPr>
          <p:nvPr/>
        </p:nvSpPr>
        <p:spPr bwMode="auto">
          <a:xfrm>
            <a:off x="2884488" y="257175"/>
            <a:ext cx="6018212" cy="693738"/>
          </a:xfrm>
          <a:prstGeom prst="rect">
            <a:avLst/>
          </a:prstGeom>
          <a:noFill/>
          <a:ln w="9525">
            <a:noFill/>
            <a:miter lim="800000"/>
            <a:headEnd/>
            <a:tailEnd/>
          </a:ln>
        </p:spPr>
        <p:txBody>
          <a:bodyPr/>
          <a:lstStyle/>
          <a:p>
            <a:pPr algn="r"/>
            <a:endParaRPr lang="de-DE" altLang="de-DE" sz="2400">
              <a:solidFill>
                <a:srgbClr val="404040"/>
              </a:solidFill>
            </a:endParaRPr>
          </a:p>
        </p:txBody>
      </p:sp>
      <p:pic>
        <p:nvPicPr>
          <p:cNvPr id="23557" name="Picture 11" descr="C:\Users\Янка Казакова.LH-3D0CJO2TSPBL\Desktop\green.jpg"/>
          <p:cNvPicPr>
            <a:picLocks noChangeAspect="1" noChangeArrowheads="1"/>
          </p:cNvPicPr>
          <p:nvPr/>
        </p:nvPicPr>
        <p:blipFill>
          <a:blip r:embed="rId3"/>
          <a:srcRect/>
          <a:stretch>
            <a:fillRect/>
          </a:stretch>
        </p:blipFill>
        <p:spPr bwMode="auto">
          <a:xfrm>
            <a:off x="0" y="-6350"/>
            <a:ext cx="133350" cy="6877050"/>
          </a:xfrm>
          <a:prstGeom prst="rect">
            <a:avLst/>
          </a:prstGeom>
          <a:noFill/>
          <a:ln w="9525">
            <a:noFill/>
            <a:miter lim="800000"/>
            <a:headEnd/>
            <a:tailEnd/>
          </a:ln>
        </p:spPr>
      </p:pic>
      <p:sp>
        <p:nvSpPr>
          <p:cNvPr id="23558" name="Title 1"/>
          <p:cNvSpPr txBox="1">
            <a:spLocks/>
          </p:cNvSpPr>
          <p:nvPr/>
        </p:nvSpPr>
        <p:spPr bwMode="auto">
          <a:xfrm>
            <a:off x="606425" y="1519238"/>
            <a:ext cx="4978400" cy="517525"/>
          </a:xfrm>
          <a:prstGeom prst="rect">
            <a:avLst/>
          </a:prstGeom>
          <a:noFill/>
          <a:ln w="9525">
            <a:noFill/>
            <a:miter lim="800000"/>
            <a:headEnd/>
            <a:tailEnd/>
          </a:ln>
        </p:spPr>
        <p:txBody>
          <a:bodyPr/>
          <a:lstStyle/>
          <a:p>
            <a:r>
              <a:rPr lang="sk-SK" altLang="de-DE" sz="2800" dirty="0" smtClean="0"/>
              <a:t>Aktualizácia</a:t>
            </a:r>
            <a:endParaRPr lang="de-DE" altLang="de-DE" sz="2800" dirty="0"/>
          </a:p>
        </p:txBody>
      </p:sp>
      <p:cxnSp>
        <p:nvCxnSpPr>
          <p:cNvPr id="14" name="Straight Connector 13"/>
          <p:cNvCxnSpPr/>
          <p:nvPr/>
        </p:nvCxnSpPr>
        <p:spPr>
          <a:xfrm>
            <a:off x="606425" y="2474913"/>
            <a:ext cx="8220075" cy="1587"/>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23560" name="Title 1"/>
          <p:cNvSpPr txBox="1">
            <a:spLocks/>
          </p:cNvSpPr>
          <p:nvPr/>
        </p:nvSpPr>
        <p:spPr bwMode="auto">
          <a:xfrm>
            <a:off x="327025" y="6548438"/>
            <a:ext cx="3268663" cy="322262"/>
          </a:xfrm>
          <a:prstGeom prst="rect">
            <a:avLst/>
          </a:prstGeom>
          <a:noFill/>
          <a:ln w="9525">
            <a:noFill/>
            <a:miter lim="800000"/>
            <a:headEnd/>
            <a:tailEnd/>
          </a:ln>
        </p:spPr>
        <p:txBody>
          <a:bodyPr/>
          <a:lstStyle/>
          <a:p>
            <a:r>
              <a:rPr lang="en-US" altLang="de-DE" sz="1000">
                <a:solidFill>
                  <a:srgbClr val="404040"/>
                </a:solidFill>
              </a:rPr>
              <a:t>National Workshop on Financing Natura 2000</a:t>
            </a:r>
            <a:endParaRPr lang="en-IE" altLang="de-DE" sz="1000">
              <a:solidFill>
                <a:srgbClr val="404040"/>
              </a:solidFill>
            </a:endParaRPr>
          </a:p>
        </p:txBody>
      </p:sp>
      <p:pic>
        <p:nvPicPr>
          <p:cNvPr id="20489" name="Picture 14"/>
          <p:cNvPicPr>
            <a:picLocks noChangeAspect="1" noChangeArrowheads="1"/>
          </p:cNvPicPr>
          <p:nvPr/>
        </p:nvPicPr>
        <p:blipFill>
          <a:blip r:embed="rId4"/>
          <a:srcRect/>
          <a:stretch>
            <a:fillRect/>
          </a:stretch>
        </p:blipFill>
        <p:spPr bwMode="auto">
          <a:xfrm>
            <a:off x="1209675" y="4800600"/>
            <a:ext cx="2232025" cy="14811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pic>
      <p:sp>
        <p:nvSpPr>
          <p:cNvPr id="20490" name="AutoShape 15"/>
          <p:cNvSpPr>
            <a:spLocks noChangeArrowheads="1"/>
          </p:cNvSpPr>
          <p:nvPr/>
        </p:nvSpPr>
        <p:spPr bwMode="auto">
          <a:xfrm>
            <a:off x="3657600" y="5070475"/>
            <a:ext cx="360363" cy="269875"/>
          </a:xfrm>
          <a:prstGeom prst="rightArrow">
            <a:avLst>
              <a:gd name="adj1" fmla="val 50000"/>
              <a:gd name="adj2" fmla="val 33382"/>
            </a:avLst>
          </a:prstGeom>
          <a:solidFill>
            <a:srgbClr val="CC0000"/>
          </a:solid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eaLnBrk="1" hangingPunct="1">
              <a:spcBef>
                <a:spcPct val="0"/>
              </a:spcBef>
              <a:buFontTx/>
              <a:buNone/>
              <a:defRPr/>
            </a:pPr>
            <a:endParaRPr lang="de-DE" altLang="de-DE" smtClean="0">
              <a:ea typeface="MS PGothic" pitchFamily="34" charset="-128"/>
            </a:endParaRPr>
          </a:p>
        </p:txBody>
      </p:sp>
      <p:pic>
        <p:nvPicPr>
          <p:cNvPr id="20491" name="Picture 16"/>
          <p:cNvPicPr>
            <a:picLocks noChangeAspect="1" noChangeArrowheads="1"/>
          </p:cNvPicPr>
          <p:nvPr/>
        </p:nvPicPr>
        <p:blipFill>
          <a:blip r:embed="rId5"/>
          <a:srcRect/>
          <a:stretch>
            <a:fillRect/>
          </a:stretch>
        </p:blipFill>
        <p:spPr bwMode="auto">
          <a:xfrm>
            <a:off x="4156075" y="3819525"/>
            <a:ext cx="1746250" cy="25034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pic>
      <p:pic>
        <p:nvPicPr>
          <p:cNvPr id="23564" name="Grafik 18"/>
          <p:cNvPicPr>
            <a:picLocks noChangeAspect="1"/>
          </p:cNvPicPr>
          <p:nvPr/>
        </p:nvPicPr>
        <p:blipFill>
          <a:blip r:embed="rId6"/>
          <a:srcRect/>
          <a:stretch>
            <a:fillRect/>
          </a:stretch>
        </p:blipFill>
        <p:spPr bwMode="auto">
          <a:xfrm>
            <a:off x="6692900" y="3105150"/>
            <a:ext cx="1663700" cy="2225675"/>
          </a:xfrm>
          <a:prstGeom prst="rect">
            <a:avLst/>
          </a:prstGeom>
          <a:noFill/>
          <a:ln w="9525">
            <a:noFill/>
            <a:miter lim="800000"/>
            <a:headEnd/>
            <a:tailEnd/>
          </a:ln>
        </p:spPr>
      </p:pic>
      <p:sp>
        <p:nvSpPr>
          <p:cNvPr id="20493" name="AutoShape 15"/>
          <p:cNvSpPr>
            <a:spLocks noChangeArrowheads="1"/>
          </p:cNvSpPr>
          <p:nvPr/>
        </p:nvSpPr>
        <p:spPr bwMode="auto">
          <a:xfrm>
            <a:off x="6037263" y="3992563"/>
            <a:ext cx="360362" cy="269875"/>
          </a:xfrm>
          <a:prstGeom prst="rightArrow">
            <a:avLst>
              <a:gd name="adj1" fmla="val 50000"/>
              <a:gd name="adj2" fmla="val 33382"/>
            </a:avLst>
          </a:prstGeom>
          <a:solidFill>
            <a:srgbClr val="CC0000"/>
          </a:solid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eaLnBrk="1" hangingPunct="1">
              <a:spcBef>
                <a:spcPct val="0"/>
              </a:spcBef>
              <a:buFontTx/>
              <a:buNone/>
              <a:defRPr/>
            </a:pPr>
            <a:endParaRPr lang="de-DE" altLang="de-DE" smtClean="0">
              <a:ea typeface="MS PGothic" pitchFamily="34" charset="-128"/>
            </a:endParaRPr>
          </a:p>
        </p:txBody>
      </p:sp>
      <p:sp>
        <p:nvSpPr>
          <p:cNvPr id="23566" name="Rechteck 1"/>
          <p:cNvSpPr>
            <a:spLocks noChangeArrowheads="1"/>
          </p:cNvSpPr>
          <p:nvPr/>
        </p:nvSpPr>
        <p:spPr bwMode="auto">
          <a:xfrm>
            <a:off x="1209675" y="4217988"/>
            <a:ext cx="1093788" cy="584200"/>
          </a:xfrm>
          <a:prstGeom prst="rect">
            <a:avLst/>
          </a:prstGeom>
          <a:noFill/>
          <a:ln w="9525">
            <a:noFill/>
            <a:miter lim="800000"/>
            <a:headEnd/>
            <a:tailEnd/>
          </a:ln>
        </p:spPr>
        <p:txBody>
          <a:bodyPr wrap="none">
            <a:spAutoFit/>
          </a:bodyPr>
          <a:lstStyle/>
          <a:p>
            <a:r>
              <a:rPr lang="de-DE" altLang="de-DE"/>
              <a:t>2006</a:t>
            </a:r>
          </a:p>
        </p:txBody>
      </p:sp>
      <p:sp>
        <p:nvSpPr>
          <p:cNvPr id="23567" name="Rechteck 20"/>
          <p:cNvSpPr>
            <a:spLocks noChangeArrowheads="1"/>
          </p:cNvSpPr>
          <p:nvPr/>
        </p:nvSpPr>
        <p:spPr bwMode="auto">
          <a:xfrm>
            <a:off x="4156075" y="3238500"/>
            <a:ext cx="1095375" cy="584200"/>
          </a:xfrm>
          <a:prstGeom prst="rect">
            <a:avLst/>
          </a:prstGeom>
          <a:noFill/>
          <a:ln w="9525">
            <a:noFill/>
            <a:miter lim="800000"/>
            <a:headEnd/>
            <a:tailEnd/>
          </a:ln>
        </p:spPr>
        <p:txBody>
          <a:bodyPr wrap="none">
            <a:spAutoFit/>
          </a:bodyPr>
          <a:lstStyle/>
          <a:p>
            <a:r>
              <a:rPr lang="de-DE" altLang="de-DE"/>
              <a:t>2007</a:t>
            </a:r>
          </a:p>
        </p:txBody>
      </p:sp>
      <p:sp>
        <p:nvSpPr>
          <p:cNvPr id="23568" name="Rechteck 21"/>
          <p:cNvSpPr>
            <a:spLocks noChangeArrowheads="1"/>
          </p:cNvSpPr>
          <p:nvPr/>
        </p:nvSpPr>
        <p:spPr bwMode="auto">
          <a:xfrm>
            <a:off x="6729413" y="2522538"/>
            <a:ext cx="1189037" cy="584200"/>
          </a:xfrm>
          <a:prstGeom prst="rect">
            <a:avLst/>
          </a:prstGeom>
          <a:noFill/>
          <a:ln w="9525">
            <a:noFill/>
            <a:miter lim="800000"/>
            <a:headEnd/>
            <a:tailEnd/>
          </a:ln>
        </p:spPr>
        <p:txBody>
          <a:bodyPr>
            <a:spAutoFit/>
          </a:bodyPr>
          <a:lstStyle/>
          <a:p>
            <a:r>
              <a:rPr lang="de-DE" altLang="de-DE"/>
              <a:t>2013</a:t>
            </a:r>
          </a:p>
        </p:txBody>
      </p:sp>
      <p:grpSp>
        <p:nvGrpSpPr>
          <p:cNvPr id="23569" name="Gruppieren 22"/>
          <p:cNvGrpSpPr>
            <a:grpSpLocks noChangeAspect="1"/>
          </p:cNvGrpSpPr>
          <p:nvPr/>
        </p:nvGrpSpPr>
        <p:grpSpPr bwMode="auto">
          <a:xfrm>
            <a:off x="298450" y="227013"/>
            <a:ext cx="2976563" cy="393700"/>
            <a:chOff x="1709737" y="3049587"/>
            <a:chExt cx="5724525" cy="758825"/>
          </a:xfrm>
        </p:grpSpPr>
        <p:pic>
          <p:nvPicPr>
            <p:cNvPr id="23574" name="Picture 2" descr="http://morna.uk.com/wp-content/uploads/2010/06/wwf-logo-_-slogan-high-res3.jpg"/>
            <p:cNvPicPr>
              <a:picLocks noChangeAspect="1" noChangeArrowheads="1"/>
            </p:cNvPicPr>
            <p:nvPr/>
          </p:nvPicPr>
          <p:blipFill>
            <a:blip r:embed="rId7"/>
            <a:srcRect/>
            <a:stretch>
              <a:fillRect/>
            </a:stretch>
          </p:blipFill>
          <p:spPr bwMode="auto">
            <a:xfrm>
              <a:off x="3689667" y="3049587"/>
              <a:ext cx="1844040" cy="723265"/>
            </a:xfrm>
            <a:prstGeom prst="rect">
              <a:avLst/>
            </a:prstGeom>
            <a:noFill/>
            <a:ln w="9525">
              <a:noFill/>
              <a:miter lim="800000"/>
              <a:headEnd/>
              <a:tailEnd/>
            </a:ln>
          </p:spPr>
        </p:pic>
        <p:pic>
          <p:nvPicPr>
            <p:cNvPr id="23575" name="Picture 1" descr="12cm ieep"/>
            <p:cNvPicPr>
              <a:picLocks noChangeAspect="1" noChangeArrowheads="1"/>
            </p:cNvPicPr>
            <p:nvPr/>
          </p:nvPicPr>
          <p:blipFill>
            <a:blip r:embed="rId8"/>
            <a:srcRect/>
            <a:stretch>
              <a:fillRect/>
            </a:stretch>
          </p:blipFill>
          <p:spPr bwMode="auto">
            <a:xfrm>
              <a:off x="1709737" y="3085147"/>
              <a:ext cx="1637030" cy="723265"/>
            </a:xfrm>
            <a:prstGeom prst="rect">
              <a:avLst/>
            </a:prstGeom>
            <a:noFill/>
            <a:ln w="9525">
              <a:noFill/>
              <a:miter lim="800000"/>
              <a:headEnd/>
              <a:tailEnd/>
            </a:ln>
          </p:spPr>
        </p:pic>
        <p:pic>
          <p:nvPicPr>
            <p:cNvPr id="23576" name="Picture 7" descr="C:\Users\M Kettunen\Documents\IEEP\PROJECTS\350_N2k financing III\ICF GHK logo blueblock JPG file.jpg"/>
            <p:cNvPicPr>
              <a:picLocks noChangeAspect="1" noChangeArrowheads="1"/>
            </p:cNvPicPr>
            <p:nvPr/>
          </p:nvPicPr>
          <p:blipFill>
            <a:blip r:embed="rId9"/>
            <a:srcRect/>
            <a:stretch>
              <a:fillRect/>
            </a:stretch>
          </p:blipFill>
          <p:spPr bwMode="auto">
            <a:xfrm>
              <a:off x="5740717" y="3095307"/>
              <a:ext cx="1693545" cy="617855"/>
            </a:xfrm>
            <a:prstGeom prst="rect">
              <a:avLst/>
            </a:prstGeom>
            <a:noFill/>
            <a:ln w="9525">
              <a:noFill/>
              <a:miter lim="800000"/>
              <a:headEnd/>
              <a:tailEnd/>
            </a:ln>
          </p:spPr>
        </p:pic>
      </p:grpSp>
      <p:pic>
        <p:nvPicPr>
          <p:cNvPr id="27" name="Grafik 26"/>
          <p:cNvPicPr>
            <a:picLocks noChangeAspect="1" noChangeArrowheads="1"/>
          </p:cNvPicPr>
          <p:nvPr/>
        </p:nvPicPr>
        <p:blipFill>
          <a:blip r:embed="rId10"/>
          <a:srcRect/>
          <a:stretch>
            <a:fillRect/>
          </a:stretch>
        </p:blipFill>
        <p:spPr bwMode="auto">
          <a:xfrm>
            <a:off x="7840663" y="111125"/>
            <a:ext cx="1169987" cy="1565275"/>
          </a:xfrm>
          <a:prstGeom prst="rect">
            <a:avLst/>
          </a:prstGeom>
          <a:noFill/>
          <a:ln>
            <a:noFill/>
          </a:ln>
          <a:effectLst>
            <a:outerShdw blurRad="292100" dist="139700" dir="2700000" algn="tl" rotWithShape="0">
              <a:srgbClr val="333333">
                <a:alpha val="64998"/>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Grafik 27"/>
          <p:cNvPicPr>
            <a:picLocks noChangeAspect="1" noChangeArrowheads="1"/>
          </p:cNvPicPr>
          <p:nvPr/>
        </p:nvPicPr>
        <p:blipFill>
          <a:blip r:embed="rId11"/>
          <a:srcRect/>
          <a:stretch>
            <a:fillRect/>
          </a:stretch>
        </p:blipFill>
        <p:spPr bwMode="auto">
          <a:xfrm>
            <a:off x="6738938" y="173038"/>
            <a:ext cx="1273175" cy="1039812"/>
          </a:xfrm>
          <a:prstGeom prst="rect">
            <a:avLst/>
          </a:prstGeom>
          <a:noFill/>
          <a:ln>
            <a:noFill/>
          </a:ln>
          <a:effectLst>
            <a:outerShdw blurRad="190500" algn="tl" rotWithShape="0">
              <a:srgbClr val="808080">
                <a:alpha val="70000"/>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572" name="Title 1"/>
          <p:cNvSpPr txBox="1">
            <a:spLocks/>
          </p:cNvSpPr>
          <p:nvPr/>
        </p:nvSpPr>
        <p:spPr bwMode="auto">
          <a:xfrm>
            <a:off x="3567113" y="242888"/>
            <a:ext cx="2427287" cy="693737"/>
          </a:xfrm>
          <a:prstGeom prst="rect">
            <a:avLst/>
          </a:prstGeom>
          <a:noFill/>
          <a:ln w="9525">
            <a:noFill/>
            <a:miter lim="800000"/>
            <a:headEnd/>
            <a:tailEnd/>
          </a:ln>
        </p:spPr>
        <p:txBody>
          <a:bodyPr/>
          <a:lstStyle/>
          <a:p>
            <a:pPr algn="r"/>
            <a:r>
              <a:rPr lang="sk-SK" altLang="de-DE" sz="2400" b="1" dirty="0" smtClean="0">
                <a:solidFill>
                  <a:srgbClr val="404040"/>
                </a:solidFill>
              </a:rPr>
              <a:t>Príručka</a:t>
            </a:r>
            <a:endParaRPr lang="en-IE" altLang="de-DE" sz="2400" dirty="0">
              <a:solidFill>
                <a:srgbClr val="404040"/>
              </a:solidFill>
            </a:endParaRPr>
          </a:p>
        </p:txBody>
      </p:sp>
      <p:sp>
        <p:nvSpPr>
          <p:cNvPr id="23573" name="Rectangle 13"/>
          <p:cNvSpPr>
            <a:spLocks noChangeArrowheads="1"/>
          </p:cNvSpPr>
          <p:nvPr/>
        </p:nvSpPr>
        <p:spPr bwMode="auto">
          <a:xfrm>
            <a:off x="7524750" y="6548438"/>
            <a:ext cx="1439863" cy="288925"/>
          </a:xfrm>
          <a:prstGeom prst="rect">
            <a:avLst/>
          </a:prstGeom>
          <a:noFill/>
          <a:ln w="9525">
            <a:noFill/>
            <a:miter lim="800000"/>
            <a:headEnd/>
            <a:tailEnd/>
          </a:ln>
        </p:spPr>
        <p:txBody>
          <a:bodyPr/>
          <a:lstStyle/>
          <a:p>
            <a:r>
              <a:rPr lang="en-GB" altLang="de-DE" sz="1000">
                <a:solidFill>
                  <a:srgbClr val="404040"/>
                </a:solidFill>
              </a:rPr>
              <a:t>10. September 2013</a:t>
            </a:r>
            <a:endParaRPr lang="en-IE" altLang="de-DE" sz="1000">
              <a:solidFill>
                <a:srgbClr val="40404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txBox="1">
            <a:spLocks/>
          </p:cNvSpPr>
          <p:nvPr/>
        </p:nvSpPr>
        <p:spPr bwMode="auto">
          <a:xfrm>
            <a:off x="836613" y="2600325"/>
            <a:ext cx="7829550" cy="4710113"/>
          </a:xfrm>
          <a:prstGeom prst="rect">
            <a:avLst/>
          </a:prstGeom>
          <a:noFill/>
          <a:ln w="9525">
            <a:noFill/>
            <a:miter lim="800000"/>
            <a:headEnd/>
            <a:tailEnd/>
          </a:ln>
        </p:spPr>
        <p:txBody>
          <a:bodyPr/>
          <a:lstStyle/>
          <a:p>
            <a:pPr marL="457200" indent="-457200" eaLnBrk="0" hangingPunct="0">
              <a:lnSpc>
                <a:spcPct val="80000"/>
              </a:lnSpc>
              <a:buFont typeface="Arial" pitchFamily="34" charset="0"/>
              <a:buChar char="•"/>
            </a:pPr>
            <a:r>
              <a:rPr lang="sk-SK" sz="2000" b="1" dirty="0" smtClean="0"/>
              <a:t>Analýza návrhu nariadenia (návrh </a:t>
            </a:r>
            <a:r>
              <a:rPr lang="en-US" altLang="de-DE" sz="2000" b="1" dirty="0" smtClean="0"/>
              <a:t>September </a:t>
            </a:r>
            <a:r>
              <a:rPr lang="en-US" altLang="de-DE" sz="2000" b="1" dirty="0"/>
              <a:t>2013)</a:t>
            </a:r>
            <a:endParaRPr lang="en-US" altLang="de-DE" sz="2000" b="1" dirty="0">
              <a:solidFill>
                <a:srgbClr val="FF0000"/>
              </a:solidFill>
            </a:endParaRPr>
          </a:p>
          <a:p>
            <a:pPr marL="457200" indent="-457200" eaLnBrk="0" hangingPunct="0">
              <a:lnSpc>
                <a:spcPct val="80000"/>
              </a:lnSpc>
              <a:buFont typeface="Arial" pitchFamily="34" charset="0"/>
              <a:buChar char="•"/>
            </a:pPr>
            <a:endParaRPr lang="en-US" altLang="de-DE" sz="2000" b="1" dirty="0"/>
          </a:p>
          <a:p>
            <a:pPr marL="457200" indent="-457200" eaLnBrk="0" hangingPunct="0">
              <a:lnSpc>
                <a:spcPct val="80000"/>
              </a:lnSpc>
              <a:buFont typeface="Arial" pitchFamily="34" charset="0"/>
              <a:buChar char="•"/>
            </a:pPr>
            <a:r>
              <a:rPr lang="sk-SK" sz="2000" b="1" dirty="0" smtClean="0"/>
              <a:t>Diskusia a spätná väzba od členských štátov (</a:t>
            </a:r>
            <a:r>
              <a:rPr lang="sk-SK" sz="2000" b="1" dirty="0" err="1" smtClean="0"/>
              <a:t>Workshopy</a:t>
            </a:r>
            <a:r>
              <a:rPr lang="sk-SK" sz="2000" b="1" dirty="0" smtClean="0"/>
              <a:t>!)</a:t>
            </a:r>
            <a:br>
              <a:rPr lang="sk-SK" sz="2000" b="1" dirty="0" smtClean="0"/>
            </a:br>
            <a:endParaRPr lang="en-US" altLang="de-DE" sz="2000" b="1" dirty="0"/>
          </a:p>
          <a:p>
            <a:pPr marL="457200" indent="-457200" eaLnBrk="0" hangingPunct="0">
              <a:lnSpc>
                <a:spcPct val="80000"/>
              </a:lnSpc>
              <a:buFont typeface="Arial" pitchFamily="34" charset="0"/>
              <a:buChar char="•"/>
            </a:pPr>
            <a:r>
              <a:rPr lang="sk-SK" sz="2000" b="1" dirty="0" smtClean="0"/>
              <a:t>Konzultácie s príslušnými generálnymi riaditeľstvami komisie</a:t>
            </a:r>
            <a:br>
              <a:rPr lang="sk-SK" sz="2000" b="1" dirty="0" smtClean="0"/>
            </a:br>
            <a:endParaRPr lang="en-US" altLang="de-DE" sz="2000" b="1" dirty="0"/>
          </a:p>
          <a:p>
            <a:pPr marL="457200" indent="-457200" eaLnBrk="0" hangingPunct="0">
              <a:lnSpc>
                <a:spcPct val="80000"/>
              </a:lnSpc>
              <a:buFont typeface="Arial" pitchFamily="34" charset="0"/>
              <a:buChar char="•"/>
            </a:pPr>
            <a:r>
              <a:rPr lang="sk-SK" sz="2000" b="1" dirty="0" smtClean="0"/>
              <a:t>Všeobecné informácie o aktualizácii, nových kapitolách a prehľadoch textov </a:t>
            </a:r>
            <a:r>
              <a:rPr lang="sk-SK" sz="2000" b="1" dirty="0" err="1" smtClean="0"/>
              <a:t>atď</a:t>
            </a:r>
            <a:r>
              <a:rPr lang="sk-SK" sz="2000" b="1" dirty="0" smtClean="0"/>
              <a:t/>
            </a:r>
            <a:br>
              <a:rPr lang="sk-SK" sz="2000" b="1" dirty="0" smtClean="0"/>
            </a:br>
            <a:r>
              <a:rPr lang="en-US" altLang="de-DE" sz="2000" b="1" dirty="0" smtClean="0"/>
              <a:t> </a:t>
            </a:r>
            <a:endParaRPr lang="en-US" altLang="de-DE" sz="2000" b="1" dirty="0"/>
          </a:p>
          <a:p>
            <a:pPr marL="457200" indent="-457200" eaLnBrk="0" hangingPunct="0">
              <a:lnSpc>
                <a:spcPct val="80000"/>
              </a:lnSpc>
              <a:buFont typeface="Arial" pitchFamily="34" charset="0"/>
              <a:buChar char="•"/>
            </a:pPr>
            <a:r>
              <a:rPr lang="sk-SK" sz="2000" b="1" dirty="0" smtClean="0"/>
              <a:t>Dokončenie všetkých </a:t>
            </a:r>
            <a:r>
              <a:rPr lang="sk-SK" sz="2000" b="1" dirty="0" err="1" smtClean="0"/>
              <a:t>feedback-ov</a:t>
            </a:r>
            <a:r>
              <a:rPr lang="sk-SK" sz="2000" b="1" dirty="0" smtClean="0"/>
              <a:t> po odsúhlasení predpisov (December 2013)</a:t>
            </a:r>
            <a:br>
              <a:rPr lang="sk-SK" sz="2000" b="1" dirty="0" smtClean="0"/>
            </a:br>
            <a:endParaRPr lang="en-US" altLang="de-DE" sz="2000" b="1" dirty="0"/>
          </a:p>
          <a:p>
            <a:pPr marL="457200" indent="-457200" eaLnBrk="0" hangingPunct="0">
              <a:lnSpc>
                <a:spcPct val="80000"/>
              </a:lnSpc>
              <a:buFont typeface="Arial" pitchFamily="34" charset="0"/>
              <a:buChar char="•"/>
            </a:pPr>
            <a:r>
              <a:rPr lang="sk-SK" sz="2000" b="1" dirty="0" smtClean="0"/>
              <a:t>Predpokladaná aktualizácia iba v anglickej verzii!</a:t>
            </a:r>
            <a:endParaRPr lang="en-US" altLang="de-DE" sz="2000" b="1" dirty="0"/>
          </a:p>
        </p:txBody>
      </p:sp>
      <p:cxnSp>
        <p:nvCxnSpPr>
          <p:cNvPr id="12" name="Straight Connector 11"/>
          <p:cNvCxnSpPr/>
          <p:nvPr/>
        </p:nvCxnSpPr>
        <p:spPr>
          <a:xfrm>
            <a:off x="441325" y="6451600"/>
            <a:ext cx="8385175" cy="1588"/>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24580" name="Title 1"/>
          <p:cNvSpPr txBox="1">
            <a:spLocks/>
          </p:cNvSpPr>
          <p:nvPr/>
        </p:nvSpPr>
        <p:spPr bwMode="auto">
          <a:xfrm>
            <a:off x="2884488" y="257175"/>
            <a:ext cx="6018212" cy="693738"/>
          </a:xfrm>
          <a:prstGeom prst="rect">
            <a:avLst/>
          </a:prstGeom>
          <a:noFill/>
          <a:ln w="9525">
            <a:noFill/>
            <a:miter lim="800000"/>
            <a:headEnd/>
            <a:tailEnd/>
          </a:ln>
        </p:spPr>
        <p:txBody>
          <a:bodyPr/>
          <a:lstStyle/>
          <a:p>
            <a:pPr algn="r"/>
            <a:endParaRPr lang="de-DE" altLang="de-DE" sz="2400">
              <a:solidFill>
                <a:srgbClr val="404040"/>
              </a:solidFill>
            </a:endParaRPr>
          </a:p>
        </p:txBody>
      </p:sp>
      <p:pic>
        <p:nvPicPr>
          <p:cNvPr id="24581" name="Picture 11" descr="C:\Users\Янка Казакова.LH-3D0CJO2TSPBL\Desktop\green.jpg"/>
          <p:cNvPicPr>
            <a:picLocks noChangeAspect="1" noChangeArrowheads="1"/>
          </p:cNvPicPr>
          <p:nvPr/>
        </p:nvPicPr>
        <p:blipFill>
          <a:blip r:embed="rId3"/>
          <a:srcRect/>
          <a:stretch>
            <a:fillRect/>
          </a:stretch>
        </p:blipFill>
        <p:spPr bwMode="auto">
          <a:xfrm>
            <a:off x="0" y="-6350"/>
            <a:ext cx="133350" cy="6877050"/>
          </a:xfrm>
          <a:prstGeom prst="rect">
            <a:avLst/>
          </a:prstGeom>
          <a:noFill/>
          <a:ln w="9525">
            <a:noFill/>
            <a:miter lim="800000"/>
            <a:headEnd/>
            <a:tailEnd/>
          </a:ln>
        </p:spPr>
      </p:pic>
      <p:sp>
        <p:nvSpPr>
          <p:cNvPr id="24582" name="Title 1"/>
          <p:cNvSpPr txBox="1">
            <a:spLocks/>
          </p:cNvSpPr>
          <p:nvPr/>
        </p:nvSpPr>
        <p:spPr bwMode="auto">
          <a:xfrm>
            <a:off x="606425" y="1519238"/>
            <a:ext cx="4978400" cy="517525"/>
          </a:xfrm>
          <a:prstGeom prst="rect">
            <a:avLst/>
          </a:prstGeom>
          <a:noFill/>
          <a:ln w="9525">
            <a:noFill/>
            <a:miter lim="800000"/>
            <a:headEnd/>
            <a:tailEnd/>
          </a:ln>
        </p:spPr>
        <p:txBody>
          <a:bodyPr/>
          <a:lstStyle/>
          <a:p>
            <a:r>
              <a:rPr lang="sk-SK" altLang="de-DE" sz="2800" dirty="0" smtClean="0"/>
              <a:t>Aktualizácia</a:t>
            </a:r>
            <a:endParaRPr lang="de-DE" altLang="de-DE" sz="2800" dirty="0"/>
          </a:p>
        </p:txBody>
      </p:sp>
      <p:cxnSp>
        <p:nvCxnSpPr>
          <p:cNvPr id="14" name="Straight Connector 13"/>
          <p:cNvCxnSpPr/>
          <p:nvPr/>
        </p:nvCxnSpPr>
        <p:spPr>
          <a:xfrm>
            <a:off x="606425" y="2474913"/>
            <a:ext cx="8220075" cy="1587"/>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24584" name="Title 1"/>
          <p:cNvSpPr txBox="1">
            <a:spLocks/>
          </p:cNvSpPr>
          <p:nvPr/>
        </p:nvSpPr>
        <p:spPr bwMode="auto">
          <a:xfrm>
            <a:off x="327025" y="6548438"/>
            <a:ext cx="3268663" cy="322262"/>
          </a:xfrm>
          <a:prstGeom prst="rect">
            <a:avLst/>
          </a:prstGeom>
          <a:noFill/>
          <a:ln w="9525">
            <a:noFill/>
            <a:miter lim="800000"/>
            <a:headEnd/>
            <a:tailEnd/>
          </a:ln>
        </p:spPr>
        <p:txBody>
          <a:bodyPr/>
          <a:lstStyle/>
          <a:p>
            <a:r>
              <a:rPr lang="en-US" altLang="de-DE" sz="1000">
                <a:solidFill>
                  <a:srgbClr val="404040"/>
                </a:solidFill>
              </a:rPr>
              <a:t>National Workshop on Financing Natura 2000</a:t>
            </a:r>
            <a:endParaRPr lang="en-IE" altLang="de-DE" sz="1000">
              <a:solidFill>
                <a:srgbClr val="404040"/>
              </a:solidFill>
            </a:endParaRPr>
          </a:p>
        </p:txBody>
      </p:sp>
      <p:grpSp>
        <p:nvGrpSpPr>
          <p:cNvPr id="24585" name="Gruppieren 15"/>
          <p:cNvGrpSpPr>
            <a:grpSpLocks noChangeAspect="1"/>
          </p:cNvGrpSpPr>
          <p:nvPr/>
        </p:nvGrpSpPr>
        <p:grpSpPr bwMode="auto">
          <a:xfrm>
            <a:off x="298450" y="227013"/>
            <a:ext cx="2976563" cy="393700"/>
            <a:chOff x="1709737" y="3049587"/>
            <a:chExt cx="5724525" cy="758825"/>
          </a:xfrm>
        </p:grpSpPr>
        <p:pic>
          <p:nvPicPr>
            <p:cNvPr id="24590" name="Picture 2" descr="http://morna.uk.com/wp-content/uploads/2010/06/wwf-logo-_-slogan-high-res3.jpg"/>
            <p:cNvPicPr>
              <a:picLocks noChangeAspect="1" noChangeArrowheads="1"/>
            </p:cNvPicPr>
            <p:nvPr/>
          </p:nvPicPr>
          <p:blipFill>
            <a:blip r:embed="rId4"/>
            <a:srcRect/>
            <a:stretch>
              <a:fillRect/>
            </a:stretch>
          </p:blipFill>
          <p:spPr bwMode="auto">
            <a:xfrm>
              <a:off x="3689667" y="3049587"/>
              <a:ext cx="1844040" cy="723265"/>
            </a:xfrm>
            <a:prstGeom prst="rect">
              <a:avLst/>
            </a:prstGeom>
            <a:noFill/>
            <a:ln w="9525">
              <a:noFill/>
              <a:miter lim="800000"/>
              <a:headEnd/>
              <a:tailEnd/>
            </a:ln>
          </p:spPr>
        </p:pic>
        <p:pic>
          <p:nvPicPr>
            <p:cNvPr id="24591" name="Picture 1" descr="12cm ieep"/>
            <p:cNvPicPr>
              <a:picLocks noChangeAspect="1" noChangeArrowheads="1"/>
            </p:cNvPicPr>
            <p:nvPr/>
          </p:nvPicPr>
          <p:blipFill>
            <a:blip r:embed="rId5"/>
            <a:srcRect/>
            <a:stretch>
              <a:fillRect/>
            </a:stretch>
          </p:blipFill>
          <p:spPr bwMode="auto">
            <a:xfrm>
              <a:off x="1709737" y="3085147"/>
              <a:ext cx="1637030" cy="723265"/>
            </a:xfrm>
            <a:prstGeom prst="rect">
              <a:avLst/>
            </a:prstGeom>
            <a:noFill/>
            <a:ln w="9525">
              <a:noFill/>
              <a:miter lim="800000"/>
              <a:headEnd/>
              <a:tailEnd/>
            </a:ln>
          </p:spPr>
        </p:pic>
        <p:pic>
          <p:nvPicPr>
            <p:cNvPr id="24592" name="Picture 7" descr="C:\Users\M Kettunen\Documents\IEEP\PROJECTS\350_N2k financing III\ICF GHK logo blueblock JPG file.jpg"/>
            <p:cNvPicPr>
              <a:picLocks noChangeAspect="1" noChangeArrowheads="1"/>
            </p:cNvPicPr>
            <p:nvPr/>
          </p:nvPicPr>
          <p:blipFill>
            <a:blip r:embed="rId6"/>
            <a:srcRect/>
            <a:stretch>
              <a:fillRect/>
            </a:stretch>
          </p:blipFill>
          <p:spPr bwMode="auto">
            <a:xfrm>
              <a:off x="5740717" y="3095307"/>
              <a:ext cx="1693545" cy="617855"/>
            </a:xfrm>
            <a:prstGeom prst="rect">
              <a:avLst/>
            </a:prstGeom>
            <a:noFill/>
            <a:ln w="9525">
              <a:noFill/>
              <a:miter lim="800000"/>
              <a:headEnd/>
              <a:tailEnd/>
            </a:ln>
          </p:spPr>
        </p:pic>
      </p:grpSp>
      <p:pic>
        <p:nvPicPr>
          <p:cNvPr id="20" name="Grafik 19"/>
          <p:cNvPicPr>
            <a:picLocks noChangeAspect="1" noChangeArrowheads="1"/>
          </p:cNvPicPr>
          <p:nvPr/>
        </p:nvPicPr>
        <p:blipFill>
          <a:blip r:embed="rId7"/>
          <a:srcRect/>
          <a:stretch>
            <a:fillRect/>
          </a:stretch>
        </p:blipFill>
        <p:spPr bwMode="auto">
          <a:xfrm>
            <a:off x="7840663" y="111125"/>
            <a:ext cx="1169987" cy="1565275"/>
          </a:xfrm>
          <a:prstGeom prst="rect">
            <a:avLst/>
          </a:prstGeom>
          <a:noFill/>
          <a:ln>
            <a:noFill/>
          </a:ln>
          <a:effectLst>
            <a:outerShdw blurRad="292100" dist="139700" dir="2700000" algn="tl" rotWithShape="0">
              <a:srgbClr val="333333">
                <a:alpha val="64998"/>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 name="Grafik 20"/>
          <p:cNvPicPr>
            <a:picLocks noChangeAspect="1" noChangeArrowheads="1"/>
          </p:cNvPicPr>
          <p:nvPr/>
        </p:nvPicPr>
        <p:blipFill>
          <a:blip r:embed="rId8"/>
          <a:srcRect/>
          <a:stretch>
            <a:fillRect/>
          </a:stretch>
        </p:blipFill>
        <p:spPr bwMode="auto">
          <a:xfrm>
            <a:off x="6738938" y="173038"/>
            <a:ext cx="1273175" cy="1039812"/>
          </a:xfrm>
          <a:prstGeom prst="rect">
            <a:avLst/>
          </a:prstGeom>
          <a:noFill/>
          <a:ln>
            <a:noFill/>
          </a:ln>
          <a:effectLst>
            <a:outerShdw blurRad="190500" algn="tl" rotWithShape="0">
              <a:srgbClr val="808080">
                <a:alpha val="70000"/>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588" name="Title 1"/>
          <p:cNvSpPr txBox="1">
            <a:spLocks/>
          </p:cNvSpPr>
          <p:nvPr/>
        </p:nvSpPr>
        <p:spPr bwMode="auto">
          <a:xfrm>
            <a:off x="3567113" y="242888"/>
            <a:ext cx="2427287" cy="693737"/>
          </a:xfrm>
          <a:prstGeom prst="rect">
            <a:avLst/>
          </a:prstGeom>
          <a:noFill/>
          <a:ln w="9525">
            <a:noFill/>
            <a:miter lim="800000"/>
            <a:headEnd/>
            <a:tailEnd/>
          </a:ln>
        </p:spPr>
        <p:txBody>
          <a:bodyPr/>
          <a:lstStyle/>
          <a:p>
            <a:pPr algn="r"/>
            <a:r>
              <a:rPr lang="sk-SK" altLang="de-DE" sz="2400" b="1" dirty="0" smtClean="0">
                <a:solidFill>
                  <a:srgbClr val="404040"/>
                </a:solidFill>
              </a:rPr>
              <a:t>Príručka</a:t>
            </a:r>
            <a:endParaRPr lang="en-IE" altLang="de-DE" sz="2400" dirty="0">
              <a:solidFill>
                <a:srgbClr val="404040"/>
              </a:solidFill>
            </a:endParaRPr>
          </a:p>
        </p:txBody>
      </p:sp>
      <p:sp>
        <p:nvSpPr>
          <p:cNvPr id="24589" name="Rectangle 13"/>
          <p:cNvSpPr>
            <a:spLocks noChangeArrowheads="1"/>
          </p:cNvSpPr>
          <p:nvPr/>
        </p:nvSpPr>
        <p:spPr bwMode="auto">
          <a:xfrm>
            <a:off x="7524750" y="6548438"/>
            <a:ext cx="1439863" cy="288925"/>
          </a:xfrm>
          <a:prstGeom prst="rect">
            <a:avLst/>
          </a:prstGeom>
          <a:noFill/>
          <a:ln w="9525">
            <a:noFill/>
            <a:miter lim="800000"/>
            <a:headEnd/>
            <a:tailEnd/>
          </a:ln>
        </p:spPr>
        <p:txBody>
          <a:bodyPr/>
          <a:lstStyle/>
          <a:p>
            <a:r>
              <a:rPr lang="en-GB" altLang="de-DE" sz="1000">
                <a:solidFill>
                  <a:srgbClr val="404040"/>
                </a:solidFill>
              </a:rPr>
              <a:t>10. September 2013</a:t>
            </a:r>
            <a:endParaRPr lang="en-IE" altLang="de-DE" sz="1000">
              <a:solidFill>
                <a:srgbClr val="40404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txBox="1">
            <a:spLocks/>
          </p:cNvSpPr>
          <p:nvPr/>
        </p:nvSpPr>
        <p:spPr bwMode="auto">
          <a:xfrm>
            <a:off x="836613" y="1550988"/>
            <a:ext cx="7267575" cy="5194300"/>
          </a:xfrm>
          <a:prstGeom prst="rect">
            <a:avLst/>
          </a:prstGeom>
          <a:noFill/>
          <a:ln w="9525">
            <a:noFill/>
            <a:miter lim="800000"/>
            <a:headEnd/>
            <a:tailEnd/>
          </a:ln>
        </p:spPr>
        <p:txBody>
          <a:bodyPr/>
          <a:lstStyle/>
          <a:p>
            <a:pPr marL="617538" indent="-617538" eaLnBrk="0" hangingPunct="0">
              <a:lnSpc>
                <a:spcPct val="80000"/>
              </a:lnSpc>
              <a:tabLst>
                <a:tab pos="5724525" algn="r"/>
              </a:tabLst>
            </a:pPr>
            <a:r>
              <a:rPr lang="en-GB" altLang="de-DE" sz="1600" dirty="0"/>
              <a:t>1-3 	</a:t>
            </a:r>
            <a:r>
              <a:rPr lang="sk-SK" altLang="de-DE" sz="1600" dirty="0" smtClean="0"/>
              <a:t>ÚVOD</a:t>
            </a:r>
            <a:r>
              <a:rPr lang="en-GB" altLang="de-DE" sz="1600" dirty="0" smtClean="0"/>
              <a:t>; </a:t>
            </a:r>
            <a:r>
              <a:rPr lang="sk-SK" altLang="de-DE" sz="1600" dirty="0" smtClean="0"/>
              <a:t>KTO</a:t>
            </a:r>
            <a:r>
              <a:rPr lang="en-GB" altLang="de-DE" sz="1600" dirty="0" smtClean="0"/>
              <a:t> A </a:t>
            </a:r>
            <a:r>
              <a:rPr lang="sk-SK" altLang="de-DE" sz="1600" dirty="0" smtClean="0"/>
              <a:t>PREČO</a:t>
            </a:r>
            <a:r>
              <a:rPr lang="en-GB" altLang="de-DE" sz="1600" dirty="0" smtClean="0"/>
              <a:t>, </a:t>
            </a:r>
            <a:r>
              <a:rPr lang="sk-SK" altLang="de-DE" sz="1600" dirty="0" smtClean="0"/>
              <a:t>VÝHODY</a:t>
            </a:r>
            <a:r>
              <a:rPr lang="en-GB" altLang="de-DE" sz="1600" dirty="0" smtClean="0"/>
              <a:t>; DEFIN</a:t>
            </a:r>
            <a:r>
              <a:rPr lang="sk-SK" altLang="de-DE" sz="1600" dirty="0" smtClean="0"/>
              <a:t>ÍCIE</a:t>
            </a:r>
            <a:r>
              <a:rPr lang="en-GB" altLang="de-DE" sz="1600" dirty="0" smtClean="0"/>
              <a:t>, </a:t>
            </a:r>
            <a:r>
              <a:rPr lang="sk-SK" altLang="de-DE" sz="1600" dirty="0" smtClean="0"/>
              <a:t>ŠTRUKTÚRA</a:t>
            </a:r>
            <a:endParaRPr lang="en-GB" altLang="de-DE" sz="1600" dirty="0"/>
          </a:p>
          <a:p>
            <a:pPr marL="617538" indent="-617538" eaLnBrk="0" hangingPunct="0">
              <a:lnSpc>
                <a:spcPct val="80000"/>
              </a:lnSpc>
              <a:buFont typeface="Arial" pitchFamily="34" charset="0"/>
              <a:buAutoNum type="arabicPeriod"/>
              <a:tabLst>
                <a:tab pos="5724525" algn="r"/>
              </a:tabLst>
            </a:pPr>
            <a:endParaRPr lang="de-DE" altLang="de-DE" sz="1600" dirty="0"/>
          </a:p>
          <a:p>
            <a:pPr marL="617538" indent="-617538" eaLnBrk="0" hangingPunct="0">
              <a:lnSpc>
                <a:spcPct val="80000"/>
              </a:lnSpc>
              <a:tabLst>
                <a:tab pos="5724525" algn="r"/>
              </a:tabLst>
            </a:pPr>
            <a:r>
              <a:rPr lang="en-GB" altLang="de-DE" sz="1600" dirty="0"/>
              <a:t>4.	</a:t>
            </a:r>
            <a:r>
              <a:rPr lang="sk-SK" altLang="de-DE" sz="1600" dirty="0" smtClean="0"/>
              <a:t>OPISY FONDOV</a:t>
            </a:r>
            <a:endParaRPr lang="en-GB" altLang="de-DE" sz="1600" dirty="0"/>
          </a:p>
          <a:p>
            <a:pPr marL="617538" indent="-617538" eaLnBrk="0" hangingPunct="0">
              <a:lnSpc>
                <a:spcPct val="80000"/>
              </a:lnSpc>
              <a:buFont typeface="Arial" pitchFamily="34" charset="0"/>
              <a:buAutoNum type="arabicPeriod"/>
              <a:tabLst>
                <a:tab pos="5724525" algn="r"/>
              </a:tabLst>
            </a:pPr>
            <a:endParaRPr lang="de-DE" altLang="de-DE" sz="1600" dirty="0"/>
          </a:p>
          <a:p>
            <a:pPr marL="617538" indent="-617538" eaLnBrk="0" hangingPunct="0">
              <a:lnSpc>
                <a:spcPct val="80000"/>
              </a:lnSpc>
              <a:tabLst>
                <a:tab pos="5724525" algn="r"/>
              </a:tabLst>
            </a:pPr>
            <a:r>
              <a:rPr lang="de-DE" altLang="de-DE" sz="1600" dirty="0"/>
              <a:t>5 	</a:t>
            </a:r>
            <a:r>
              <a:rPr lang="sk-SK" altLang="de-DE" sz="1600" dirty="0" smtClean="0"/>
              <a:t>PRÍLEŽITOSTI INVESTOVANIA</a:t>
            </a:r>
            <a:r>
              <a:rPr lang="en-GB" altLang="de-DE" sz="1600" dirty="0" smtClean="0"/>
              <a:t> </a:t>
            </a:r>
            <a:r>
              <a:rPr lang="sk-SK" altLang="de-DE" sz="1600" dirty="0" smtClean="0"/>
              <a:t>V</a:t>
            </a:r>
            <a:r>
              <a:rPr lang="en-GB" altLang="de-DE" sz="1600" dirty="0" smtClean="0"/>
              <a:t> </a:t>
            </a:r>
            <a:r>
              <a:rPr lang="en-GB" altLang="de-DE" sz="1600" dirty="0"/>
              <a:t>NATURA 2000 </a:t>
            </a:r>
            <a:r>
              <a:rPr lang="sk-SK" altLang="de-DE" sz="1600" dirty="0" smtClean="0"/>
              <a:t>V RÁMCI</a:t>
            </a:r>
            <a:r>
              <a:rPr lang="en-GB" altLang="de-DE" sz="1600" dirty="0" smtClean="0"/>
              <a:t> </a:t>
            </a:r>
            <a:r>
              <a:rPr lang="sk-SK" altLang="de-DE" sz="1600" dirty="0" smtClean="0"/>
              <a:t> FONDOV </a:t>
            </a:r>
            <a:r>
              <a:rPr lang="en-GB" altLang="de-DE" sz="1600" dirty="0" smtClean="0"/>
              <a:t>EU </a:t>
            </a:r>
            <a:r>
              <a:rPr lang="en-GB" altLang="de-DE" sz="1600" dirty="0"/>
              <a:t>2014-2020</a:t>
            </a:r>
          </a:p>
          <a:p>
            <a:pPr marL="617538" indent="-617538" eaLnBrk="0" hangingPunct="0">
              <a:lnSpc>
                <a:spcPct val="80000"/>
              </a:lnSpc>
              <a:buFont typeface="Arial" pitchFamily="34" charset="0"/>
              <a:buAutoNum type="arabicPeriod"/>
              <a:tabLst>
                <a:tab pos="5724525" algn="r"/>
              </a:tabLst>
            </a:pPr>
            <a:endParaRPr lang="de-DE" altLang="de-DE" sz="1600" dirty="0"/>
          </a:p>
          <a:p>
            <a:pPr marL="617538" indent="-617538" eaLnBrk="0" hangingPunct="0">
              <a:lnSpc>
                <a:spcPct val="80000"/>
              </a:lnSpc>
              <a:tabLst>
                <a:tab pos="5724525" algn="r"/>
              </a:tabLst>
            </a:pPr>
            <a:r>
              <a:rPr lang="de-DE" altLang="de-DE" sz="1600" dirty="0"/>
              <a:t>6 	</a:t>
            </a:r>
            <a:r>
              <a:rPr lang="sk-SK" altLang="de-DE" sz="1600" dirty="0" smtClean="0"/>
              <a:t>POKYNY PRE ZAISTENIE INTEGRÁCIE V PRAXI</a:t>
            </a:r>
            <a:endParaRPr lang="en-GB" altLang="de-DE" sz="1600" dirty="0"/>
          </a:p>
          <a:p>
            <a:pPr marL="617538" indent="-617538" eaLnBrk="0" hangingPunct="0">
              <a:lnSpc>
                <a:spcPct val="80000"/>
              </a:lnSpc>
              <a:buFont typeface="Arial" pitchFamily="34" charset="0"/>
              <a:buAutoNum type="arabicPeriod"/>
              <a:tabLst>
                <a:tab pos="5724525" algn="r"/>
              </a:tabLst>
            </a:pPr>
            <a:endParaRPr lang="de-DE" altLang="de-DE" sz="1600" dirty="0"/>
          </a:p>
          <a:p>
            <a:pPr marL="617538" indent="-617538" eaLnBrk="0" hangingPunct="0">
              <a:lnSpc>
                <a:spcPct val="80000"/>
              </a:lnSpc>
              <a:tabLst>
                <a:tab pos="5724525" algn="r"/>
              </a:tabLst>
            </a:pPr>
            <a:r>
              <a:rPr lang="de-DE" altLang="de-DE" sz="1600" dirty="0"/>
              <a:t>7 	</a:t>
            </a:r>
            <a:r>
              <a:rPr lang="sk-SK" altLang="de-DE" sz="1600" dirty="0" smtClean="0"/>
              <a:t>POKYNY PRE DOPLNENIE EU FONDOV INOVATÍVNYM FINANCOVANÍM</a:t>
            </a:r>
            <a:endParaRPr lang="en-GB" altLang="de-DE" sz="1600" dirty="0"/>
          </a:p>
          <a:p>
            <a:pPr marL="617538" indent="-617538" eaLnBrk="0" hangingPunct="0">
              <a:lnSpc>
                <a:spcPct val="80000"/>
              </a:lnSpc>
              <a:buFont typeface="Arial" pitchFamily="34" charset="0"/>
              <a:buAutoNum type="arabicPeriod"/>
              <a:tabLst>
                <a:tab pos="5724525" algn="r"/>
              </a:tabLst>
            </a:pPr>
            <a:endParaRPr lang="de-DE" altLang="de-DE" sz="1600" dirty="0"/>
          </a:p>
          <a:p>
            <a:pPr marL="617538" indent="-617538" eaLnBrk="0" hangingPunct="0">
              <a:lnSpc>
                <a:spcPct val="80000"/>
              </a:lnSpc>
              <a:tabLst>
                <a:tab pos="5724525" algn="r"/>
              </a:tabLst>
            </a:pPr>
            <a:r>
              <a:rPr lang="en-GB" altLang="de-DE" sz="1600" dirty="0"/>
              <a:t>8 	</a:t>
            </a:r>
            <a:r>
              <a:rPr lang="en-GB" altLang="de-DE" sz="1600" dirty="0" smtClean="0"/>
              <a:t>REFERENC</a:t>
            </a:r>
            <a:r>
              <a:rPr lang="sk-SK" altLang="de-DE" sz="1600" dirty="0" smtClean="0"/>
              <a:t>IE</a:t>
            </a:r>
            <a:endParaRPr lang="en-GB" altLang="de-DE" sz="1600" dirty="0"/>
          </a:p>
          <a:p>
            <a:pPr marL="617538" indent="-617538" eaLnBrk="0" hangingPunct="0">
              <a:lnSpc>
                <a:spcPct val="80000"/>
              </a:lnSpc>
              <a:tabLst>
                <a:tab pos="5724525" algn="r"/>
              </a:tabLst>
            </a:pPr>
            <a:endParaRPr lang="en-GB" altLang="de-DE" sz="1600" b="1" dirty="0"/>
          </a:p>
          <a:p>
            <a:pPr marL="617538" indent="-617538" eaLnBrk="0" hangingPunct="0">
              <a:lnSpc>
                <a:spcPct val="80000"/>
              </a:lnSpc>
              <a:tabLst>
                <a:tab pos="5724525" algn="r"/>
              </a:tabLst>
            </a:pPr>
            <a:r>
              <a:rPr lang="sk-SK" altLang="de-DE" sz="1600" dirty="0" smtClean="0"/>
              <a:t>PRÍLOHA</a:t>
            </a:r>
            <a:r>
              <a:rPr lang="en-US" altLang="de-DE" sz="1600" dirty="0" smtClean="0"/>
              <a:t> </a:t>
            </a:r>
            <a:r>
              <a:rPr lang="en-US" altLang="de-DE" sz="1600" dirty="0"/>
              <a:t>1 </a:t>
            </a:r>
            <a:r>
              <a:rPr lang="sk-SK" altLang="de-DE" sz="1600" dirty="0" smtClean="0"/>
              <a:t>PRÍPADOVÉ ŠTÚDIE FINANCOVANIA</a:t>
            </a:r>
            <a:r>
              <a:rPr lang="en-US" altLang="de-DE" sz="1600" dirty="0" smtClean="0"/>
              <a:t> NATUR</a:t>
            </a:r>
            <a:r>
              <a:rPr lang="sk-SK" altLang="de-DE" sz="1600" dirty="0" smtClean="0"/>
              <a:t>Y </a:t>
            </a:r>
            <a:r>
              <a:rPr lang="en-US" altLang="de-DE" sz="1600" dirty="0" smtClean="0"/>
              <a:t>2000</a:t>
            </a:r>
            <a:endParaRPr lang="en-US" altLang="de-DE" sz="1600" dirty="0"/>
          </a:p>
          <a:p>
            <a:pPr marL="617538" indent="-617538" eaLnBrk="0" hangingPunct="0">
              <a:lnSpc>
                <a:spcPct val="80000"/>
              </a:lnSpc>
              <a:tabLst>
                <a:tab pos="5724525" algn="r"/>
              </a:tabLst>
            </a:pPr>
            <a:endParaRPr lang="en-US" altLang="de-DE" sz="1600" dirty="0"/>
          </a:p>
          <a:p>
            <a:pPr marL="617538" indent="-617538" eaLnBrk="0" hangingPunct="0">
              <a:tabLst>
                <a:tab pos="5724525" algn="r"/>
              </a:tabLst>
            </a:pPr>
            <a:r>
              <a:rPr lang="sk-SK" altLang="de-DE" sz="1600" dirty="0" smtClean="0"/>
              <a:t>PRÍLOHA</a:t>
            </a:r>
            <a:r>
              <a:rPr lang="en-US" altLang="de-DE" sz="1600" dirty="0" smtClean="0"/>
              <a:t> </a:t>
            </a:r>
            <a:r>
              <a:rPr lang="en-US" altLang="de-DE" sz="1600" dirty="0"/>
              <a:t>2 </a:t>
            </a:r>
            <a:r>
              <a:rPr lang="sk-SK" altLang="de-DE" sz="1600" dirty="0" smtClean="0"/>
              <a:t>PREHĽAD SLUŽIEB EKOSYSTÉMU</a:t>
            </a:r>
            <a:r>
              <a:rPr lang="en-US" altLang="de-DE" sz="1600" dirty="0" smtClean="0"/>
              <a:t> A </a:t>
            </a:r>
            <a:r>
              <a:rPr lang="sk-SK" altLang="de-DE" sz="1600" dirty="0" err="1" smtClean="0"/>
              <a:t>DôSLEDKOV</a:t>
            </a:r>
            <a:r>
              <a:rPr lang="sk-SK" altLang="de-DE" sz="1600" dirty="0" smtClean="0"/>
              <a:t> PRE FINANCOVANIE</a:t>
            </a:r>
            <a:r>
              <a:rPr lang="en-US" altLang="de-DE" sz="1600" dirty="0" smtClean="0"/>
              <a:t> NATUR</a:t>
            </a:r>
            <a:r>
              <a:rPr lang="sk-SK" altLang="de-DE" sz="1600" dirty="0" smtClean="0"/>
              <a:t>Y</a:t>
            </a:r>
            <a:r>
              <a:rPr lang="en-US" altLang="de-DE" sz="1600" dirty="0" smtClean="0"/>
              <a:t> </a:t>
            </a:r>
            <a:r>
              <a:rPr lang="de-DE" altLang="de-DE" sz="1600" dirty="0"/>
              <a:t>2000 </a:t>
            </a:r>
            <a:endParaRPr lang="sk-SK" altLang="de-DE" sz="1600" dirty="0" smtClean="0"/>
          </a:p>
          <a:p>
            <a:pPr marL="617538" indent="-617538" eaLnBrk="0" hangingPunct="0">
              <a:tabLst>
                <a:tab pos="5724525" algn="r"/>
              </a:tabLst>
            </a:pPr>
            <a:endParaRPr lang="de-DE" altLang="de-DE" sz="1600" dirty="0"/>
          </a:p>
          <a:p>
            <a:pPr marL="617538" indent="-617538" eaLnBrk="0" hangingPunct="0">
              <a:tabLst>
                <a:tab pos="5724525" algn="r"/>
              </a:tabLst>
            </a:pPr>
            <a:r>
              <a:rPr lang="sk-SK" altLang="de-DE" sz="1600" dirty="0" smtClean="0"/>
              <a:t>PRÍLOHA</a:t>
            </a:r>
            <a:r>
              <a:rPr lang="en-US" altLang="de-DE" sz="1600" dirty="0" smtClean="0"/>
              <a:t> </a:t>
            </a:r>
            <a:r>
              <a:rPr lang="en-US" altLang="de-DE" sz="1600" dirty="0"/>
              <a:t>3 </a:t>
            </a:r>
            <a:r>
              <a:rPr lang="en-US" altLang="de-DE" sz="1600" dirty="0" smtClean="0"/>
              <a:t>DETAIL</a:t>
            </a:r>
            <a:r>
              <a:rPr lang="sk-SK" altLang="de-DE" sz="1600" dirty="0" smtClean="0"/>
              <a:t>NÁ ANALÝZA METÓDY</a:t>
            </a:r>
            <a:r>
              <a:rPr lang="en-US" altLang="de-DE" sz="1600" dirty="0" smtClean="0"/>
              <a:t> </a:t>
            </a:r>
            <a:r>
              <a:rPr lang="en-US" altLang="en-US" sz="1600" dirty="0"/>
              <a:t>“</a:t>
            </a:r>
            <a:r>
              <a:rPr lang="en-US" altLang="de-DE" sz="1600" dirty="0"/>
              <a:t>MEASURE BY MEASURE</a:t>
            </a:r>
            <a:r>
              <a:rPr lang="en-US" altLang="en-US" sz="1600" dirty="0"/>
              <a:t>”</a:t>
            </a:r>
            <a:r>
              <a:rPr lang="en-US" altLang="de-DE" sz="1600" dirty="0"/>
              <a:t> </a:t>
            </a:r>
            <a:r>
              <a:rPr lang="sk-SK" altLang="de-DE" sz="1600" dirty="0" smtClean="0"/>
              <a:t>PRE</a:t>
            </a:r>
            <a:r>
              <a:rPr lang="en-US" altLang="de-DE" sz="1600" dirty="0" smtClean="0"/>
              <a:t> </a:t>
            </a:r>
            <a:r>
              <a:rPr lang="sk-SK" altLang="de-DE" sz="1600" dirty="0" smtClean="0"/>
              <a:t>POUŽITIE </a:t>
            </a:r>
            <a:r>
              <a:rPr lang="sk-SK" altLang="de-DE" sz="1600" dirty="0" err="1" smtClean="0"/>
              <a:t>RôZNYCH</a:t>
            </a:r>
            <a:r>
              <a:rPr lang="sk-SK" altLang="de-DE" sz="1600" dirty="0" smtClean="0"/>
              <a:t> EU FONDOV</a:t>
            </a:r>
            <a:r>
              <a:rPr lang="en-US" altLang="de-DE" sz="1600" dirty="0" smtClean="0"/>
              <a:t> </a:t>
            </a:r>
            <a:r>
              <a:rPr lang="sk-SK" altLang="de-DE" sz="1600" dirty="0" smtClean="0"/>
              <a:t>K RIADENIU FINANCOVANIA</a:t>
            </a:r>
            <a:r>
              <a:rPr lang="en-US" altLang="de-DE" sz="1600" dirty="0" smtClean="0"/>
              <a:t> NATUR</a:t>
            </a:r>
            <a:r>
              <a:rPr lang="sk-SK" altLang="de-DE" sz="1600" dirty="0" smtClean="0"/>
              <a:t>Y</a:t>
            </a:r>
            <a:r>
              <a:rPr lang="en-US" altLang="de-DE" sz="1600" dirty="0" smtClean="0"/>
              <a:t> </a:t>
            </a:r>
            <a:r>
              <a:rPr lang="en-US" altLang="de-DE" sz="1600" dirty="0"/>
              <a:t>2000 </a:t>
            </a:r>
            <a:endParaRPr lang="en-GB" altLang="de-DE" sz="1600" dirty="0"/>
          </a:p>
        </p:txBody>
      </p:sp>
      <p:cxnSp>
        <p:nvCxnSpPr>
          <p:cNvPr id="12" name="Straight Connector 11"/>
          <p:cNvCxnSpPr/>
          <p:nvPr/>
        </p:nvCxnSpPr>
        <p:spPr>
          <a:xfrm>
            <a:off x="441325" y="6451600"/>
            <a:ext cx="8385175" cy="1588"/>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25604" name="Title 1"/>
          <p:cNvSpPr txBox="1">
            <a:spLocks/>
          </p:cNvSpPr>
          <p:nvPr/>
        </p:nvSpPr>
        <p:spPr bwMode="auto">
          <a:xfrm>
            <a:off x="2884488" y="257175"/>
            <a:ext cx="6018212" cy="693738"/>
          </a:xfrm>
          <a:prstGeom prst="rect">
            <a:avLst/>
          </a:prstGeom>
          <a:noFill/>
          <a:ln w="9525">
            <a:noFill/>
            <a:miter lim="800000"/>
            <a:headEnd/>
            <a:tailEnd/>
          </a:ln>
        </p:spPr>
        <p:txBody>
          <a:bodyPr/>
          <a:lstStyle/>
          <a:p>
            <a:pPr algn="r"/>
            <a:endParaRPr lang="de-DE" altLang="de-DE" sz="2400">
              <a:solidFill>
                <a:srgbClr val="404040"/>
              </a:solidFill>
            </a:endParaRPr>
          </a:p>
        </p:txBody>
      </p:sp>
      <p:pic>
        <p:nvPicPr>
          <p:cNvPr id="25605" name="Picture 11" descr="C:\Users\Янка Казакова.LH-3D0CJO2TSPBL\Desktop\green.jpg"/>
          <p:cNvPicPr>
            <a:picLocks noChangeAspect="1" noChangeArrowheads="1"/>
          </p:cNvPicPr>
          <p:nvPr/>
        </p:nvPicPr>
        <p:blipFill>
          <a:blip r:embed="rId3"/>
          <a:srcRect/>
          <a:stretch>
            <a:fillRect/>
          </a:stretch>
        </p:blipFill>
        <p:spPr bwMode="auto">
          <a:xfrm>
            <a:off x="0" y="-6350"/>
            <a:ext cx="133350" cy="6877050"/>
          </a:xfrm>
          <a:prstGeom prst="rect">
            <a:avLst/>
          </a:prstGeom>
          <a:noFill/>
          <a:ln w="9525">
            <a:noFill/>
            <a:miter lim="800000"/>
            <a:headEnd/>
            <a:tailEnd/>
          </a:ln>
        </p:spPr>
      </p:pic>
      <p:sp>
        <p:nvSpPr>
          <p:cNvPr id="25606" name="Title 1"/>
          <p:cNvSpPr txBox="1">
            <a:spLocks/>
          </p:cNvSpPr>
          <p:nvPr/>
        </p:nvSpPr>
        <p:spPr bwMode="auto">
          <a:xfrm>
            <a:off x="606425" y="762000"/>
            <a:ext cx="4978400" cy="517525"/>
          </a:xfrm>
          <a:prstGeom prst="rect">
            <a:avLst/>
          </a:prstGeom>
          <a:noFill/>
          <a:ln w="9525">
            <a:noFill/>
            <a:miter lim="800000"/>
            <a:headEnd/>
            <a:tailEnd/>
          </a:ln>
        </p:spPr>
        <p:txBody>
          <a:bodyPr/>
          <a:lstStyle/>
          <a:p>
            <a:r>
              <a:rPr lang="sk-SK" altLang="de-DE" sz="2800" dirty="0" smtClean="0"/>
              <a:t>Obsah príručky</a:t>
            </a:r>
            <a:endParaRPr lang="de-DE" altLang="de-DE" sz="2800" dirty="0"/>
          </a:p>
        </p:txBody>
      </p:sp>
      <p:cxnSp>
        <p:nvCxnSpPr>
          <p:cNvPr id="14" name="Straight Connector 13"/>
          <p:cNvCxnSpPr/>
          <p:nvPr/>
        </p:nvCxnSpPr>
        <p:spPr>
          <a:xfrm>
            <a:off x="606425" y="1335088"/>
            <a:ext cx="8220075" cy="1587"/>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25608" name="Title 1"/>
          <p:cNvSpPr txBox="1">
            <a:spLocks/>
          </p:cNvSpPr>
          <p:nvPr/>
        </p:nvSpPr>
        <p:spPr bwMode="auto">
          <a:xfrm>
            <a:off x="327025" y="6548438"/>
            <a:ext cx="3268663" cy="322262"/>
          </a:xfrm>
          <a:prstGeom prst="rect">
            <a:avLst/>
          </a:prstGeom>
          <a:noFill/>
          <a:ln w="9525">
            <a:noFill/>
            <a:miter lim="800000"/>
            <a:headEnd/>
            <a:tailEnd/>
          </a:ln>
        </p:spPr>
        <p:txBody>
          <a:bodyPr/>
          <a:lstStyle/>
          <a:p>
            <a:r>
              <a:rPr lang="en-US" altLang="de-DE" sz="1000">
                <a:solidFill>
                  <a:srgbClr val="404040"/>
                </a:solidFill>
              </a:rPr>
              <a:t>National Workshop on Financing Natura 2000</a:t>
            </a:r>
            <a:endParaRPr lang="en-IE" altLang="de-DE" sz="1000">
              <a:solidFill>
                <a:srgbClr val="404040"/>
              </a:solidFill>
            </a:endParaRPr>
          </a:p>
        </p:txBody>
      </p:sp>
      <p:sp>
        <p:nvSpPr>
          <p:cNvPr id="25609" name="Title 1"/>
          <p:cNvSpPr txBox="1">
            <a:spLocks/>
          </p:cNvSpPr>
          <p:nvPr/>
        </p:nvSpPr>
        <p:spPr bwMode="auto">
          <a:xfrm>
            <a:off x="3036888" y="409575"/>
            <a:ext cx="6018212" cy="693738"/>
          </a:xfrm>
          <a:prstGeom prst="rect">
            <a:avLst/>
          </a:prstGeom>
          <a:noFill/>
          <a:ln w="9525">
            <a:noFill/>
            <a:miter lim="800000"/>
            <a:headEnd/>
            <a:tailEnd/>
          </a:ln>
        </p:spPr>
        <p:txBody>
          <a:bodyPr/>
          <a:lstStyle/>
          <a:p>
            <a:pPr algn="r"/>
            <a:r>
              <a:rPr lang="sk-SK" altLang="de-DE" sz="2400" b="1" dirty="0" smtClean="0">
                <a:solidFill>
                  <a:srgbClr val="404040"/>
                </a:solidFill>
              </a:rPr>
              <a:t>Príručka</a:t>
            </a:r>
            <a:endParaRPr lang="en-IE" altLang="de-DE" sz="2400" dirty="0">
              <a:solidFill>
                <a:srgbClr val="404040"/>
              </a:solidFill>
            </a:endParaRPr>
          </a:p>
        </p:txBody>
      </p:sp>
      <p:sp>
        <p:nvSpPr>
          <p:cNvPr id="25610" name="Rectangle 13"/>
          <p:cNvSpPr>
            <a:spLocks noChangeArrowheads="1"/>
          </p:cNvSpPr>
          <p:nvPr/>
        </p:nvSpPr>
        <p:spPr bwMode="auto">
          <a:xfrm>
            <a:off x="7524750" y="6548438"/>
            <a:ext cx="1439863" cy="288925"/>
          </a:xfrm>
          <a:prstGeom prst="rect">
            <a:avLst/>
          </a:prstGeom>
          <a:noFill/>
          <a:ln w="9525">
            <a:noFill/>
            <a:miter lim="800000"/>
            <a:headEnd/>
            <a:tailEnd/>
          </a:ln>
        </p:spPr>
        <p:txBody>
          <a:bodyPr/>
          <a:lstStyle/>
          <a:p>
            <a:r>
              <a:rPr lang="en-GB" altLang="de-DE" sz="1000">
                <a:solidFill>
                  <a:srgbClr val="404040"/>
                </a:solidFill>
              </a:rPr>
              <a:t>10. September 2013</a:t>
            </a:r>
            <a:endParaRPr lang="en-IE" altLang="de-DE" sz="1000">
              <a:solidFill>
                <a:srgbClr val="404040"/>
              </a:solidFill>
            </a:endParaRPr>
          </a:p>
        </p:txBody>
      </p:sp>
      <p:grpSp>
        <p:nvGrpSpPr>
          <p:cNvPr id="25611" name="Gruppieren 10"/>
          <p:cNvGrpSpPr>
            <a:grpSpLocks noChangeAspect="1"/>
          </p:cNvGrpSpPr>
          <p:nvPr/>
        </p:nvGrpSpPr>
        <p:grpSpPr bwMode="auto">
          <a:xfrm>
            <a:off x="298450" y="260350"/>
            <a:ext cx="2976563" cy="393700"/>
            <a:chOff x="1709737" y="3049587"/>
            <a:chExt cx="5724525" cy="758825"/>
          </a:xfrm>
        </p:grpSpPr>
        <p:pic>
          <p:nvPicPr>
            <p:cNvPr id="25612" name="Picture 2" descr="http://morna.uk.com/wp-content/uploads/2010/06/wwf-logo-_-slogan-high-res3.jpg"/>
            <p:cNvPicPr>
              <a:picLocks noChangeAspect="1" noChangeArrowheads="1"/>
            </p:cNvPicPr>
            <p:nvPr/>
          </p:nvPicPr>
          <p:blipFill>
            <a:blip r:embed="rId4"/>
            <a:srcRect/>
            <a:stretch>
              <a:fillRect/>
            </a:stretch>
          </p:blipFill>
          <p:spPr bwMode="auto">
            <a:xfrm>
              <a:off x="3689667" y="3049587"/>
              <a:ext cx="1844040" cy="723265"/>
            </a:xfrm>
            <a:prstGeom prst="rect">
              <a:avLst/>
            </a:prstGeom>
            <a:noFill/>
            <a:ln w="9525">
              <a:noFill/>
              <a:miter lim="800000"/>
              <a:headEnd/>
              <a:tailEnd/>
            </a:ln>
          </p:spPr>
        </p:pic>
        <p:pic>
          <p:nvPicPr>
            <p:cNvPr id="25613" name="Picture 1" descr="12cm ieep"/>
            <p:cNvPicPr>
              <a:picLocks noChangeAspect="1" noChangeArrowheads="1"/>
            </p:cNvPicPr>
            <p:nvPr/>
          </p:nvPicPr>
          <p:blipFill>
            <a:blip r:embed="rId5"/>
            <a:srcRect/>
            <a:stretch>
              <a:fillRect/>
            </a:stretch>
          </p:blipFill>
          <p:spPr bwMode="auto">
            <a:xfrm>
              <a:off x="1709737" y="3085147"/>
              <a:ext cx="1637030" cy="723265"/>
            </a:xfrm>
            <a:prstGeom prst="rect">
              <a:avLst/>
            </a:prstGeom>
            <a:noFill/>
            <a:ln w="9525">
              <a:noFill/>
              <a:miter lim="800000"/>
              <a:headEnd/>
              <a:tailEnd/>
            </a:ln>
          </p:spPr>
        </p:pic>
        <p:pic>
          <p:nvPicPr>
            <p:cNvPr id="25614" name="Picture 7" descr="C:\Users\M Kettunen\Documents\IEEP\PROJECTS\350_N2k financing III\ICF GHK logo blueblock JPG file.jpg"/>
            <p:cNvPicPr>
              <a:picLocks noChangeAspect="1" noChangeArrowheads="1"/>
            </p:cNvPicPr>
            <p:nvPr/>
          </p:nvPicPr>
          <p:blipFill>
            <a:blip r:embed="rId6"/>
            <a:srcRect/>
            <a:stretch>
              <a:fillRect/>
            </a:stretch>
          </p:blipFill>
          <p:spPr bwMode="auto">
            <a:xfrm>
              <a:off x="5740717" y="3095307"/>
              <a:ext cx="1693545" cy="617855"/>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Grafik 22"/>
          <p:cNvPicPr>
            <a:picLocks noChangeAspect="1" noChangeArrowheads="1"/>
          </p:cNvPicPr>
          <p:nvPr/>
        </p:nvPicPr>
        <p:blipFill>
          <a:blip r:embed="rId3"/>
          <a:srcRect/>
          <a:stretch>
            <a:fillRect/>
          </a:stretch>
        </p:blipFill>
        <p:spPr bwMode="auto">
          <a:xfrm>
            <a:off x="7840663" y="111125"/>
            <a:ext cx="1169987" cy="1565275"/>
          </a:xfrm>
          <a:prstGeom prst="rect">
            <a:avLst/>
          </a:prstGeom>
          <a:noFill/>
          <a:ln>
            <a:noFill/>
          </a:ln>
          <a:effectLst>
            <a:outerShdw blurRad="292100" dist="139700" dir="2700000" algn="tl" rotWithShape="0">
              <a:srgbClr val="333333">
                <a:alpha val="64998"/>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 name="Grafik 23"/>
          <p:cNvPicPr>
            <a:picLocks noChangeAspect="1" noChangeArrowheads="1"/>
          </p:cNvPicPr>
          <p:nvPr/>
        </p:nvPicPr>
        <p:blipFill>
          <a:blip r:embed="rId4"/>
          <a:srcRect/>
          <a:stretch>
            <a:fillRect/>
          </a:stretch>
        </p:blipFill>
        <p:spPr bwMode="auto">
          <a:xfrm>
            <a:off x="6738938" y="173038"/>
            <a:ext cx="1273175" cy="1039812"/>
          </a:xfrm>
          <a:prstGeom prst="rect">
            <a:avLst/>
          </a:prstGeom>
          <a:noFill/>
          <a:ln>
            <a:noFill/>
          </a:ln>
          <a:effectLst>
            <a:outerShdw blurRad="190500" algn="tl" rotWithShape="0">
              <a:srgbClr val="808080">
                <a:alpha val="70000"/>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628" name="Title 1"/>
          <p:cNvSpPr txBox="1">
            <a:spLocks/>
          </p:cNvSpPr>
          <p:nvPr/>
        </p:nvSpPr>
        <p:spPr bwMode="auto">
          <a:xfrm>
            <a:off x="836613" y="2732088"/>
            <a:ext cx="7267575" cy="4710112"/>
          </a:xfrm>
          <a:prstGeom prst="rect">
            <a:avLst/>
          </a:prstGeom>
          <a:noFill/>
          <a:ln w="9525">
            <a:noFill/>
            <a:miter lim="800000"/>
            <a:headEnd/>
            <a:tailEnd/>
          </a:ln>
        </p:spPr>
        <p:txBody>
          <a:bodyPr/>
          <a:lstStyle/>
          <a:p>
            <a:pPr eaLnBrk="0" hangingPunct="0">
              <a:lnSpc>
                <a:spcPct val="90000"/>
              </a:lnSpc>
            </a:pPr>
            <a:r>
              <a:rPr lang="de-DE" altLang="de-DE" sz="2000" dirty="0" smtClean="0"/>
              <a:t>+</a:t>
            </a:r>
            <a:r>
              <a:rPr lang="sk-SK" altLang="de-DE" sz="2000" dirty="0" smtClean="0"/>
              <a:t>Zahŕňa príklady sociálno-ekonomických výhod</a:t>
            </a:r>
            <a:r>
              <a:rPr lang="de-DE" altLang="de-DE" sz="2000" dirty="0" smtClean="0"/>
              <a:t> Natur</a:t>
            </a:r>
            <a:r>
              <a:rPr lang="sk-SK" altLang="de-DE" sz="2000" dirty="0" smtClean="0"/>
              <a:t>y</a:t>
            </a:r>
            <a:r>
              <a:rPr lang="de-DE" altLang="de-DE" sz="2000" dirty="0" smtClean="0"/>
              <a:t>  </a:t>
            </a:r>
            <a:r>
              <a:rPr lang="de-DE" altLang="de-DE" sz="2000" dirty="0"/>
              <a:t>2000, </a:t>
            </a:r>
            <a:r>
              <a:rPr lang="sk-SK" altLang="de-DE" sz="2000" dirty="0" smtClean="0"/>
              <a:t>napr.</a:t>
            </a:r>
            <a:r>
              <a:rPr lang="de-DE" altLang="de-DE" sz="2000" dirty="0" smtClean="0"/>
              <a:t> </a:t>
            </a:r>
            <a:endParaRPr lang="de-DE" altLang="de-DE" sz="2000" dirty="0"/>
          </a:p>
          <a:p>
            <a:pPr lvl="1" eaLnBrk="0" hangingPunct="0">
              <a:lnSpc>
                <a:spcPct val="90000"/>
              </a:lnSpc>
              <a:buFontTx/>
              <a:buChar char="-"/>
            </a:pPr>
            <a:r>
              <a:rPr lang="sk-SK" altLang="de-DE" sz="1600" dirty="0" smtClean="0"/>
              <a:t>Zabezpečenie potravín</a:t>
            </a:r>
            <a:r>
              <a:rPr lang="de-DE" altLang="de-DE" sz="1600" dirty="0" smtClean="0"/>
              <a:t>..</a:t>
            </a:r>
            <a:endParaRPr lang="de-DE" altLang="de-DE" sz="1600" dirty="0"/>
          </a:p>
          <a:p>
            <a:pPr lvl="1" eaLnBrk="0" hangingPunct="0">
              <a:lnSpc>
                <a:spcPct val="90000"/>
              </a:lnSpc>
              <a:buFontTx/>
              <a:buChar char="-"/>
            </a:pPr>
            <a:r>
              <a:rPr lang="de-DE" altLang="de-DE" sz="1600" dirty="0" smtClean="0"/>
              <a:t>T</a:t>
            </a:r>
            <a:r>
              <a:rPr lang="sk-SK" altLang="de-DE" sz="1600" dirty="0" err="1" smtClean="0"/>
              <a:t>urizmus</a:t>
            </a:r>
            <a:r>
              <a:rPr lang="de-DE" altLang="de-DE" sz="1600" dirty="0" smtClean="0"/>
              <a:t>…</a:t>
            </a:r>
            <a:endParaRPr lang="de-DE" altLang="de-DE" sz="1600" dirty="0"/>
          </a:p>
          <a:p>
            <a:pPr lvl="1" eaLnBrk="0" hangingPunct="0">
              <a:lnSpc>
                <a:spcPct val="90000"/>
              </a:lnSpc>
              <a:buFontTx/>
              <a:buChar char="-"/>
            </a:pPr>
            <a:r>
              <a:rPr lang="sk-SK" altLang="de-DE" sz="1600" dirty="0" smtClean="0"/>
              <a:t>Zdravie</a:t>
            </a:r>
            <a:r>
              <a:rPr lang="de-DE" altLang="de-DE" sz="1600" dirty="0" smtClean="0"/>
              <a:t>…</a:t>
            </a:r>
            <a:endParaRPr lang="de-DE" altLang="de-DE" sz="1600" dirty="0"/>
          </a:p>
          <a:p>
            <a:pPr lvl="1" eaLnBrk="0" hangingPunct="0">
              <a:lnSpc>
                <a:spcPct val="90000"/>
              </a:lnSpc>
              <a:buFontTx/>
              <a:buChar char="-"/>
            </a:pPr>
            <a:r>
              <a:rPr lang="sk-SK" altLang="de-DE" sz="1600" dirty="0" smtClean="0"/>
              <a:t>Zamestnanosť</a:t>
            </a:r>
            <a:endParaRPr lang="de-DE" altLang="de-DE" sz="1600" dirty="0"/>
          </a:p>
          <a:p>
            <a:pPr eaLnBrk="0" hangingPunct="0">
              <a:lnSpc>
                <a:spcPct val="90000"/>
              </a:lnSpc>
              <a:buFontTx/>
              <a:buChar char="-"/>
            </a:pPr>
            <a:endParaRPr lang="de-DE" altLang="de-DE" sz="2000" dirty="0"/>
          </a:p>
          <a:p>
            <a:pPr eaLnBrk="0" hangingPunct="0">
              <a:lnSpc>
                <a:spcPct val="90000"/>
              </a:lnSpc>
            </a:pPr>
            <a:r>
              <a:rPr lang="de-DE" altLang="de-DE" sz="2000" dirty="0" smtClean="0"/>
              <a:t>…</a:t>
            </a:r>
            <a:r>
              <a:rPr lang="sk-SK" altLang="de-DE" sz="2000" dirty="0" smtClean="0"/>
              <a:t>každá téma je ilustrovaná</a:t>
            </a:r>
            <a:r>
              <a:rPr lang="de-DE" altLang="de-DE" sz="2000" dirty="0" smtClean="0"/>
              <a:t> </a:t>
            </a:r>
            <a:r>
              <a:rPr lang="sk-SK" altLang="de-DE" sz="2000" dirty="0" smtClean="0"/>
              <a:t>s konkrétnymi odkazmi a príkladmi</a:t>
            </a:r>
            <a:r>
              <a:rPr lang="de-DE" altLang="de-DE" sz="2000" dirty="0" smtClean="0"/>
              <a:t> </a:t>
            </a:r>
            <a:r>
              <a:rPr lang="sk-SK" altLang="de-DE" sz="2000" dirty="0" smtClean="0"/>
              <a:t>napr. </a:t>
            </a:r>
            <a:r>
              <a:rPr lang="de-DE" altLang="de-DE" sz="2000" dirty="0" smtClean="0"/>
              <a:t>:</a:t>
            </a:r>
            <a:endParaRPr lang="de-DE" altLang="de-DE" sz="2000" dirty="0"/>
          </a:p>
          <a:p>
            <a:pPr eaLnBrk="0" hangingPunct="0">
              <a:lnSpc>
                <a:spcPct val="90000"/>
              </a:lnSpc>
            </a:pPr>
            <a:endParaRPr lang="de-DE" altLang="de-DE" sz="2000" dirty="0"/>
          </a:p>
          <a:p>
            <a:pPr eaLnBrk="0" hangingPunct="0"/>
            <a:r>
              <a:rPr lang="sk-SK" altLang="de-DE" sz="2000" dirty="0" smtClean="0"/>
              <a:t>Plná implementácia</a:t>
            </a:r>
            <a:r>
              <a:rPr lang="en-US" altLang="de-DE" sz="2000" dirty="0" smtClean="0"/>
              <a:t> </a:t>
            </a:r>
            <a:r>
              <a:rPr lang="en-US" altLang="de-DE" sz="2000" dirty="0" err="1" smtClean="0"/>
              <a:t>Natur</a:t>
            </a:r>
            <a:r>
              <a:rPr lang="sk-SK" altLang="de-DE" sz="2000" dirty="0" smtClean="0"/>
              <a:t>y</a:t>
            </a:r>
            <a:r>
              <a:rPr lang="en-US" altLang="de-DE" sz="2000" dirty="0" smtClean="0"/>
              <a:t> </a:t>
            </a:r>
            <a:r>
              <a:rPr lang="en-US" altLang="de-DE" sz="2000" dirty="0"/>
              <a:t>2000, </a:t>
            </a:r>
            <a:r>
              <a:rPr lang="sk-SK" altLang="de-DE" sz="2000" dirty="0" smtClean="0"/>
              <a:t>plná sústava v </a:t>
            </a:r>
            <a:r>
              <a:rPr lang="en-US" altLang="de-DE" sz="2000" dirty="0" smtClean="0"/>
              <a:t>EU </a:t>
            </a:r>
            <a:r>
              <a:rPr lang="sk-SK" altLang="de-DE" sz="2000" dirty="0" smtClean="0"/>
              <a:t>môže vytvoriť dodatočných </a:t>
            </a:r>
            <a:r>
              <a:rPr lang="de-DE" altLang="de-DE" sz="2000" dirty="0" smtClean="0"/>
              <a:t>122,000 </a:t>
            </a:r>
            <a:r>
              <a:rPr lang="sk-SK" altLang="de-DE" sz="2000" dirty="0" smtClean="0"/>
              <a:t>pracovných miest</a:t>
            </a:r>
            <a:r>
              <a:rPr lang="de-DE" altLang="de-DE" sz="2000" dirty="0" smtClean="0"/>
              <a:t>(</a:t>
            </a:r>
            <a:r>
              <a:rPr lang="sk-SK" altLang="de-DE" sz="2000" dirty="0" smtClean="0"/>
              <a:t> strana </a:t>
            </a:r>
            <a:r>
              <a:rPr lang="de-DE" altLang="de-DE" sz="2000" dirty="0" smtClean="0"/>
              <a:t>11</a:t>
            </a:r>
            <a:r>
              <a:rPr lang="de-DE" altLang="de-DE" sz="2000" dirty="0"/>
              <a:t>)</a:t>
            </a:r>
          </a:p>
          <a:p>
            <a:pPr eaLnBrk="0" hangingPunct="0">
              <a:lnSpc>
                <a:spcPct val="90000"/>
              </a:lnSpc>
            </a:pPr>
            <a:endParaRPr lang="de-DE" altLang="de-DE" sz="2000" dirty="0"/>
          </a:p>
        </p:txBody>
      </p:sp>
      <p:cxnSp>
        <p:nvCxnSpPr>
          <p:cNvPr id="12" name="Straight Connector 11"/>
          <p:cNvCxnSpPr/>
          <p:nvPr/>
        </p:nvCxnSpPr>
        <p:spPr>
          <a:xfrm>
            <a:off x="441325" y="6451600"/>
            <a:ext cx="8385175" cy="1588"/>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pic>
        <p:nvPicPr>
          <p:cNvPr id="26630" name="Picture 11" descr="C:\Users\Янка Казакова.LH-3D0CJO2TSPBL\Desktop\green.jpg"/>
          <p:cNvPicPr>
            <a:picLocks noChangeAspect="1" noChangeArrowheads="1"/>
          </p:cNvPicPr>
          <p:nvPr/>
        </p:nvPicPr>
        <p:blipFill>
          <a:blip r:embed="rId5"/>
          <a:srcRect/>
          <a:stretch>
            <a:fillRect/>
          </a:stretch>
        </p:blipFill>
        <p:spPr bwMode="auto">
          <a:xfrm>
            <a:off x="0" y="-6350"/>
            <a:ext cx="133350" cy="6877050"/>
          </a:xfrm>
          <a:prstGeom prst="rect">
            <a:avLst/>
          </a:prstGeom>
          <a:noFill/>
          <a:ln w="9525">
            <a:noFill/>
            <a:miter lim="800000"/>
            <a:headEnd/>
            <a:tailEnd/>
          </a:ln>
        </p:spPr>
      </p:pic>
      <p:sp>
        <p:nvSpPr>
          <p:cNvPr id="26631" name="Title 1"/>
          <p:cNvSpPr txBox="1">
            <a:spLocks/>
          </p:cNvSpPr>
          <p:nvPr/>
        </p:nvSpPr>
        <p:spPr bwMode="auto">
          <a:xfrm>
            <a:off x="606425" y="1519238"/>
            <a:ext cx="4978400" cy="517525"/>
          </a:xfrm>
          <a:prstGeom prst="rect">
            <a:avLst/>
          </a:prstGeom>
          <a:noFill/>
          <a:ln w="9525">
            <a:noFill/>
            <a:miter lim="800000"/>
            <a:headEnd/>
            <a:tailEnd/>
          </a:ln>
        </p:spPr>
        <p:txBody>
          <a:bodyPr/>
          <a:lstStyle/>
          <a:p>
            <a:r>
              <a:rPr lang="sk-SK" altLang="de-DE" sz="2800" dirty="0" smtClean="0"/>
              <a:t>Náhľad</a:t>
            </a:r>
            <a:r>
              <a:rPr lang="en-US" altLang="de-DE" sz="2800" dirty="0" smtClean="0"/>
              <a:t> </a:t>
            </a:r>
            <a:r>
              <a:rPr lang="sk-SK" altLang="de-DE" sz="2800" dirty="0" smtClean="0"/>
              <a:t>kapitoly</a:t>
            </a:r>
            <a:r>
              <a:rPr lang="en-US" altLang="de-DE" sz="2800" dirty="0" smtClean="0"/>
              <a:t> </a:t>
            </a:r>
            <a:r>
              <a:rPr lang="en-US" altLang="de-DE" sz="2800" dirty="0"/>
              <a:t>1 - </a:t>
            </a:r>
            <a:r>
              <a:rPr lang="sk-SK" altLang="de-DE" sz="2800" dirty="0" smtClean="0"/>
              <a:t>výhody</a:t>
            </a:r>
            <a:r>
              <a:rPr lang="en-US" altLang="de-DE" sz="2800" dirty="0" smtClean="0"/>
              <a:t> </a:t>
            </a:r>
            <a:endParaRPr lang="de-DE" altLang="de-DE" sz="2800" dirty="0"/>
          </a:p>
        </p:txBody>
      </p:sp>
      <p:cxnSp>
        <p:nvCxnSpPr>
          <p:cNvPr id="14" name="Straight Connector 13"/>
          <p:cNvCxnSpPr/>
          <p:nvPr/>
        </p:nvCxnSpPr>
        <p:spPr>
          <a:xfrm>
            <a:off x="606425" y="2474913"/>
            <a:ext cx="8220075" cy="1587"/>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26633" name="Title 1"/>
          <p:cNvSpPr txBox="1">
            <a:spLocks/>
          </p:cNvSpPr>
          <p:nvPr/>
        </p:nvSpPr>
        <p:spPr bwMode="auto">
          <a:xfrm>
            <a:off x="327025" y="6548438"/>
            <a:ext cx="3268663" cy="322262"/>
          </a:xfrm>
          <a:prstGeom prst="rect">
            <a:avLst/>
          </a:prstGeom>
          <a:noFill/>
          <a:ln w="9525">
            <a:noFill/>
            <a:miter lim="800000"/>
            <a:headEnd/>
            <a:tailEnd/>
          </a:ln>
        </p:spPr>
        <p:txBody>
          <a:bodyPr/>
          <a:lstStyle/>
          <a:p>
            <a:r>
              <a:rPr lang="en-US" altLang="de-DE" sz="1000">
                <a:solidFill>
                  <a:srgbClr val="404040"/>
                </a:solidFill>
              </a:rPr>
              <a:t>National Workshop on Financing Natura 2000</a:t>
            </a:r>
            <a:endParaRPr lang="en-IE" altLang="de-DE" sz="1000">
              <a:solidFill>
                <a:srgbClr val="404040"/>
              </a:solidFill>
            </a:endParaRPr>
          </a:p>
        </p:txBody>
      </p:sp>
      <p:sp>
        <p:nvSpPr>
          <p:cNvPr id="26634" name="Title 1"/>
          <p:cNvSpPr txBox="1">
            <a:spLocks/>
          </p:cNvSpPr>
          <p:nvPr/>
        </p:nvSpPr>
        <p:spPr bwMode="auto">
          <a:xfrm>
            <a:off x="3567113" y="242888"/>
            <a:ext cx="2427287" cy="693737"/>
          </a:xfrm>
          <a:prstGeom prst="rect">
            <a:avLst/>
          </a:prstGeom>
          <a:noFill/>
          <a:ln w="9525">
            <a:noFill/>
            <a:miter lim="800000"/>
            <a:headEnd/>
            <a:tailEnd/>
          </a:ln>
        </p:spPr>
        <p:txBody>
          <a:bodyPr/>
          <a:lstStyle/>
          <a:p>
            <a:pPr algn="r"/>
            <a:r>
              <a:rPr lang="sk-SK" altLang="de-DE" sz="2400" b="1" dirty="0" smtClean="0">
                <a:solidFill>
                  <a:srgbClr val="404040"/>
                </a:solidFill>
              </a:rPr>
              <a:t>Príručka</a:t>
            </a:r>
            <a:endParaRPr lang="en-IE" altLang="de-DE" sz="2400" dirty="0">
              <a:solidFill>
                <a:srgbClr val="404040"/>
              </a:solidFill>
            </a:endParaRPr>
          </a:p>
        </p:txBody>
      </p:sp>
      <p:grpSp>
        <p:nvGrpSpPr>
          <p:cNvPr id="26635" name="Gruppieren 15"/>
          <p:cNvGrpSpPr>
            <a:grpSpLocks noChangeAspect="1"/>
          </p:cNvGrpSpPr>
          <p:nvPr/>
        </p:nvGrpSpPr>
        <p:grpSpPr bwMode="auto">
          <a:xfrm>
            <a:off x="298450" y="227013"/>
            <a:ext cx="2976563" cy="393700"/>
            <a:chOff x="1709737" y="3049587"/>
            <a:chExt cx="5724525" cy="758825"/>
          </a:xfrm>
        </p:grpSpPr>
        <p:pic>
          <p:nvPicPr>
            <p:cNvPr id="26637" name="Picture 2" descr="http://morna.uk.com/wp-content/uploads/2010/06/wwf-logo-_-slogan-high-res3.jpg"/>
            <p:cNvPicPr>
              <a:picLocks noChangeAspect="1" noChangeArrowheads="1"/>
            </p:cNvPicPr>
            <p:nvPr/>
          </p:nvPicPr>
          <p:blipFill>
            <a:blip r:embed="rId6"/>
            <a:srcRect/>
            <a:stretch>
              <a:fillRect/>
            </a:stretch>
          </p:blipFill>
          <p:spPr bwMode="auto">
            <a:xfrm>
              <a:off x="3689667" y="3049587"/>
              <a:ext cx="1844040" cy="723265"/>
            </a:xfrm>
            <a:prstGeom prst="rect">
              <a:avLst/>
            </a:prstGeom>
            <a:noFill/>
            <a:ln w="9525">
              <a:noFill/>
              <a:miter lim="800000"/>
              <a:headEnd/>
              <a:tailEnd/>
            </a:ln>
          </p:spPr>
        </p:pic>
        <p:pic>
          <p:nvPicPr>
            <p:cNvPr id="26638" name="Picture 1" descr="12cm ieep"/>
            <p:cNvPicPr>
              <a:picLocks noChangeAspect="1" noChangeArrowheads="1"/>
            </p:cNvPicPr>
            <p:nvPr/>
          </p:nvPicPr>
          <p:blipFill>
            <a:blip r:embed="rId7"/>
            <a:srcRect/>
            <a:stretch>
              <a:fillRect/>
            </a:stretch>
          </p:blipFill>
          <p:spPr bwMode="auto">
            <a:xfrm>
              <a:off x="1709737" y="3085147"/>
              <a:ext cx="1637030" cy="723265"/>
            </a:xfrm>
            <a:prstGeom prst="rect">
              <a:avLst/>
            </a:prstGeom>
            <a:noFill/>
            <a:ln w="9525">
              <a:noFill/>
              <a:miter lim="800000"/>
              <a:headEnd/>
              <a:tailEnd/>
            </a:ln>
          </p:spPr>
        </p:pic>
        <p:pic>
          <p:nvPicPr>
            <p:cNvPr id="26639" name="Picture 7" descr="C:\Users\M Kettunen\Documents\IEEP\PROJECTS\350_N2k financing III\ICF GHK logo blueblock JPG file.jpg"/>
            <p:cNvPicPr>
              <a:picLocks noChangeAspect="1" noChangeArrowheads="1"/>
            </p:cNvPicPr>
            <p:nvPr/>
          </p:nvPicPr>
          <p:blipFill>
            <a:blip r:embed="rId8"/>
            <a:srcRect/>
            <a:stretch>
              <a:fillRect/>
            </a:stretch>
          </p:blipFill>
          <p:spPr bwMode="auto">
            <a:xfrm>
              <a:off x="5740717" y="3095307"/>
              <a:ext cx="1693545" cy="617855"/>
            </a:xfrm>
            <a:prstGeom prst="rect">
              <a:avLst/>
            </a:prstGeom>
            <a:noFill/>
            <a:ln w="9525">
              <a:noFill/>
              <a:miter lim="800000"/>
              <a:headEnd/>
              <a:tailEnd/>
            </a:ln>
          </p:spPr>
        </p:pic>
      </p:grpSp>
      <p:sp>
        <p:nvSpPr>
          <p:cNvPr id="26636" name="Rectangle 13"/>
          <p:cNvSpPr>
            <a:spLocks noChangeArrowheads="1"/>
          </p:cNvSpPr>
          <p:nvPr/>
        </p:nvSpPr>
        <p:spPr bwMode="auto">
          <a:xfrm>
            <a:off x="7524750" y="6548438"/>
            <a:ext cx="1439863" cy="288925"/>
          </a:xfrm>
          <a:prstGeom prst="rect">
            <a:avLst/>
          </a:prstGeom>
          <a:noFill/>
          <a:ln w="9525">
            <a:noFill/>
            <a:miter lim="800000"/>
            <a:headEnd/>
            <a:tailEnd/>
          </a:ln>
        </p:spPr>
        <p:txBody>
          <a:bodyPr/>
          <a:lstStyle/>
          <a:p>
            <a:r>
              <a:rPr lang="en-GB" altLang="de-DE" sz="1000">
                <a:solidFill>
                  <a:srgbClr val="404040"/>
                </a:solidFill>
              </a:rPr>
              <a:t>10. September 2013</a:t>
            </a:r>
            <a:endParaRPr lang="en-IE" altLang="de-DE" sz="1000">
              <a:solidFill>
                <a:srgbClr val="404040"/>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txBox="1">
            <a:spLocks/>
          </p:cNvSpPr>
          <p:nvPr/>
        </p:nvSpPr>
        <p:spPr bwMode="auto">
          <a:xfrm>
            <a:off x="5735638" y="960438"/>
            <a:ext cx="3167062" cy="4405312"/>
          </a:xfrm>
          <a:prstGeom prst="rect">
            <a:avLst/>
          </a:prstGeom>
          <a:noFill/>
          <a:ln w="9525">
            <a:noFill/>
            <a:miter lim="800000"/>
            <a:headEnd/>
            <a:tailEnd/>
          </a:ln>
        </p:spPr>
        <p:txBody>
          <a:bodyPr/>
          <a:lstStyle/>
          <a:p>
            <a:pPr eaLnBrk="0" hangingPunct="0">
              <a:lnSpc>
                <a:spcPct val="90000"/>
              </a:lnSpc>
            </a:pPr>
            <a:r>
              <a:rPr lang="de-DE" altLang="de-DE" sz="1600" dirty="0" smtClean="0"/>
              <a:t>A</a:t>
            </a:r>
            <a:r>
              <a:rPr lang="sk-SK" altLang="de-DE" sz="1600" smtClean="0"/>
              <a:t> všetky </a:t>
            </a:r>
            <a:r>
              <a:rPr lang="sk-SK" altLang="de-DE" sz="1600" dirty="0" smtClean="0"/>
              <a:t>predpisy sú prezentované s</a:t>
            </a:r>
            <a:r>
              <a:rPr lang="de-DE" altLang="de-DE" sz="1600" dirty="0" smtClean="0"/>
              <a:t>:</a:t>
            </a:r>
            <a:endParaRPr lang="de-DE" altLang="de-DE" sz="1600" dirty="0"/>
          </a:p>
          <a:p>
            <a:pPr eaLnBrk="0" hangingPunct="0">
              <a:lnSpc>
                <a:spcPct val="90000"/>
              </a:lnSpc>
              <a:buFontTx/>
              <a:buChar char="-"/>
            </a:pPr>
            <a:r>
              <a:rPr lang="sk-SK" altLang="de-DE" sz="1600" dirty="0" smtClean="0"/>
              <a:t>Pozadím cieľov</a:t>
            </a:r>
            <a:r>
              <a:rPr lang="de-DE" altLang="de-DE" sz="1600" dirty="0" smtClean="0"/>
              <a:t>, </a:t>
            </a:r>
            <a:endParaRPr lang="de-DE" altLang="de-DE" sz="1600" dirty="0"/>
          </a:p>
          <a:p>
            <a:pPr eaLnBrk="0" hangingPunct="0">
              <a:lnSpc>
                <a:spcPct val="90000"/>
              </a:lnSpc>
              <a:buFontTx/>
              <a:buChar char="-"/>
            </a:pPr>
            <a:r>
              <a:rPr lang="de-DE" altLang="de-DE" sz="1600" dirty="0" smtClean="0"/>
              <a:t>Program</a:t>
            </a:r>
            <a:r>
              <a:rPr lang="sk-SK" altLang="de-DE" sz="1600" dirty="0" err="1" smtClean="0"/>
              <a:t>ovaním</a:t>
            </a:r>
            <a:r>
              <a:rPr lang="sk-SK" altLang="de-DE" sz="1600" dirty="0" smtClean="0"/>
              <a:t> procesov</a:t>
            </a:r>
            <a:endParaRPr lang="de-DE" altLang="de-DE" sz="1600" dirty="0"/>
          </a:p>
          <a:p>
            <a:pPr eaLnBrk="0" hangingPunct="0">
              <a:lnSpc>
                <a:spcPct val="90000"/>
              </a:lnSpc>
              <a:buFontTx/>
              <a:buChar char="-"/>
            </a:pPr>
            <a:r>
              <a:rPr lang="sk-SK" altLang="de-DE" sz="1600" dirty="0" smtClean="0"/>
              <a:t>Kľúčových príležitostí sústavy </a:t>
            </a:r>
            <a:r>
              <a:rPr lang="de-DE" altLang="de-DE" sz="1600" dirty="0" smtClean="0"/>
              <a:t>Natura </a:t>
            </a:r>
            <a:r>
              <a:rPr lang="de-DE" altLang="de-DE" sz="1600" dirty="0"/>
              <a:t>2000</a:t>
            </a:r>
          </a:p>
          <a:p>
            <a:pPr eaLnBrk="0" hangingPunct="0">
              <a:lnSpc>
                <a:spcPct val="90000"/>
              </a:lnSpc>
              <a:buFontTx/>
              <a:buChar char="-"/>
            </a:pPr>
            <a:r>
              <a:rPr lang="sk-SK" altLang="de-DE" sz="1600" dirty="0" smtClean="0"/>
              <a:t>Podrobný prehľad relevantných článkov</a:t>
            </a:r>
            <a:endParaRPr lang="de-DE" altLang="de-DE" sz="1600" dirty="0"/>
          </a:p>
          <a:p>
            <a:pPr eaLnBrk="0" hangingPunct="0">
              <a:lnSpc>
                <a:spcPct val="90000"/>
              </a:lnSpc>
              <a:buFontTx/>
              <a:buChar char="-"/>
            </a:pPr>
            <a:endParaRPr lang="de-DE" altLang="de-DE" sz="1600" dirty="0"/>
          </a:p>
          <a:p>
            <a:pPr eaLnBrk="0" hangingPunct="0">
              <a:lnSpc>
                <a:spcPct val="90000"/>
              </a:lnSpc>
            </a:pPr>
            <a:r>
              <a:rPr lang="de-DE" altLang="de-DE" sz="1600" dirty="0" smtClean="0"/>
              <a:t>T</a:t>
            </a:r>
            <a:r>
              <a:rPr lang="sk-SK" altLang="de-DE" sz="1600" dirty="0" smtClean="0"/>
              <a:t>ento prehľad je doplnený o</a:t>
            </a:r>
            <a:r>
              <a:rPr lang="de-DE" altLang="de-DE" sz="1600" dirty="0" smtClean="0"/>
              <a:t>:</a:t>
            </a:r>
            <a:endParaRPr lang="de-DE" altLang="de-DE" sz="1600" dirty="0"/>
          </a:p>
          <a:p>
            <a:pPr eaLnBrk="0" hangingPunct="0">
              <a:lnSpc>
                <a:spcPct val="90000"/>
              </a:lnSpc>
            </a:pPr>
            <a:endParaRPr lang="de-DE" altLang="de-DE" sz="1600" dirty="0"/>
          </a:p>
          <a:p>
            <a:pPr eaLnBrk="0" hangingPunct="0">
              <a:lnSpc>
                <a:spcPct val="90000"/>
              </a:lnSpc>
            </a:pPr>
            <a:r>
              <a:rPr lang="sk-SK" altLang="de-DE" sz="1600" dirty="0" smtClean="0"/>
              <a:t>Kapitolu</a:t>
            </a:r>
            <a:r>
              <a:rPr lang="de-DE" altLang="de-DE" sz="1600" dirty="0" smtClean="0"/>
              <a:t> </a:t>
            </a:r>
            <a:r>
              <a:rPr lang="de-DE" altLang="de-DE" sz="1600" dirty="0"/>
              <a:t>5 – </a:t>
            </a:r>
            <a:r>
              <a:rPr lang="de-DE" altLang="de-DE" sz="1600" dirty="0" smtClean="0"/>
              <a:t>p</a:t>
            </a:r>
            <a:r>
              <a:rPr lang="sk-SK" altLang="de-DE" sz="1600" dirty="0" err="1" smtClean="0"/>
              <a:t>oskytujúcu</a:t>
            </a:r>
            <a:r>
              <a:rPr lang="sk-SK" altLang="de-DE" sz="1600" dirty="0" smtClean="0"/>
              <a:t> prehľad ako</a:t>
            </a:r>
            <a:r>
              <a:rPr lang="de-DE" altLang="de-DE" sz="1600" dirty="0" smtClean="0"/>
              <a:t> </a:t>
            </a:r>
            <a:r>
              <a:rPr lang="sk-SK" altLang="de-DE" sz="1600" dirty="0" smtClean="0"/>
              <a:t>sa články zhodujú s kritériami </a:t>
            </a:r>
            <a:r>
              <a:rPr lang="de-DE" altLang="de-DE" sz="1600" dirty="0" smtClean="0"/>
              <a:t>Natur</a:t>
            </a:r>
            <a:r>
              <a:rPr lang="sk-SK" altLang="de-DE" sz="1600" dirty="0" smtClean="0"/>
              <a:t>y</a:t>
            </a:r>
            <a:r>
              <a:rPr lang="de-DE" altLang="de-DE" sz="1600" dirty="0" smtClean="0"/>
              <a:t> </a:t>
            </a:r>
            <a:r>
              <a:rPr lang="sk-SK" altLang="de-DE" sz="1600" dirty="0" smtClean="0"/>
              <a:t> 2000</a:t>
            </a:r>
            <a:endParaRPr lang="de-DE" altLang="de-DE" sz="1600" dirty="0"/>
          </a:p>
          <a:p>
            <a:pPr eaLnBrk="0" hangingPunct="0">
              <a:lnSpc>
                <a:spcPct val="90000"/>
              </a:lnSpc>
            </a:pPr>
            <a:endParaRPr lang="de-DE" altLang="de-DE" sz="1600" dirty="0"/>
          </a:p>
          <a:p>
            <a:pPr eaLnBrk="0" hangingPunct="0">
              <a:lnSpc>
                <a:spcPct val="90000"/>
              </a:lnSpc>
            </a:pPr>
            <a:r>
              <a:rPr lang="sk-SK" altLang="de-DE" sz="1600" dirty="0" smtClean="0"/>
              <a:t>Prílohu</a:t>
            </a:r>
            <a:r>
              <a:rPr lang="de-DE" altLang="de-DE" sz="1600" dirty="0" smtClean="0"/>
              <a:t> </a:t>
            </a:r>
            <a:r>
              <a:rPr lang="de-DE" altLang="de-DE" sz="1600" dirty="0"/>
              <a:t>3 – </a:t>
            </a:r>
            <a:r>
              <a:rPr lang="sk-SK" altLang="de-DE" sz="1600" dirty="0" smtClean="0"/>
              <a:t>poukazujúcu na konkrétne príležitosti  pre všetky fondy zahrňujúce príklady možného využitia</a:t>
            </a:r>
            <a:endParaRPr lang="de-DE" altLang="de-DE" sz="1600" dirty="0"/>
          </a:p>
        </p:txBody>
      </p:sp>
      <p:cxnSp>
        <p:nvCxnSpPr>
          <p:cNvPr id="12" name="Straight Connector 11"/>
          <p:cNvCxnSpPr/>
          <p:nvPr/>
        </p:nvCxnSpPr>
        <p:spPr>
          <a:xfrm>
            <a:off x="441325" y="6451600"/>
            <a:ext cx="8385175" cy="1588"/>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27652" name="Title 1"/>
          <p:cNvSpPr txBox="1">
            <a:spLocks/>
          </p:cNvSpPr>
          <p:nvPr/>
        </p:nvSpPr>
        <p:spPr bwMode="auto">
          <a:xfrm>
            <a:off x="2884488" y="257175"/>
            <a:ext cx="6018212" cy="693738"/>
          </a:xfrm>
          <a:prstGeom prst="rect">
            <a:avLst/>
          </a:prstGeom>
          <a:noFill/>
          <a:ln w="9525">
            <a:noFill/>
            <a:miter lim="800000"/>
            <a:headEnd/>
            <a:tailEnd/>
          </a:ln>
        </p:spPr>
        <p:txBody>
          <a:bodyPr/>
          <a:lstStyle/>
          <a:p>
            <a:pPr algn="r"/>
            <a:endParaRPr lang="de-DE" altLang="de-DE" sz="2400">
              <a:solidFill>
                <a:srgbClr val="404040"/>
              </a:solidFill>
            </a:endParaRPr>
          </a:p>
        </p:txBody>
      </p:sp>
      <p:pic>
        <p:nvPicPr>
          <p:cNvPr id="27653" name="Picture 11" descr="C:\Users\Янка Казакова.LH-3D0CJO2TSPBL\Desktop\green.jpg"/>
          <p:cNvPicPr>
            <a:picLocks noChangeAspect="1" noChangeArrowheads="1"/>
          </p:cNvPicPr>
          <p:nvPr/>
        </p:nvPicPr>
        <p:blipFill>
          <a:blip r:embed="rId3"/>
          <a:srcRect/>
          <a:stretch>
            <a:fillRect/>
          </a:stretch>
        </p:blipFill>
        <p:spPr bwMode="auto">
          <a:xfrm>
            <a:off x="0" y="-6350"/>
            <a:ext cx="133350" cy="6877050"/>
          </a:xfrm>
          <a:prstGeom prst="rect">
            <a:avLst/>
          </a:prstGeom>
          <a:noFill/>
          <a:ln w="9525">
            <a:noFill/>
            <a:miter lim="800000"/>
            <a:headEnd/>
            <a:tailEnd/>
          </a:ln>
        </p:spPr>
      </p:pic>
      <p:sp>
        <p:nvSpPr>
          <p:cNvPr id="27654" name="Title 1"/>
          <p:cNvSpPr txBox="1">
            <a:spLocks/>
          </p:cNvSpPr>
          <p:nvPr/>
        </p:nvSpPr>
        <p:spPr bwMode="auto">
          <a:xfrm>
            <a:off x="606425" y="344488"/>
            <a:ext cx="7499350" cy="517525"/>
          </a:xfrm>
          <a:prstGeom prst="rect">
            <a:avLst/>
          </a:prstGeom>
          <a:noFill/>
          <a:ln w="9525">
            <a:noFill/>
            <a:miter lim="800000"/>
            <a:headEnd/>
            <a:tailEnd/>
          </a:ln>
        </p:spPr>
        <p:txBody>
          <a:bodyPr/>
          <a:lstStyle/>
          <a:p>
            <a:r>
              <a:rPr lang="sk-SK" altLang="de-DE" sz="2800" dirty="0" smtClean="0"/>
              <a:t>Náhľad kapitoly</a:t>
            </a:r>
            <a:r>
              <a:rPr lang="en-US" altLang="de-DE" sz="2800" dirty="0" smtClean="0"/>
              <a:t> </a:t>
            </a:r>
            <a:r>
              <a:rPr lang="en-US" altLang="de-DE" sz="2800" dirty="0"/>
              <a:t>4 – </a:t>
            </a:r>
            <a:r>
              <a:rPr lang="sk-SK" altLang="de-DE" sz="2800" dirty="0" smtClean="0"/>
              <a:t>Opis fondov</a:t>
            </a:r>
            <a:endParaRPr lang="de-DE" altLang="de-DE" sz="2800" dirty="0"/>
          </a:p>
        </p:txBody>
      </p:sp>
      <p:pic>
        <p:nvPicPr>
          <p:cNvPr id="24584" name="Picture 1"/>
          <p:cNvPicPr>
            <a:picLocks noChangeAspect="1" noChangeArrowheads="1"/>
          </p:cNvPicPr>
          <p:nvPr/>
        </p:nvPicPr>
        <p:blipFill>
          <a:blip r:embed="rId4"/>
          <a:srcRect/>
          <a:stretch>
            <a:fillRect/>
          </a:stretch>
        </p:blipFill>
        <p:spPr bwMode="auto">
          <a:xfrm>
            <a:off x="601663" y="950913"/>
            <a:ext cx="5448300" cy="68627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pic>
      <p:sp>
        <p:nvSpPr>
          <p:cNvPr id="27656" name="Rectangle 13"/>
          <p:cNvSpPr>
            <a:spLocks noChangeArrowheads="1"/>
          </p:cNvSpPr>
          <p:nvPr/>
        </p:nvSpPr>
        <p:spPr bwMode="auto">
          <a:xfrm>
            <a:off x="7524750" y="6548438"/>
            <a:ext cx="1439863" cy="288925"/>
          </a:xfrm>
          <a:prstGeom prst="rect">
            <a:avLst/>
          </a:prstGeom>
          <a:noFill/>
          <a:ln w="9525">
            <a:noFill/>
            <a:miter lim="800000"/>
            <a:headEnd/>
            <a:tailEnd/>
          </a:ln>
        </p:spPr>
        <p:txBody>
          <a:bodyPr/>
          <a:lstStyle/>
          <a:p>
            <a:r>
              <a:rPr lang="en-GB" altLang="de-DE" sz="1000">
                <a:solidFill>
                  <a:srgbClr val="404040"/>
                </a:solidFill>
              </a:rPr>
              <a:t>10. September 2013</a:t>
            </a:r>
            <a:endParaRPr lang="en-IE" altLang="de-DE" sz="1000">
              <a:solidFill>
                <a:srgbClr val="404040"/>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txBox="1">
            <a:spLocks/>
          </p:cNvSpPr>
          <p:nvPr/>
        </p:nvSpPr>
        <p:spPr bwMode="auto">
          <a:xfrm>
            <a:off x="357188" y="150813"/>
            <a:ext cx="7373937" cy="517525"/>
          </a:xfrm>
          <a:prstGeom prst="rect">
            <a:avLst/>
          </a:prstGeom>
          <a:noFill/>
          <a:ln w="9525">
            <a:noFill/>
            <a:miter lim="800000"/>
            <a:headEnd/>
            <a:tailEnd/>
          </a:ln>
        </p:spPr>
        <p:txBody>
          <a:bodyPr/>
          <a:lstStyle/>
          <a:p>
            <a:r>
              <a:rPr lang="sk-SK" altLang="de-DE" sz="2500" b="1" dirty="0" smtClean="0">
                <a:solidFill>
                  <a:srgbClr val="404040"/>
                </a:solidFill>
              </a:rPr>
              <a:t>Kapitola</a:t>
            </a:r>
            <a:r>
              <a:rPr lang="en-GB" altLang="de-DE" sz="2500" b="1" dirty="0" smtClean="0">
                <a:solidFill>
                  <a:srgbClr val="404040"/>
                </a:solidFill>
              </a:rPr>
              <a:t> </a:t>
            </a:r>
            <a:r>
              <a:rPr lang="en-GB" altLang="de-DE" sz="2500" b="1" dirty="0">
                <a:solidFill>
                  <a:srgbClr val="404040"/>
                </a:solidFill>
              </a:rPr>
              <a:t>5 </a:t>
            </a:r>
            <a:br>
              <a:rPr lang="en-GB" altLang="de-DE" sz="2500" b="1" dirty="0">
                <a:solidFill>
                  <a:srgbClr val="404040"/>
                </a:solidFill>
              </a:rPr>
            </a:br>
            <a:r>
              <a:rPr lang="sk-SK" altLang="de-DE" sz="2500" b="1" dirty="0" smtClean="0">
                <a:solidFill>
                  <a:srgbClr val="404040"/>
                </a:solidFill>
              </a:rPr>
              <a:t>napr.</a:t>
            </a:r>
            <a:r>
              <a:rPr lang="en-GB" altLang="de-DE" sz="2500" b="1" dirty="0" smtClean="0">
                <a:solidFill>
                  <a:srgbClr val="404040"/>
                </a:solidFill>
              </a:rPr>
              <a:t>: </a:t>
            </a:r>
            <a:r>
              <a:rPr lang="en-GB" altLang="de-DE" sz="2500" b="1" dirty="0">
                <a:solidFill>
                  <a:srgbClr val="404040"/>
                </a:solidFill>
              </a:rPr>
              <a:t>EAFRD </a:t>
            </a:r>
            <a:r>
              <a:rPr lang="sk-SK" altLang="de-DE" sz="2500" b="1" dirty="0" smtClean="0">
                <a:solidFill>
                  <a:srgbClr val="404040"/>
                </a:solidFill>
              </a:rPr>
              <a:t>prehľad príležitostí</a:t>
            </a:r>
            <a:endParaRPr lang="en-IE" altLang="de-DE" sz="2500" b="1" dirty="0">
              <a:solidFill>
                <a:srgbClr val="404040"/>
              </a:solidFill>
            </a:endParaRPr>
          </a:p>
        </p:txBody>
      </p:sp>
      <p:cxnSp>
        <p:nvCxnSpPr>
          <p:cNvPr id="13" name="Straight Connector 12"/>
          <p:cNvCxnSpPr/>
          <p:nvPr/>
        </p:nvCxnSpPr>
        <p:spPr>
          <a:xfrm>
            <a:off x="606425" y="2474913"/>
            <a:ext cx="8220075" cy="1587"/>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441325" y="6451600"/>
            <a:ext cx="8385175" cy="1588"/>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28677" name="Title 1"/>
          <p:cNvSpPr txBox="1">
            <a:spLocks/>
          </p:cNvSpPr>
          <p:nvPr/>
        </p:nvSpPr>
        <p:spPr bwMode="auto">
          <a:xfrm>
            <a:off x="4916488" y="257175"/>
            <a:ext cx="3986212" cy="693738"/>
          </a:xfrm>
          <a:prstGeom prst="rect">
            <a:avLst/>
          </a:prstGeom>
          <a:noFill/>
          <a:ln w="9525">
            <a:noFill/>
            <a:miter lim="800000"/>
            <a:headEnd/>
            <a:tailEnd/>
          </a:ln>
        </p:spPr>
        <p:txBody>
          <a:bodyPr/>
          <a:lstStyle/>
          <a:p>
            <a:pPr algn="r"/>
            <a:r>
              <a:rPr lang="sk-SK" altLang="de-DE" sz="2400" b="1" dirty="0" smtClean="0">
                <a:solidFill>
                  <a:srgbClr val="404040"/>
                </a:solidFill>
              </a:rPr>
              <a:t>Príručka</a:t>
            </a:r>
            <a:endParaRPr lang="en-IE" altLang="de-DE" sz="2400" dirty="0">
              <a:solidFill>
                <a:srgbClr val="404040"/>
              </a:solidFill>
            </a:endParaRPr>
          </a:p>
        </p:txBody>
      </p:sp>
      <p:sp>
        <p:nvSpPr>
          <p:cNvPr id="28678" name="Rectangle 13"/>
          <p:cNvSpPr>
            <a:spLocks noChangeArrowheads="1"/>
          </p:cNvSpPr>
          <p:nvPr/>
        </p:nvSpPr>
        <p:spPr bwMode="auto">
          <a:xfrm>
            <a:off x="7524750" y="6548438"/>
            <a:ext cx="1439863" cy="288925"/>
          </a:xfrm>
          <a:prstGeom prst="rect">
            <a:avLst/>
          </a:prstGeom>
          <a:noFill/>
          <a:ln w="9525">
            <a:noFill/>
            <a:miter lim="800000"/>
            <a:headEnd/>
            <a:tailEnd/>
          </a:ln>
        </p:spPr>
        <p:txBody>
          <a:bodyPr/>
          <a:lstStyle/>
          <a:p>
            <a:r>
              <a:rPr lang="en-GB" altLang="de-DE" sz="1000">
                <a:solidFill>
                  <a:srgbClr val="404040"/>
                </a:solidFill>
              </a:rPr>
              <a:t>10. September 2013</a:t>
            </a:r>
            <a:endParaRPr lang="en-IE" altLang="de-DE" sz="1000">
              <a:solidFill>
                <a:srgbClr val="404040"/>
              </a:solidFill>
            </a:endParaRPr>
          </a:p>
        </p:txBody>
      </p:sp>
      <p:pic>
        <p:nvPicPr>
          <p:cNvPr id="28679" name="Picture 11" descr="C:\Users\Янка Казакова.LH-3D0CJO2TSPBL\Desktop\green.jpg"/>
          <p:cNvPicPr>
            <a:picLocks noChangeAspect="1" noChangeArrowheads="1"/>
          </p:cNvPicPr>
          <p:nvPr/>
        </p:nvPicPr>
        <p:blipFill>
          <a:blip r:embed="rId3"/>
          <a:srcRect/>
          <a:stretch>
            <a:fillRect/>
          </a:stretch>
        </p:blipFill>
        <p:spPr bwMode="auto">
          <a:xfrm>
            <a:off x="0" y="-6350"/>
            <a:ext cx="133350" cy="6877050"/>
          </a:xfrm>
          <a:prstGeom prst="rect">
            <a:avLst/>
          </a:prstGeom>
          <a:noFill/>
          <a:ln w="9525">
            <a:noFill/>
            <a:miter lim="800000"/>
            <a:headEnd/>
            <a:tailEnd/>
          </a:ln>
        </p:spPr>
      </p:pic>
      <p:pic>
        <p:nvPicPr>
          <p:cNvPr id="28680" name="Picture 12"/>
          <p:cNvPicPr>
            <a:picLocks noChangeAspect="1" noChangeArrowheads="1"/>
          </p:cNvPicPr>
          <p:nvPr/>
        </p:nvPicPr>
        <p:blipFill>
          <a:blip r:embed="rId4"/>
          <a:srcRect/>
          <a:stretch>
            <a:fillRect/>
          </a:stretch>
        </p:blipFill>
        <p:spPr bwMode="auto">
          <a:xfrm>
            <a:off x="152400" y="996950"/>
            <a:ext cx="8855075" cy="5530850"/>
          </a:xfrm>
          <a:prstGeom prst="rect">
            <a:avLst/>
          </a:prstGeom>
          <a:noFill/>
          <a:ln w="9525">
            <a:noFill/>
            <a:miter lim="800000"/>
            <a:headEnd/>
            <a:tailEnd/>
          </a:ln>
        </p:spPr>
      </p:pic>
      <p:sp>
        <p:nvSpPr>
          <p:cNvPr id="28681" name="Title 1"/>
          <p:cNvSpPr txBox="1">
            <a:spLocks/>
          </p:cNvSpPr>
          <p:nvPr/>
        </p:nvSpPr>
        <p:spPr bwMode="auto">
          <a:xfrm>
            <a:off x="327025" y="6548438"/>
            <a:ext cx="3268663" cy="322262"/>
          </a:xfrm>
          <a:prstGeom prst="rect">
            <a:avLst/>
          </a:prstGeom>
          <a:noFill/>
          <a:ln w="9525">
            <a:noFill/>
            <a:miter lim="800000"/>
            <a:headEnd/>
            <a:tailEnd/>
          </a:ln>
        </p:spPr>
        <p:txBody>
          <a:bodyPr/>
          <a:lstStyle/>
          <a:p>
            <a:r>
              <a:rPr lang="en-US" altLang="de-DE" sz="1000">
                <a:solidFill>
                  <a:srgbClr val="404040"/>
                </a:solidFill>
              </a:rPr>
              <a:t>National Workshop on Financing Natura 2000</a:t>
            </a:r>
            <a:endParaRPr lang="en-IE" altLang="de-DE" sz="1000">
              <a:solidFill>
                <a:srgbClr val="404040"/>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13"/>
          <p:cNvPicPr>
            <a:picLocks noChangeAspect="1" noChangeArrowheads="1"/>
          </p:cNvPicPr>
          <p:nvPr/>
        </p:nvPicPr>
        <p:blipFill>
          <a:blip r:embed="rId3"/>
          <a:srcRect/>
          <a:stretch>
            <a:fillRect/>
          </a:stretch>
        </p:blipFill>
        <p:spPr bwMode="auto">
          <a:xfrm>
            <a:off x="485775" y="1236663"/>
            <a:ext cx="8189913" cy="52149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pic>
      <p:sp>
        <p:nvSpPr>
          <p:cNvPr id="29699" name="Title 1"/>
          <p:cNvSpPr txBox="1">
            <a:spLocks/>
          </p:cNvSpPr>
          <p:nvPr/>
        </p:nvSpPr>
        <p:spPr bwMode="auto">
          <a:xfrm>
            <a:off x="452438" y="520700"/>
            <a:ext cx="6457950" cy="517525"/>
          </a:xfrm>
          <a:prstGeom prst="rect">
            <a:avLst/>
          </a:prstGeom>
          <a:noFill/>
          <a:ln w="9525">
            <a:noFill/>
            <a:miter lim="800000"/>
            <a:headEnd/>
            <a:tailEnd/>
          </a:ln>
        </p:spPr>
        <p:txBody>
          <a:bodyPr/>
          <a:lstStyle/>
          <a:p>
            <a:r>
              <a:rPr lang="sk-SK" altLang="de-DE" sz="2500" b="1" dirty="0" smtClean="0">
                <a:solidFill>
                  <a:srgbClr val="404040"/>
                </a:solidFill>
              </a:rPr>
              <a:t>Príloha</a:t>
            </a:r>
            <a:r>
              <a:rPr lang="en-GB" altLang="de-DE" sz="2500" b="1" dirty="0" smtClean="0">
                <a:solidFill>
                  <a:srgbClr val="404040"/>
                </a:solidFill>
              </a:rPr>
              <a:t> </a:t>
            </a:r>
            <a:r>
              <a:rPr lang="en-GB" altLang="de-DE" sz="2500" b="1" dirty="0">
                <a:solidFill>
                  <a:srgbClr val="404040"/>
                </a:solidFill>
              </a:rPr>
              <a:t>3: EAFRD </a:t>
            </a:r>
            <a:r>
              <a:rPr lang="en-GB" altLang="de-DE" sz="2500" b="1" dirty="0" smtClean="0">
                <a:solidFill>
                  <a:srgbClr val="404040"/>
                </a:solidFill>
              </a:rPr>
              <a:t>detail</a:t>
            </a:r>
            <a:r>
              <a:rPr lang="sk-SK" altLang="de-DE" sz="2500" b="1" dirty="0" err="1" smtClean="0">
                <a:solidFill>
                  <a:srgbClr val="404040"/>
                </a:solidFill>
              </a:rPr>
              <a:t>né</a:t>
            </a:r>
            <a:r>
              <a:rPr lang="sk-SK" altLang="de-DE" sz="2500" b="1" dirty="0" smtClean="0">
                <a:solidFill>
                  <a:srgbClr val="404040"/>
                </a:solidFill>
              </a:rPr>
              <a:t> príležitosti</a:t>
            </a:r>
            <a:endParaRPr lang="en-IE" altLang="de-DE" sz="2500" b="1" dirty="0">
              <a:solidFill>
                <a:srgbClr val="404040"/>
              </a:solidFill>
            </a:endParaRPr>
          </a:p>
        </p:txBody>
      </p:sp>
      <p:cxnSp>
        <p:nvCxnSpPr>
          <p:cNvPr id="13" name="Straight Connector 12"/>
          <p:cNvCxnSpPr/>
          <p:nvPr/>
        </p:nvCxnSpPr>
        <p:spPr>
          <a:xfrm>
            <a:off x="587375" y="996950"/>
            <a:ext cx="8220075" cy="1588"/>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441325" y="6451600"/>
            <a:ext cx="8385175" cy="1588"/>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29702" name="Title 1"/>
          <p:cNvSpPr txBox="1">
            <a:spLocks/>
          </p:cNvSpPr>
          <p:nvPr/>
        </p:nvSpPr>
        <p:spPr bwMode="auto">
          <a:xfrm>
            <a:off x="4916488" y="257175"/>
            <a:ext cx="3986212" cy="693738"/>
          </a:xfrm>
          <a:prstGeom prst="rect">
            <a:avLst/>
          </a:prstGeom>
          <a:noFill/>
          <a:ln w="9525">
            <a:noFill/>
            <a:miter lim="800000"/>
            <a:headEnd/>
            <a:tailEnd/>
          </a:ln>
        </p:spPr>
        <p:txBody>
          <a:bodyPr/>
          <a:lstStyle/>
          <a:p>
            <a:pPr algn="r"/>
            <a:r>
              <a:rPr lang="sk-SK" altLang="de-DE" sz="2400" b="1" dirty="0" smtClean="0">
                <a:solidFill>
                  <a:srgbClr val="404040"/>
                </a:solidFill>
              </a:rPr>
              <a:t>Príručka</a:t>
            </a:r>
            <a:endParaRPr lang="en-IE" altLang="de-DE" sz="2400" dirty="0">
              <a:solidFill>
                <a:srgbClr val="404040"/>
              </a:solidFill>
            </a:endParaRPr>
          </a:p>
        </p:txBody>
      </p:sp>
      <p:pic>
        <p:nvPicPr>
          <p:cNvPr id="29703" name="Picture 11" descr="C:\Users\Янка Казакова.LH-3D0CJO2TSPBL\Desktop\green.jpg"/>
          <p:cNvPicPr>
            <a:picLocks noChangeAspect="1" noChangeArrowheads="1"/>
          </p:cNvPicPr>
          <p:nvPr/>
        </p:nvPicPr>
        <p:blipFill>
          <a:blip r:embed="rId4"/>
          <a:srcRect/>
          <a:stretch>
            <a:fillRect/>
          </a:stretch>
        </p:blipFill>
        <p:spPr bwMode="auto">
          <a:xfrm>
            <a:off x="0" y="-6350"/>
            <a:ext cx="133350" cy="6877050"/>
          </a:xfrm>
          <a:prstGeom prst="rect">
            <a:avLst/>
          </a:prstGeom>
          <a:noFill/>
          <a:ln w="9525">
            <a:noFill/>
            <a:miter lim="800000"/>
            <a:headEnd/>
            <a:tailEnd/>
          </a:ln>
        </p:spPr>
      </p:pic>
      <p:sp>
        <p:nvSpPr>
          <p:cNvPr id="16" name="TextBox 3"/>
          <p:cNvSpPr txBox="1"/>
          <p:nvPr/>
        </p:nvSpPr>
        <p:spPr>
          <a:xfrm>
            <a:off x="581025" y="4071938"/>
            <a:ext cx="7878763" cy="339725"/>
          </a:xfrm>
          <a:prstGeom prst="rect">
            <a:avLst/>
          </a:prstGeom>
          <a:solidFill>
            <a:schemeClr val="bg1"/>
          </a:solidFill>
        </p:spPr>
        <p:txBody>
          <a:bodyPr wrap="none">
            <a:spAutoFit/>
          </a:bodyPr>
          <a:lstStyle/>
          <a:p>
            <a:pPr>
              <a:defRPr/>
            </a:pPr>
            <a:r>
              <a:rPr lang="en-GB" sz="1600" dirty="0">
                <a:solidFill>
                  <a:srgbClr val="FF0000"/>
                </a:solidFill>
                <a:latin typeface="+mn-lt"/>
                <a:ea typeface="Geneva"/>
                <a:cs typeface="Geneva"/>
              </a:rPr>
              <a:t>Note: this is only a part of the full table, i.e. does not show all relevant Articles!</a:t>
            </a:r>
          </a:p>
        </p:txBody>
      </p:sp>
      <p:sp>
        <p:nvSpPr>
          <p:cNvPr id="29705" name="Title 1"/>
          <p:cNvSpPr txBox="1">
            <a:spLocks/>
          </p:cNvSpPr>
          <p:nvPr/>
        </p:nvSpPr>
        <p:spPr bwMode="auto">
          <a:xfrm>
            <a:off x="327025" y="6548438"/>
            <a:ext cx="3268663" cy="322262"/>
          </a:xfrm>
          <a:prstGeom prst="rect">
            <a:avLst/>
          </a:prstGeom>
          <a:noFill/>
          <a:ln w="9525">
            <a:noFill/>
            <a:miter lim="800000"/>
            <a:headEnd/>
            <a:tailEnd/>
          </a:ln>
        </p:spPr>
        <p:txBody>
          <a:bodyPr/>
          <a:lstStyle/>
          <a:p>
            <a:r>
              <a:rPr lang="en-US" altLang="de-DE" sz="1000">
                <a:solidFill>
                  <a:srgbClr val="404040"/>
                </a:solidFill>
              </a:rPr>
              <a:t>National Workshop on Financing Natura 2000</a:t>
            </a:r>
            <a:endParaRPr lang="en-IE" altLang="de-DE" sz="1000">
              <a:solidFill>
                <a:srgbClr val="404040"/>
              </a:solidFill>
            </a:endParaRPr>
          </a:p>
        </p:txBody>
      </p:sp>
      <p:sp>
        <p:nvSpPr>
          <p:cNvPr id="29706" name="Rectangle 13"/>
          <p:cNvSpPr>
            <a:spLocks noChangeArrowheads="1"/>
          </p:cNvSpPr>
          <p:nvPr/>
        </p:nvSpPr>
        <p:spPr bwMode="auto">
          <a:xfrm>
            <a:off x="7524750" y="6548438"/>
            <a:ext cx="1439863" cy="288925"/>
          </a:xfrm>
          <a:prstGeom prst="rect">
            <a:avLst/>
          </a:prstGeom>
          <a:noFill/>
          <a:ln w="9525">
            <a:noFill/>
            <a:miter lim="800000"/>
            <a:headEnd/>
            <a:tailEnd/>
          </a:ln>
        </p:spPr>
        <p:txBody>
          <a:bodyPr/>
          <a:lstStyle/>
          <a:p>
            <a:r>
              <a:rPr lang="en-GB" altLang="de-DE" sz="1000">
                <a:solidFill>
                  <a:srgbClr val="404040"/>
                </a:solidFill>
              </a:rPr>
              <a:t>10. September 2013</a:t>
            </a:r>
            <a:endParaRPr lang="en-IE" altLang="de-DE" sz="1000">
              <a:solidFill>
                <a:srgbClr val="404040"/>
              </a:solidFill>
            </a:endParaRPr>
          </a:p>
        </p:txBody>
      </p:sp>
      <p:grpSp>
        <p:nvGrpSpPr>
          <p:cNvPr id="29707" name="Gruppieren 10"/>
          <p:cNvGrpSpPr>
            <a:grpSpLocks noChangeAspect="1"/>
          </p:cNvGrpSpPr>
          <p:nvPr/>
        </p:nvGrpSpPr>
        <p:grpSpPr bwMode="auto">
          <a:xfrm>
            <a:off x="298450" y="260350"/>
            <a:ext cx="2976563" cy="393700"/>
            <a:chOff x="1709737" y="3049587"/>
            <a:chExt cx="5724525" cy="758825"/>
          </a:xfrm>
        </p:grpSpPr>
        <p:pic>
          <p:nvPicPr>
            <p:cNvPr id="29708" name="Picture 2" descr="http://morna.uk.com/wp-content/uploads/2010/06/wwf-logo-_-slogan-high-res3.jpg"/>
            <p:cNvPicPr>
              <a:picLocks noChangeAspect="1" noChangeArrowheads="1"/>
            </p:cNvPicPr>
            <p:nvPr/>
          </p:nvPicPr>
          <p:blipFill>
            <a:blip r:embed="rId5"/>
            <a:srcRect/>
            <a:stretch>
              <a:fillRect/>
            </a:stretch>
          </p:blipFill>
          <p:spPr bwMode="auto">
            <a:xfrm>
              <a:off x="3689667" y="3049587"/>
              <a:ext cx="1844040" cy="723265"/>
            </a:xfrm>
            <a:prstGeom prst="rect">
              <a:avLst/>
            </a:prstGeom>
            <a:noFill/>
            <a:ln w="9525">
              <a:noFill/>
              <a:miter lim="800000"/>
              <a:headEnd/>
              <a:tailEnd/>
            </a:ln>
          </p:spPr>
        </p:pic>
        <p:pic>
          <p:nvPicPr>
            <p:cNvPr id="29709" name="Picture 1" descr="12cm ieep"/>
            <p:cNvPicPr>
              <a:picLocks noChangeAspect="1" noChangeArrowheads="1"/>
            </p:cNvPicPr>
            <p:nvPr/>
          </p:nvPicPr>
          <p:blipFill>
            <a:blip r:embed="rId6"/>
            <a:srcRect/>
            <a:stretch>
              <a:fillRect/>
            </a:stretch>
          </p:blipFill>
          <p:spPr bwMode="auto">
            <a:xfrm>
              <a:off x="1709737" y="3085147"/>
              <a:ext cx="1637030" cy="723265"/>
            </a:xfrm>
            <a:prstGeom prst="rect">
              <a:avLst/>
            </a:prstGeom>
            <a:noFill/>
            <a:ln w="9525">
              <a:noFill/>
              <a:miter lim="800000"/>
              <a:headEnd/>
              <a:tailEnd/>
            </a:ln>
          </p:spPr>
        </p:pic>
        <p:pic>
          <p:nvPicPr>
            <p:cNvPr id="29710" name="Picture 7" descr="C:\Users\M Kettunen\Documents\IEEP\PROJECTS\350_N2k financing III\ICF GHK logo blueblock JPG file.jpg"/>
            <p:cNvPicPr>
              <a:picLocks noChangeAspect="1" noChangeArrowheads="1"/>
            </p:cNvPicPr>
            <p:nvPr/>
          </p:nvPicPr>
          <p:blipFill>
            <a:blip r:embed="rId7"/>
            <a:srcRect/>
            <a:stretch>
              <a:fillRect/>
            </a:stretch>
          </p:blipFill>
          <p:spPr bwMode="auto">
            <a:xfrm>
              <a:off x="5740717" y="3095307"/>
              <a:ext cx="1693545" cy="617855"/>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txBox="1">
            <a:spLocks/>
          </p:cNvSpPr>
          <p:nvPr/>
        </p:nvSpPr>
        <p:spPr bwMode="auto">
          <a:xfrm>
            <a:off x="836613" y="2470150"/>
            <a:ext cx="7989887" cy="4710113"/>
          </a:xfrm>
          <a:prstGeom prst="rect">
            <a:avLst/>
          </a:prstGeom>
          <a:noFill/>
          <a:ln w="9525">
            <a:noFill/>
            <a:miter lim="800000"/>
            <a:headEnd/>
            <a:tailEnd/>
          </a:ln>
        </p:spPr>
        <p:txBody>
          <a:bodyPr/>
          <a:lstStyle/>
          <a:p>
            <a:pPr eaLnBrk="0" hangingPunct="0">
              <a:lnSpc>
                <a:spcPct val="90000"/>
              </a:lnSpc>
            </a:pPr>
            <a:r>
              <a:rPr lang="de-DE" altLang="de-DE" sz="2000" dirty="0"/>
              <a:t>+</a:t>
            </a:r>
            <a:r>
              <a:rPr lang="de-DE" altLang="de-DE" sz="2000" dirty="0" smtClean="0"/>
              <a:t>P</a:t>
            </a:r>
            <a:r>
              <a:rPr lang="sk-SK" altLang="de-DE" sz="2000" dirty="0" err="1" smtClean="0"/>
              <a:t>oskytuje</a:t>
            </a:r>
            <a:r>
              <a:rPr lang="sk-SK" altLang="de-DE" sz="2000" dirty="0" smtClean="0"/>
              <a:t> prehľad rôznych mechanizmov financovania</a:t>
            </a:r>
            <a:r>
              <a:rPr lang="de-DE" altLang="de-DE" sz="2000" dirty="0" smtClean="0"/>
              <a:t> </a:t>
            </a:r>
            <a:r>
              <a:rPr lang="de-DE" altLang="de-DE" sz="2000" dirty="0"/>
              <a:t>(PES, Tax, Grands, </a:t>
            </a:r>
            <a:r>
              <a:rPr lang="de-DE" altLang="de-DE" sz="2000" dirty="0" err="1"/>
              <a:t>Fees</a:t>
            </a:r>
            <a:r>
              <a:rPr lang="de-DE" altLang="de-DE" sz="2000" dirty="0"/>
              <a:t>, </a:t>
            </a:r>
            <a:r>
              <a:rPr lang="de-DE" altLang="de-DE" sz="2000" dirty="0" err="1"/>
              <a:t>Carbon</a:t>
            </a:r>
            <a:r>
              <a:rPr lang="de-DE" altLang="de-DE" sz="2000" dirty="0"/>
              <a:t>, Licensing…)</a:t>
            </a:r>
          </a:p>
          <a:p>
            <a:pPr eaLnBrk="0" hangingPunct="0">
              <a:lnSpc>
                <a:spcPct val="90000"/>
              </a:lnSpc>
            </a:pPr>
            <a:endParaRPr lang="de-DE" altLang="de-DE" sz="2000" dirty="0"/>
          </a:p>
          <a:p>
            <a:pPr eaLnBrk="0" hangingPunct="0">
              <a:lnSpc>
                <a:spcPct val="90000"/>
              </a:lnSpc>
            </a:pPr>
            <a:r>
              <a:rPr lang="de-DE" altLang="de-DE" sz="2000" dirty="0" smtClean="0"/>
              <a:t>+</a:t>
            </a:r>
            <a:r>
              <a:rPr lang="sk-SK" altLang="de-DE" sz="2000" dirty="0" smtClean="0"/>
              <a:t>Vyhodnocuje </a:t>
            </a:r>
            <a:r>
              <a:rPr lang="de-DE" altLang="de-DE" sz="2000" dirty="0" err="1" smtClean="0"/>
              <a:t>poten</a:t>
            </a:r>
            <a:r>
              <a:rPr lang="sk-SK" altLang="de-DE" sz="2000" dirty="0" smtClean="0"/>
              <a:t>c</a:t>
            </a:r>
            <a:r>
              <a:rPr lang="de-DE" altLang="de-DE" sz="2000" dirty="0" smtClean="0"/>
              <a:t>i</a:t>
            </a:r>
            <a:r>
              <a:rPr lang="sk-SK" altLang="de-DE" sz="2000" dirty="0" smtClean="0"/>
              <a:t>á</a:t>
            </a:r>
            <a:r>
              <a:rPr lang="de-DE" altLang="de-DE" sz="2000" dirty="0" smtClean="0"/>
              <a:t>l </a:t>
            </a:r>
            <a:r>
              <a:rPr lang="sk-SK" altLang="de-DE" sz="2000" dirty="0" smtClean="0"/>
              <a:t>inovatívneho financovania riadiacich opatrení pre sústavu</a:t>
            </a:r>
            <a:r>
              <a:rPr lang="de-DE" altLang="de-DE" sz="2000" dirty="0" smtClean="0"/>
              <a:t> </a:t>
            </a:r>
            <a:r>
              <a:rPr lang="de-DE" altLang="de-DE" sz="2000" dirty="0"/>
              <a:t>Natura 2000 </a:t>
            </a:r>
            <a:r>
              <a:rPr lang="de-DE" altLang="de-DE" sz="2000" dirty="0" smtClean="0"/>
              <a:t>(</a:t>
            </a:r>
            <a:r>
              <a:rPr lang="sk-SK" altLang="de-DE" sz="2000" dirty="0" smtClean="0"/>
              <a:t>nízke a stredné príležitosti</a:t>
            </a:r>
            <a:r>
              <a:rPr lang="de-DE" altLang="de-DE" sz="2000" dirty="0" smtClean="0"/>
              <a:t>)</a:t>
            </a:r>
            <a:endParaRPr lang="de-DE" altLang="de-DE" sz="2000" dirty="0"/>
          </a:p>
          <a:p>
            <a:pPr eaLnBrk="0" hangingPunct="0">
              <a:lnSpc>
                <a:spcPct val="90000"/>
              </a:lnSpc>
            </a:pPr>
            <a:endParaRPr lang="de-DE" altLang="de-DE" sz="2000" dirty="0"/>
          </a:p>
          <a:p>
            <a:pPr eaLnBrk="0" hangingPunct="0">
              <a:lnSpc>
                <a:spcPct val="90000"/>
              </a:lnSpc>
            </a:pPr>
            <a:r>
              <a:rPr lang="en-US" altLang="de-DE" sz="2000" dirty="0" smtClean="0"/>
              <a:t>+</a:t>
            </a:r>
            <a:r>
              <a:rPr lang="sk-SK" altLang="de-DE" sz="2000" dirty="0" smtClean="0"/>
              <a:t>Poukazuje na možnosti čerpania z fondov EU</a:t>
            </a:r>
            <a:r>
              <a:rPr lang="en-US" altLang="de-DE" sz="2000" dirty="0" smtClean="0"/>
              <a:t> a</a:t>
            </a:r>
            <a:r>
              <a:rPr lang="sk-SK" altLang="de-DE" sz="2000" dirty="0" smtClean="0"/>
              <a:t> na inovatívne prístupy k spolupráci</a:t>
            </a:r>
            <a:r>
              <a:rPr lang="en-US" altLang="de-DE" sz="2000" dirty="0" smtClean="0"/>
              <a:t> :</a:t>
            </a:r>
            <a:endParaRPr lang="en-US" altLang="de-DE" sz="2000" dirty="0"/>
          </a:p>
          <a:p>
            <a:pPr lvl="1" eaLnBrk="0" hangingPunct="0">
              <a:lnSpc>
                <a:spcPct val="90000"/>
              </a:lnSpc>
              <a:buFont typeface="Arial" pitchFamily="34" charset="0"/>
              <a:buChar char="•"/>
            </a:pPr>
            <a:r>
              <a:rPr lang="sk-SK" altLang="de-DE" sz="1600" dirty="0" smtClean="0"/>
              <a:t>Použitie nových zdrojov financovania</a:t>
            </a:r>
            <a:r>
              <a:rPr lang="en-US" altLang="de-DE" sz="1600" dirty="0" smtClean="0"/>
              <a:t>, </a:t>
            </a:r>
            <a:r>
              <a:rPr lang="sk-SK" altLang="de-DE" sz="1600" dirty="0" smtClean="0"/>
              <a:t>ako </a:t>
            </a:r>
            <a:r>
              <a:rPr lang="en-US" altLang="de-DE" sz="1600" dirty="0" smtClean="0"/>
              <a:t>business </a:t>
            </a:r>
            <a:r>
              <a:rPr lang="en-US" altLang="de-DE" sz="1600" dirty="0"/>
              <a:t>sponsorship, </a:t>
            </a:r>
            <a:r>
              <a:rPr lang="sk-SK" altLang="de-DE" sz="1600" dirty="0" smtClean="0"/>
              <a:t>k spolufinancovaniu projektov financovaných z fondov EU</a:t>
            </a:r>
            <a:r>
              <a:rPr lang="en-US" altLang="de-DE" sz="1600" dirty="0" smtClean="0"/>
              <a:t>;</a:t>
            </a:r>
            <a:endParaRPr lang="en-US" altLang="de-DE" sz="1600" dirty="0"/>
          </a:p>
          <a:p>
            <a:pPr lvl="1" eaLnBrk="0" hangingPunct="0">
              <a:lnSpc>
                <a:spcPct val="90000"/>
              </a:lnSpc>
              <a:buFont typeface="Arial" pitchFamily="34" charset="0"/>
              <a:buChar char="•"/>
            </a:pPr>
            <a:r>
              <a:rPr lang="sk-SK" altLang="de-DE" sz="1600" dirty="0" smtClean="0"/>
              <a:t>Použitie EU fondov k pilotnému vývoju nových nástrojov</a:t>
            </a:r>
            <a:r>
              <a:rPr lang="en-US" altLang="de-DE" sz="1600" dirty="0" smtClean="0"/>
              <a:t>, </a:t>
            </a:r>
            <a:r>
              <a:rPr lang="sk-SK" altLang="de-DE" sz="1600" dirty="0" smtClean="0"/>
              <a:t>ako kompenzácie alebo </a:t>
            </a:r>
            <a:r>
              <a:rPr lang="en-US" altLang="de-DE" sz="1600" dirty="0" smtClean="0"/>
              <a:t>PES</a:t>
            </a:r>
            <a:r>
              <a:rPr lang="en-US" altLang="de-DE" sz="1600" dirty="0"/>
              <a:t> </a:t>
            </a:r>
            <a:r>
              <a:rPr lang="en-US" altLang="de-DE" sz="1600" dirty="0" err="1" smtClean="0"/>
              <a:t>sch</a:t>
            </a:r>
            <a:r>
              <a:rPr lang="sk-SK" altLang="de-DE" sz="1600" dirty="0" err="1" smtClean="0"/>
              <a:t>émy</a:t>
            </a:r>
            <a:r>
              <a:rPr lang="en-US" altLang="de-DE" sz="1600" dirty="0" smtClean="0"/>
              <a:t>;</a:t>
            </a:r>
            <a:r>
              <a:rPr lang="en-US" altLang="de-DE" sz="1600" dirty="0"/>
              <a:t> </a:t>
            </a:r>
          </a:p>
          <a:p>
            <a:pPr lvl="1" eaLnBrk="0" hangingPunct="0">
              <a:lnSpc>
                <a:spcPct val="90000"/>
              </a:lnSpc>
              <a:buFont typeface="Arial" pitchFamily="34" charset="0"/>
              <a:buChar char="•"/>
            </a:pPr>
            <a:r>
              <a:rPr lang="sk-SK" altLang="de-DE" sz="1600" dirty="0" smtClean="0"/>
              <a:t>Použitie EU fondov k </a:t>
            </a:r>
            <a:r>
              <a:rPr lang="en-US" altLang="de-DE" sz="1600" dirty="0"/>
              <a:t> </a:t>
            </a:r>
            <a:r>
              <a:rPr lang="en-US" altLang="de-DE" sz="1600" dirty="0" err="1" smtClean="0"/>
              <a:t>financ</a:t>
            </a:r>
            <a:r>
              <a:rPr lang="sk-SK" altLang="de-DE" sz="1600" dirty="0" err="1" smtClean="0"/>
              <a:t>ovaniu</a:t>
            </a:r>
            <a:r>
              <a:rPr lang="sk-SK" altLang="de-DE" sz="1600" dirty="0" smtClean="0"/>
              <a:t> rozvoja a marketingu produktov z</a:t>
            </a:r>
            <a:r>
              <a:rPr lang="en-US" altLang="de-DE" sz="1600" dirty="0"/>
              <a:t> </a:t>
            </a:r>
            <a:r>
              <a:rPr lang="en-US" altLang="de-DE" sz="1600" dirty="0" err="1" smtClean="0"/>
              <a:t>Natur</a:t>
            </a:r>
            <a:r>
              <a:rPr lang="sk-SK" altLang="de-DE" sz="1600" dirty="0" smtClean="0"/>
              <a:t>y</a:t>
            </a:r>
            <a:r>
              <a:rPr lang="en-US" altLang="de-DE" sz="1600" dirty="0"/>
              <a:t> 2000, </a:t>
            </a:r>
            <a:r>
              <a:rPr lang="sk-SK" altLang="de-DE" sz="1600" dirty="0" smtClean="0"/>
              <a:t>a tým pomáhať k rozvíjaniu nových trhov</a:t>
            </a:r>
            <a:r>
              <a:rPr lang="en-US" altLang="de-DE" sz="1600" dirty="0" smtClean="0"/>
              <a:t>.</a:t>
            </a:r>
            <a:r>
              <a:rPr lang="en-US" altLang="de-DE" sz="1600" dirty="0"/>
              <a:t> </a:t>
            </a:r>
            <a:endParaRPr lang="de-DE" altLang="de-DE" sz="1600" dirty="0"/>
          </a:p>
        </p:txBody>
      </p:sp>
      <p:cxnSp>
        <p:nvCxnSpPr>
          <p:cNvPr id="12" name="Straight Connector 11"/>
          <p:cNvCxnSpPr/>
          <p:nvPr/>
        </p:nvCxnSpPr>
        <p:spPr>
          <a:xfrm>
            <a:off x="441325" y="6451600"/>
            <a:ext cx="8385175" cy="1588"/>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30724" name="Title 1"/>
          <p:cNvSpPr txBox="1">
            <a:spLocks/>
          </p:cNvSpPr>
          <p:nvPr/>
        </p:nvSpPr>
        <p:spPr bwMode="auto">
          <a:xfrm>
            <a:off x="2884488" y="257175"/>
            <a:ext cx="6018212" cy="693738"/>
          </a:xfrm>
          <a:prstGeom prst="rect">
            <a:avLst/>
          </a:prstGeom>
          <a:noFill/>
          <a:ln w="9525">
            <a:noFill/>
            <a:miter lim="800000"/>
            <a:headEnd/>
            <a:tailEnd/>
          </a:ln>
        </p:spPr>
        <p:txBody>
          <a:bodyPr/>
          <a:lstStyle/>
          <a:p>
            <a:pPr algn="r"/>
            <a:endParaRPr lang="de-DE" altLang="de-DE" sz="2400">
              <a:solidFill>
                <a:srgbClr val="404040"/>
              </a:solidFill>
            </a:endParaRPr>
          </a:p>
        </p:txBody>
      </p:sp>
      <p:pic>
        <p:nvPicPr>
          <p:cNvPr id="30725" name="Picture 11" descr="C:\Users\Янка Казакова.LH-3D0CJO2TSPBL\Desktop\green.jpg"/>
          <p:cNvPicPr>
            <a:picLocks noChangeAspect="1" noChangeArrowheads="1"/>
          </p:cNvPicPr>
          <p:nvPr/>
        </p:nvPicPr>
        <p:blipFill>
          <a:blip r:embed="rId3"/>
          <a:srcRect/>
          <a:stretch>
            <a:fillRect/>
          </a:stretch>
        </p:blipFill>
        <p:spPr bwMode="auto">
          <a:xfrm>
            <a:off x="0" y="-6350"/>
            <a:ext cx="133350" cy="6877050"/>
          </a:xfrm>
          <a:prstGeom prst="rect">
            <a:avLst/>
          </a:prstGeom>
          <a:noFill/>
          <a:ln w="9525">
            <a:noFill/>
            <a:miter lim="800000"/>
            <a:headEnd/>
            <a:tailEnd/>
          </a:ln>
        </p:spPr>
      </p:pic>
      <p:sp>
        <p:nvSpPr>
          <p:cNvPr id="30726" name="Title 1"/>
          <p:cNvSpPr txBox="1">
            <a:spLocks/>
          </p:cNvSpPr>
          <p:nvPr/>
        </p:nvSpPr>
        <p:spPr bwMode="auto">
          <a:xfrm>
            <a:off x="606425" y="1519238"/>
            <a:ext cx="7608661" cy="517525"/>
          </a:xfrm>
          <a:prstGeom prst="rect">
            <a:avLst/>
          </a:prstGeom>
          <a:noFill/>
          <a:ln w="9525">
            <a:noFill/>
            <a:miter lim="800000"/>
            <a:headEnd/>
            <a:tailEnd/>
          </a:ln>
        </p:spPr>
        <p:txBody>
          <a:bodyPr/>
          <a:lstStyle/>
          <a:p>
            <a:r>
              <a:rPr lang="en-US" altLang="de-DE" sz="2800" dirty="0" smtClean="0"/>
              <a:t>N</a:t>
            </a:r>
            <a:r>
              <a:rPr lang="sk-SK" altLang="de-DE" sz="2800" dirty="0" smtClean="0"/>
              <a:t>OVÉ</a:t>
            </a:r>
            <a:r>
              <a:rPr lang="en-US" altLang="de-DE" sz="2800" dirty="0" smtClean="0"/>
              <a:t>! </a:t>
            </a:r>
            <a:r>
              <a:rPr lang="sk-SK" altLang="de-DE" sz="2800" dirty="0" smtClean="0"/>
              <a:t>Kapitola</a:t>
            </a:r>
            <a:r>
              <a:rPr lang="en-US" altLang="de-DE" sz="2800" dirty="0" smtClean="0"/>
              <a:t> </a:t>
            </a:r>
            <a:r>
              <a:rPr lang="en-US" altLang="de-DE" sz="2800" dirty="0"/>
              <a:t>7: </a:t>
            </a:r>
            <a:r>
              <a:rPr lang="en-US" altLang="de-DE" sz="2800" dirty="0" smtClean="0"/>
              <a:t>In</a:t>
            </a:r>
            <a:r>
              <a:rPr lang="sk-SK" altLang="de-DE" sz="2800" dirty="0" err="1" smtClean="0"/>
              <a:t>ovatívne</a:t>
            </a:r>
            <a:r>
              <a:rPr lang="sk-SK" altLang="de-DE" sz="2800" dirty="0" smtClean="0"/>
              <a:t> financovanie</a:t>
            </a:r>
            <a:endParaRPr lang="de-DE" altLang="de-DE" sz="2800" dirty="0"/>
          </a:p>
        </p:txBody>
      </p:sp>
      <p:cxnSp>
        <p:nvCxnSpPr>
          <p:cNvPr id="14" name="Straight Connector 13"/>
          <p:cNvCxnSpPr/>
          <p:nvPr/>
        </p:nvCxnSpPr>
        <p:spPr>
          <a:xfrm>
            <a:off x="606425" y="2133600"/>
            <a:ext cx="8220075" cy="1588"/>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30728" name="Title 1"/>
          <p:cNvSpPr txBox="1">
            <a:spLocks/>
          </p:cNvSpPr>
          <p:nvPr/>
        </p:nvSpPr>
        <p:spPr bwMode="auto">
          <a:xfrm>
            <a:off x="327025" y="6548438"/>
            <a:ext cx="3268663" cy="322262"/>
          </a:xfrm>
          <a:prstGeom prst="rect">
            <a:avLst/>
          </a:prstGeom>
          <a:noFill/>
          <a:ln w="9525">
            <a:noFill/>
            <a:miter lim="800000"/>
            <a:headEnd/>
            <a:tailEnd/>
          </a:ln>
        </p:spPr>
        <p:txBody>
          <a:bodyPr/>
          <a:lstStyle/>
          <a:p>
            <a:r>
              <a:rPr lang="en-US" altLang="de-DE" sz="1000">
                <a:solidFill>
                  <a:srgbClr val="404040"/>
                </a:solidFill>
              </a:rPr>
              <a:t>National Workshop on Financing Natura 2000</a:t>
            </a:r>
            <a:endParaRPr lang="en-IE" altLang="de-DE" sz="1000">
              <a:solidFill>
                <a:srgbClr val="404040"/>
              </a:solidFill>
            </a:endParaRPr>
          </a:p>
        </p:txBody>
      </p:sp>
      <p:sp>
        <p:nvSpPr>
          <p:cNvPr id="30729" name="Title 1"/>
          <p:cNvSpPr txBox="1">
            <a:spLocks/>
          </p:cNvSpPr>
          <p:nvPr/>
        </p:nvSpPr>
        <p:spPr bwMode="auto">
          <a:xfrm>
            <a:off x="3036888" y="409575"/>
            <a:ext cx="6018212" cy="693738"/>
          </a:xfrm>
          <a:prstGeom prst="rect">
            <a:avLst/>
          </a:prstGeom>
          <a:noFill/>
          <a:ln w="9525">
            <a:noFill/>
            <a:miter lim="800000"/>
            <a:headEnd/>
            <a:tailEnd/>
          </a:ln>
        </p:spPr>
        <p:txBody>
          <a:bodyPr/>
          <a:lstStyle/>
          <a:p>
            <a:pPr algn="r"/>
            <a:r>
              <a:rPr lang="sk-SK" altLang="de-DE" sz="2400" b="1" dirty="0" smtClean="0">
                <a:solidFill>
                  <a:srgbClr val="404040"/>
                </a:solidFill>
              </a:rPr>
              <a:t>Príručka</a:t>
            </a:r>
            <a:endParaRPr lang="en-IE" altLang="de-DE" sz="2400" dirty="0">
              <a:solidFill>
                <a:srgbClr val="404040"/>
              </a:solidFill>
            </a:endParaRPr>
          </a:p>
        </p:txBody>
      </p:sp>
      <p:sp>
        <p:nvSpPr>
          <p:cNvPr id="30730" name="Rectangle 13"/>
          <p:cNvSpPr>
            <a:spLocks noChangeArrowheads="1"/>
          </p:cNvSpPr>
          <p:nvPr/>
        </p:nvSpPr>
        <p:spPr bwMode="auto">
          <a:xfrm>
            <a:off x="7524750" y="6548438"/>
            <a:ext cx="1439863" cy="288925"/>
          </a:xfrm>
          <a:prstGeom prst="rect">
            <a:avLst/>
          </a:prstGeom>
          <a:noFill/>
          <a:ln w="9525">
            <a:noFill/>
            <a:miter lim="800000"/>
            <a:headEnd/>
            <a:tailEnd/>
          </a:ln>
        </p:spPr>
        <p:txBody>
          <a:bodyPr/>
          <a:lstStyle/>
          <a:p>
            <a:r>
              <a:rPr lang="en-GB" altLang="de-DE" sz="1000">
                <a:solidFill>
                  <a:srgbClr val="404040"/>
                </a:solidFill>
              </a:rPr>
              <a:t>10. September 2013</a:t>
            </a:r>
            <a:endParaRPr lang="en-IE" altLang="de-DE" sz="1000">
              <a:solidFill>
                <a:srgbClr val="404040"/>
              </a:solidFill>
            </a:endParaRPr>
          </a:p>
        </p:txBody>
      </p:sp>
      <p:grpSp>
        <p:nvGrpSpPr>
          <p:cNvPr id="30731" name="Gruppieren 10"/>
          <p:cNvGrpSpPr>
            <a:grpSpLocks noChangeAspect="1"/>
          </p:cNvGrpSpPr>
          <p:nvPr/>
        </p:nvGrpSpPr>
        <p:grpSpPr bwMode="auto">
          <a:xfrm>
            <a:off x="298450" y="260350"/>
            <a:ext cx="2976563" cy="393700"/>
            <a:chOff x="1709737" y="3049587"/>
            <a:chExt cx="5724525" cy="758825"/>
          </a:xfrm>
        </p:grpSpPr>
        <p:pic>
          <p:nvPicPr>
            <p:cNvPr id="30732" name="Picture 2" descr="http://morna.uk.com/wp-content/uploads/2010/06/wwf-logo-_-slogan-high-res3.jpg"/>
            <p:cNvPicPr>
              <a:picLocks noChangeAspect="1" noChangeArrowheads="1"/>
            </p:cNvPicPr>
            <p:nvPr/>
          </p:nvPicPr>
          <p:blipFill>
            <a:blip r:embed="rId4"/>
            <a:srcRect/>
            <a:stretch>
              <a:fillRect/>
            </a:stretch>
          </p:blipFill>
          <p:spPr bwMode="auto">
            <a:xfrm>
              <a:off x="3689667" y="3049587"/>
              <a:ext cx="1844040" cy="723265"/>
            </a:xfrm>
            <a:prstGeom prst="rect">
              <a:avLst/>
            </a:prstGeom>
            <a:noFill/>
            <a:ln w="9525">
              <a:noFill/>
              <a:miter lim="800000"/>
              <a:headEnd/>
              <a:tailEnd/>
            </a:ln>
          </p:spPr>
        </p:pic>
        <p:pic>
          <p:nvPicPr>
            <p:cNvPr id="30733" name="Picture 1" descr="12cm ieep"/>
            <p:cNvPicPr>
              <a:picLocks noChangeAspect="1" noChangeArrowheads="1"/>
            </p:cNvPicPr>
            <p:nvPr/>
          </p:nvPicPr>
          <p:blipFill>
            <a:blip r:embed="rId5"/>
            <a:srcRect/>
            <a:stretch>
              <a:fillRect/>
            </a:stretch>
          </p:blipFill>
          <p:spPr bwMode="auto">
            <a:xfrm>
              <a:off x="1709737" y="3085147"/>
              <a:ext cx="1637030" cy="723265"/>
            </a:xfrm>
            <a:prstGeom prst="rect">
              <a:avLst/>
            </a:prstGeom>
            <a:noFill/>
            <a:ln w="9525">
              <a:noFill/>
              <a:miter lim="800000"/>
              <a:headEnd/>
              <a:tailEnd/>
            </a:ln>
          </p:spPr>
        </p:pic>
        <p:pic>
          <p:nvPicPr>
            <p:cNvPr id="30734" name="Picture 7" descr="C:\Users\M Kettunen\Documents\IEEP\PROJECTS\350_N2k financing III\ICF GHK logo blueblock JPG file.jpg"/>
            <p:cNvPicPr>
              <a:picLocks noChangeAspect="1" noChangeArrowheads="1"/>
            </p:cNvPicPr>
            <p:nvPr/>
          </p:nvPicPr>
          <p:blipFill>
            <a:blip r:embed="rId6"/>
            <a:srcRect/>
            <a:stretch>
              <a:fillRect/>
            </a:stretch>
          </p:blipFill>
          <p:spPr bwMode="auto">
            <a:xfrm>
              <a:off x="5740717" y="3095307"/>
              <a:ext cx="1693545" cy="617855"/>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txBox="1">
            <a:spLocks/>
          </p:cNvSpPr>
          <p:nvPr/>
        </p:nvSpPr>
        <p:spPr bwMode="auto">
          <a:xfrm>
            <a:off x="836613" y="2708275"/>
            <a:ext cx="7267575" cy="3552825"/>
          </a:xfrm>
          <a:prstGeom prst="rect">
            <a:avLst/>
          </a:prstGeom>
          <a:noFill/>
          <a:ln w="9525">
            <a:noFill/>
            <a:miter lim="800000"/>
            <a:headEnd/>
            <a:tailEnd/>
          </a:ln>
        </p:spPr>
        <p:txBody>
          <a:bodyPr/>
          <a:lstStyle/>
          <a:p>
            <a:r>
              <a:rPr lang="sk-SK" altLang="de-DE" sz="2000" dirty="0" smtClean="0"/>
              <a:t>Poukazuje na možnosti integrácie cez fondy</a:t>
            </a:r>
            <a:r>
              <a:rPr lang="de-DE" altLang="de-DE" sz="2000" dirty="0" smtClean="0"/>
              <a:t>, </a:t>
            </a:r>
            <a:r>
              <a:rPr lang="de-DE" altLang="de-DE" sz="2000" dirty="0"/>
              <a:t>7 </a:t>
            </a:r>
            <a:r>
              <a:rPr lang="sk-SK" altLang="de-DE" sz="2000" dirty="0" smtClean="0"/>
              <a:t>príkladov</a:t>
            </a:r>
            <a:endParaRPr lang="de-DE" altLang="de-DE" sz="2000" dirty="0"/>
          </a:p>
          <a:p>
            <a:pPr eaLnBrk="0" hangingPunct="0"/>
            <a:endParaRPr lang="en-GB" altLang="de-DE" sz="2000" b="1" dirty="0"/>
          </a:p>
          <a:p>
            <a:pPr eaLnBrk="0" hangingPunct="0">
              <a:buFontTx/>
              <a:buChar char="-"/>
            </a:pPr>
            <a:r>
              <a:rPr lang="sk-SK" altLang="de-DE" sz="2000" dirty="0" smtClean="0"/>
              <a:t>Írsko</a:t>
            </a:r>
            <a:r>
              <a:rPr lang="en-GB" altLang="de-DE" sz="2000" dirty="0" smtClean="0"/>
              <a:t> </a:t>
            </a:r>
            <a:r>
              <a:rPr lang="en-GB" altLang="de-DE" sz="2000" dirty="0"/>
              <a:t>(LIFE, CAP </a:t>
            </a:r>
            <a:r>
              <a:rPr lang="en-GB" altLang="de-DE" sz="2000" dirty="0" err="1" smtClean="0"/>
              <a:t>Pil</a:t>
            </a:r>
            <a:r>
              <a:rPr lang="sk-SK" altLang="de-DE" sz="2000" dirty="0" err="1" smtClean="0"/>
              <a:t>iér</a:t>
            </a:r>
            <a:r>
              <a:rPr lang="en-GB" altLang="de-DE" sz="2000" dirty="0" smtClean="0"/>
              <a:t> </a:t>
            </a:r>
            <a:r>
              <a:rPr lang="en-GB" altLang="de-DE" sz="2000" dirty="0"/>
              <a:t>1)</a:t>
            </a:r>
          </a:p>
          <a:p>
            <a:pPr eaLnBrk="0" hangingPunct="0">
              <a:buFontTx/>
              <a:buChar char="-"/>
            </a:pPr>
            <a:r>
              <a:rPr lang="en-GB" altLang="de-DE" sz="2000" dirty="0" smtClean="0"/>
              <a:t>F</a:t>
            </a:r>
            <a:r>
              <a:rPr lang="sk-SK" altLang="de-DE" sz="2000" dirty="0" err="1" smtClean="0"/>
              <a:t>ínsko</a:t>
            </a:r>
            <a:r>
              <a:rPr lang="en-GB" altLang="de-DE" sz="2000" dirty="0" smtClean="0"/>
              <a:t> </a:t>
            </a:r>
            <a:r>
              <a:rPr lang="en-GB" altLang="de-DE" sz="2000" dirty="0"/>
              <a:t>(EAFRD, LIFE, </a:t>
            </a:r>
            <a:r>
              <a:rPr lang="sk-SK" altLang="de-DE" sz="2000" dirty="0" smtClean="0"/>
              <a:t>medziregionálny</a:t>
            </a:r>
            <a:r>
              <a:rPr lang="en-GB" altLang="de-DE" sz="2000" dirty="0" smtClean="0"/>
              <a:t>, n</a:t>
            </a:r>
            <a:r>
              <a:rPr lang="sk-SK" altLang="de-DE" sz="2000" dirty="0" err="1" smtClean="0"/>
              <a:t>árodný</a:t>
            </a:r>
            <a:r>
              <a:rPr lang="en-GB" altLang="de-DE" sz="2000" dirty="0" smtClean="0"/>
              <a:t>, </a:t>
            </a:r>
            <a:r>
              <a:rPr lang="sk-SK" altLang="de-DE" sz="2000" dirty="0" smtClean="0"/>
              <a:t>súkromný</a:t>
            </a:r>
            <a:r>
              <a:rPr lang="en-GB" altLang="de-DE" sz="2000" dirty="0" smtClean="0"/>
              <a:t>)</a:t>
            </a:r>
            <a:endParaRPr lang="en-GB" altLang="de-DE" sz="2000" dirty="0"/>
          </a:p>
          <a:p>
            <a:pPr eaLnBrk="0" hangingPunct="0">
              <a:buFontTx/>
              <a:buChar char="-"/>
            </a:pPr>
            <a:r>
              <a:rPr lang="sk-SK" altLang="de-DE" sz="2000" dirty="0" smtClean="0"/>
              <a:t>Veľká Británia</a:t>
            </a:r>
            <a:r>
              <a:rPr lang="en-GB" altLang="de-DE" sz="2000" dirty="0" smtClean="0"/>
              <a:t> </a:t>
            </a:r>
            <a:r>
              <a:rPr lang="en-GB" altLang="de-DE" sz="2000" dirty="0"/>
              <a:t>(EAFRD, </a:t>
            </a:r>
            <a:r>
              <a:rPr lang="sk-SK" altLang="de-DE" sz="2000" dirty="0" smtClean="0"/>
              <a:t>súkromný</a:t>
            </a:r>
            <a:r>
              <a:rPr lang="en-GB" altLang="de-DE" sz="2000" dirty="0" smtClean="0"/>
              <a:t>)</a:t>
            </a:r>
            <a:endParaRPr lang="en-GB" altLang="de-DE" sz="2000" dirty="0"/>
          </a:p>
          <a:p>
            <a:pPr eaLnBrk="0" hangingPunct="0">
              <a:buFontTx/>
              <a:buChar char="-"/>
            </a:pPr>
            <a:r>
              <a:rPr lang="en-GB" altLang="de-DE" sz="2000" dirty="0" smtClean="0"/>
              <a:t>R</a:t>
            </a:r>
            <a:r>
              <a:rPr lang="sk-SK" altLang="de-DE" sz="2000" dirty="0" err="1" smtClean="0"/>
              <a:t>umunsko</a:t>
            </a:r>
            <a:r>
              <a:rPr lang="en-GB" altLang="de-DE" sz="2000" dirty="0" smtClean="0"/>
              <a:t>(EAFRD</a:t>
            </a:r>
            <a:r>
              <a:rPr lang="en-GB" altLang="de-DE" sz="2000" dirty="0"/>
              <a:t>, </a:t>
            </a:r>
            <a:r>
              <a:rPr lang="en-GB" altLang="de-DE" sz="2000" dirty="0" smtClean="0"/>
              <a:t>n</a:t>
            </a:r>
            <a:r>
              <a:rPr lang="sk-SK" altLang="de-DE" sz="2000" dirty="0" err="1" smtClean="0"/>
              <a:t>árodný</a:t>
            </a:r>
            <a:r>
              <a:rPr lang="en-GB" altLang="de-DE" sz="2000" dirty="0" smtClean="0"/>
              <a:t>)</a:t>
            </a:r>
            <a:endParaRPr lang="en-GB" altLang="de-DE" sz="2000" dirty="0"/>
          </a:p>
          <a:p>
            <a:pPr eaLnBrk="0" hangingPunct="0">
              <a:buFontTx/>
              <a:buChar char="-"/>
            </a:pPr>
            <a:r>
              <a:rPr lang="sk-SK" altLang="de-DE" sz="2000" dirty="0" smtClean="0"/>
              <a:t>Maďarsko</a:t>
            </a:r>
            <a:r>
              <a:rPr lang="en-GB" altLang="de-DE" sz="2000" dirty="0" smtClean="0"/>
              <a:t> </a:t>
            </a:r>
            <a:r>
              <a:rPr lang="en-GB" altLang="de-DE" sz="2000" dirty="0"/>
              <a:t>(LIFE, </a:t>
            </a:r>
            <a:r>
              <a:rPr lang="sk-SK" altLang="de-DE" sz="2000" dirty="0" smtClean="0"/>
              <a:t>súkromný</a:t>
            </a:r>
            <a:r>
              <a:rPr lang="en-GB" altLang="de-DE" sz="2000" dirty="0" smtClean="0"/>
              <a:t>, n</a:t>
            </a:r>
            <a:r>
              <a:rPr lang="sk-SK" altLang="de-DE" sz="2000" dirty="0" err="1" smtClean="0"/>
              <a:t>árodný</a:t>
            </a:r>
            <a:r>
              <a:rPr lang="en-GB" altLang="de-DE" sz="2000" dirty="0" smtClean="0"/>
              <a:t>, o</a:t>
            </a:r>
            <a:r>
              <a:rPr lang="sk-SK" altLang="de-DE" sz="2000" dirty="0" smtClean="0"/>
              <a:t>statné</a:t>
            </a:r>
            <a:r>
              <a:rPr lang="en-GB" altLang="de-DE" sz="2000" dirty="0" smtClean="0"/>
              <a:t>)</a:t>
            </a:r>
            <a:endParaRPr lang="en-GB" altLang="de-DE" sz="2000" dirty="0"/>
          </a:p>
          <a:p>
            <a:pPr eaLnBrk="0" hangingPunct="0">
              <a:buFontTx/>
              <a:buChar char="-"/>
            </a:pPr>
            <a:r>
              <a:rPr lang="sk-SK" altLang="de-DE" sz="2000" dirty="0" smtClean="0"/>
              <a:t>Veľká Británia</a:t>
            </a:r>
            <a:r>
              <a:rPr lang="en-GB" altLang="de-DE" sz="2000" dirty="0" smtClean="0"/>
              <a:t> </a:t>
            </a:r>
            <a:r>
              <a:rPr lang="en-GB" altLang="de-DE" sz="2000" dirty="0"/>
              <a:t>(EFF, </a:t>
            </a:r>
            <a:r>
              <a:rPr lang="en-GB" altLang="de-DE" sz="2000" dirty="0" smtClean="0"/>
              <a:t>n</a:t>
            </a:r>
            <a:r>
              <a:rPr lang="sk-SK" altLang="de-DE" sz="2000" dirty="0" err="1" smtClean="0"/>
              <a:t>árodný</a:t>
            </a:r>
            <a:r>
              <a:rPr lang="en-GB" altLang="de-DE" sz="2000" dirty="0" smtClean="0"/>
              <a:t>)</a:t>
            </a:r>
            <a:endParaRPr lang="en-GB" altLang="de-DE" sz="2000" dirty="0"/>
          </a:p>
          <a:p>
            <a:pPr eaLnBrk="0" hangingPunct="0">
              <a:buFontTx/>
              <a:buChar char="-"/>
            </a:pPr>
            <a:r>
              <a:rPr lang="sk-SK" altLang="de-DE" sz="2000" dirty="0" smtClean="0"/>
              <a:t>Nemecko</a:t>
            </a:r>
            <a:r>
              <a:rPr lang="en-GB" altLang="de-DE" sz="2000" dirty="0" smtClean="0"/>
              <a:t> </a:t>
            </a:r>
            <a:r>
              <a:rPr lang="en-GB" altLang="de-DE" sz="2000" dirty="0"/>
              <a:t>(EAFRD, </a:t>
            </a:r>
            <a:r>
              <a:rPr lang="sk-SK" altLang="de-DE" sz="2000" dirty="0" smtClean="0"/>
              <a:t>Štrukturálny</a:t>
            </a:r>
            <a:r>
              <a:rPr lang="en-GB" altLang="de-DE" sz="2000" dirty="0" smtClean="0"/>
              <a:t>, n</a:t>
            </a:r>
            <a:r>
              <a:rPr lang="sk-SK" altLang="de-DE" sz="2000" dirty="0" err="1" smtClean="0"/>
              <a:t>árodný</a:t>
            </a:r>
            <a:r>
              <a:rPr lang="en-GB" altLang="de-DE" sz="2000" dirty="0" smtClean="0"/>
              <a:t>)</a:t>
            </a:r>
            <a:endParaRPr lang="en-GB" altLang="de-DE" sz="2000" dirty="0"/>
          </a:p>
        </p:txBody>
      </p:sp>
      <p:cxnSp>
        <p:nvCxnSpPr>
          <p:cNvPr id="12" name="Straight Connector 11"/>
          <p:cNvCxnSpPr/>
          <p:nvPr/>
        </p:nvCxnSpPr>
        <p:spPr>
          <a:xfrm>
            <a:off x="441325" y="6451600"/>
            <a:ext cx="8385175" cy="1588"/>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31748" name="Title 1"/>
          <p:cNvSpPr txBox="1">
            <a:spLocks/>
          </p:cNvSpPr>
          <p:nvPr/>
        </p:nvSpPr>
        <p:spPr bwMode="auto">
          <a:xfrm>
            <a:off x="2884488" y="257175"/>
            <a:ext cx="6018212" cy="693738"/>
          </a:xfrm>
          <a:prstGeom prst="rect">
            <a:avLst/>
          </a:prstGeom>
          <a:noFill/>
          <a:ln w="9525">
            <a:noFill/>
            <a:miter lim="800000"/>
            <a:headEnd/>
            <a:tailEnd/>
          </a:ln>
        </p:spPr>
        <p:txBody>
          <a:bodyPr/>
          <a:lstStyle/>
          <a:p>
            <a:pPr algn="r"/>
            <a:endParaRPr lang="de-DE" altLang="de-DE" sz="2400">
              <a:solidFill>
                <a:srgbClr val="404040"/>
              </a:solidFill>
            </a:endParaRPr>
          </a:p>
        </p:txBody>
      </p:sp>
      <p:pic>
        <p:nvPicPr>
          <p:cNvPr id="31749" name="Picture 11" descr="C:\Users\Янка Казакова.LH-3D0CJO2TSPBL\Desktop\green.jpg"/>
          <p:cNvPicPr>
            <a:picLocks noChangeAspect="1" noChangeArrowheads="1"/>
          </p:cNvPicPr>
          <p:nvPr/>
        </p:nvPicPr>
        <p:blipFill>
          <a:blip r:embed="rId3"/>
          <a:srcRect/>
          <a:stretch>
            <a:fillRect/>
          </a:stretch>
        </p:blipFill>
        <p:spPr bwMode="auto">
          <a:xfrm>
            <a:off x="0" y="-6350"/>
            <a:ext cx="133350" cy="6877050"/>
          </a:xfrm>
          <a:prstGeom prst="rect">
            <a:avLst/>
          </a:prstGeom>
          <a:noFill/>
          <a:ln w="9525">
            <a:noFill/>
            <a:miter lim="800000"/>
            <a:headEnd/>
            <a:tailEnd/>
          </a:ln>
        </p:spPr>
      </p:pic>
      <p:sp>
        <p:nvSpPr>
          <p:cNvPr id="31750" name="Title 1"/>
          <p:cNvSpPr txBox="1">
            <a:spLocks/>
          </p:cNvSpPr>
          <p:nvPr/>
        </p:nvSpPr>
        <p:spPr bwMode="auto">
          <a:xfrm>
            <a:off x="606425" y="1519238"/>
            <a:ext cx="4978400" cy="517525"/>
          </a:xfrm>
          <a:prstGeom prst="rect">
            <a:avLst/>
          </a:prstGeom>
          <a:noFill/>
          <a:ln w="9525">
            <a:noFill/>
            <a:miter lim="800000"/>
            <a:headEnd/>
            <a:tailEnd/>
          </a:ln>
        </p:spPr>
        <p:txBody>
          <a:bodyPr/>
          <a:lstStyle/>
          <a:p>
            <a:r>
              <a:rPr lang="sk-SK" altLang="de-DE" sz="2500" b="1" dirty="0" smtClean="0">
                <a:solidFill>
                  <a:srgbClr val="404040"/>
                </a:solidFill>
              </a:rPr>
              <a:t>Príloha</a:t>
            </a:r>
            <a:r>
              <a:rPr lang="en-GB" altLang="de-DE" sz="2500" b="1" dirty="0" smtClean="0">
                <a:solidFill>
                  <a:srgbClr val="404040"/>
                </a:solidFill>
              </a:rPr>
              <a:t> </a:t>
            </a:r>
            <a:r>
              <a:rPr lang="en-GB" altLang="de-DE" sz="2500" b="1" dirty="0">
                <a:solidFill>
                  <a:srgbClr val="404040"/>
                </a:solidFill>
              </a:rPr>
              <a:t>1 - </a:t>
            </a:r>
            <a:r>
              <a:rPr lang="sk-SK" altLang="de-DE" sz="2500" b="1" dirty="0" smtClean="0">
                <a:solidFill>
                  <a:srgbClr val="404040"/>
                </a:solidFill>
              </a:rPr>
              <a:t>Príklady</a:t>
            </a:r>
            <a:endParaRPr lang="en-IE" altLang="de-DE" sz="2500" b="1" dirty="0">
              <a:solidFill>
                <a:srgbClr val="404040"/>
              </a:solidFill>
            </a:endParaRPr>
          </a:p>
        </p:txBody>
      </p:sp>
      <p:cxnSp>
        <p:nvCxnSpPr>
          <p:cNvPr id="14" name="Straight Connector 13"/>
          <p:cNvCxnSpPr/>
          <p:nvPr/>
        </p:nvCxnSpPr>
        <p:spPr>
          <a:xfrm>
            <a:off x="606425" y="2474913"/>
            <a:ext cx="8220075" cy="1587"/>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31752" name="Title 1"/>
          <p:cNvSpPr txBox="1">
            <a:spLocks/>
          </p:cNvSpPr>
          <p:nvPr/>
        </p:nvSpPr>
        <p:spPr bwMode="auto">
          <a:xfrm>
            <a:off x="327025" y="6548438"/>
            <a:ext cx="3268663" cy="322262"/>
          </a:xfrm>
          <a:prstGeom prst="rect">
            <a:avLst/>
          </a:prstGeom>
          <a:noFill/>
          <a:ln w="9525">
            <a:noFill/>
            <a:miter lim="800000"/>
            <a:headEnd/>
            <a:tailEnd/>
          </a:ln>
        </p:spPr>
        <p:txBody>
          <a:bodyPr/>
          <a:lstStyle/>
          <a:p>
            <a:r>
              <a:rPr lang="en-US" altLang="de-DE" sz="1000">
                <a:solidFill>
                  <a:srgbClr val="404040"/>
                </a:solidFill>
              </a:rPr>
              <a:t>National Workshop on Financing Natura 2000</a:t>
            </a:r>
            <a:endParaRPr lang="en-IE" altLang="de-DE" sz="1000">
              <a:solidFill>
                <a:srgbClr val="404040"/>
              </a:solidFill>
            </a:endParaRPr>
          </a:p>
        </p:txBody>
      </p:sp>
      <p:sp>
        <p:nvSpPr>
          <p:cNvPr id="31753" name="Title 1"/>
          <p:cNvSpPr txBox="1">
            <a:spLocks/>
          </p:cNvSpPr>
          <p:nvPr/>
        </p:nvSpPr>
        <p:spPr bwMode="auto">
          <a:xfrm>
            <a:off x="3036888" y="409575"/>
            <a:ext cx="6018212" cy="693738"/>
          </a:xfrm>
          <a:prstGeom prst="rect">
            <a:avLst/>
          </a:prstGeom>
          <a:noFill/>
          <a:ln w="9525">
            <a:noFill/>
            <a:miter lim="800000"/>
            <a:headEnd/>
            <a:tailEnd/>
          </a:ln>
        </p:spPr>
        <p:txBody>
          <a:bodyPr/>
          <a:lstStyle/>
          <a:p>
            <a:pPr algn="r"/>
            <a:r>
              <a:rPr lang="sk-SK" altLang="de-DE" sz="2400" b="1" dirty="0" smtClean="0">
                <a:solidFill>
                  <a:srgbClr val="404040"/>
                </a:solidFill>
              </a:rPr>
              <a:t>Príručka</a:t>
            </a:r>
            <a:endParaRPr lang="en-IE" altLang="de-DE" sz="2400" dirty="0">
              <a:solidFill>
                <a:srgbClr val="404040"/>
              </a:solidFill>
            </a:endParaRPr>
          </a:p>
        </p:txBody>
      </p:sp>
      <p:sp>
        <p:nvSpPr>
          <p:cNvPr id="31754" name="Rectangle 13"/>
          <p:cNvSpPr>
            <a:spLocks noChangeArrowheads="1"/>
          </p:cNvSpPr>
          <p:nvPr/>
        </p:nvSpPr>
        <p:spPr bwMode="auto">
          <a:xfrm>
            <a:off x="7524750" y="6548438"/>
            <a:ext cx="1439863" cy="288925"/>
          </a:xfrm>
          <a:prstGeom prst="rect">
            <a:avLst/>
          </a:prstGeom>
          <a:noFill/>
          <a:ln w="9525">
            <a:noFill/>
            <a:miter lim="800000"/>
            <a:headEnd/>
            <a:tailEnd/>
          </a:ln>
        </p:spPr>
        <p:txBody>
          <a:bodyPr/>
          <a:lstStyle/>
          <a:p>
            <a:r>
              <a:rPr lang="en-GB" altLang="de-DE" sz="1000">
                <a:solidFill>
                  <a:srgbClr val="404040"/>
                </a:solidFill>
              </a:rPr>
              <a:t>10. September 2013</a:t>
            </a:r>
            <a:endParaRPr lang="en-IE" altLang="de-DE" sz="1000">
              <a:solidFill>
                <a:srgbClr val="404040"/>
              </a:solidFill>
            </a:endParaRPr>
          </a:p>
        </p:txBody>
      </p:sp>
      <p:grpSp>
        <p:nvGrpSpPr>
          <p:cNvPr id="31755" name="Gruppieren 10"/>
          <p:cNvGrpSpPr>
            <a:grpSpLocks noChangeAspect="1"/>
          </p:cNvGrpSpPr>
          <p:nvPr/>
        </p:nvGrpSpPr>
        <p:grpSpPr bwMode="auto">
          <a:xfrm>
            <a:off x="298450" y="260350"/>
            <a:ext cx="2976563" cy="393700"/>
            <a:chOff x="1709737" y="3049587"/>
            <a:chExt cx="5724525" cy="758825"/>
          </a:xfrm>
        </p:grpSpPr>
        <p:pic>
          <p:nvPicPr>
            <p:cNvPr id="31756" name="Picture 2" descr="http://morna.uk.com/wp-content/uploads/2010/06/wwf-logo-_-slogan-high-res3.jpg"/>
            <p:cNvPicPr>
              <a:picLocks noChangeAspect="1" noChangeArrowheads="1"/>
            </p:cNvPicPr>
            <p:nvPr/>
          </p:nvPicPr>
          <p:blipFill>
            <a:blip r:embed="rId4"/>
            <a:srcRect/>
            <a:stretch>
              <a:fillRect/>
            </a:stretch>
          </p:blipFill>
          <p:spPr bwMode="auto">
            <a:xfrm>
              <a:off x="3689667" y="3049587"/>
              <a:ext cx="1844040" cy="723265"/>
            </a:xfrm>
            <a:prstGeom prst="rect">
              <a:avLst/>
            </a:prstGeom>
            <a:noFill/>
            <a:ln w="9525">
              <a:noFill/>
              <a:miter lim="800000"/>
              <a:headEnd/>
              <a:tailEnd/>
            </a:ln>
          </p:spPr>
        </p:pic>
        <p:pic>
          <p:nvPicPr>
            <p:cNvPr id="31757" name="Picture 1" descr="12cm ieep"/>
            <p:cNvPicPr>
              <a:picLocks noChangeAspect="1" noChangeArrowheads="1"/>
            </p:cNvPicPr>
            <p:nvPr/>
          </p:nvPicPr>
          <p:blipFill>
            <a:blip r:embed="rId5"/>
            <a:srcRect/>
            <a:stretch>
              <a:fillRect/>
            </a:stretch>
          </p:blipFill>
          <p:spPr bwMode="auto">
            <a:xfrm>
              <a:off x="1709737" y="3085147"/>
              <a:ext cx="1637030" cy="723265"/>
            </a:xfrm>
            <a:prstGeom prst="rect">
              <a:avLst/>
            </a:prstGeom>
            <a:noFill/>
            <a:ln w="9525">
              <a:noFill/>
              <a:miter lim="800000"/>
              <a:headEnd/>
              <a:tailEnd/>
            </a:ln>
          </p:spPr>
        </p:pic>
        <p:pic>
          <p:nvPicPr>
            <p:cNvPr id="31758" name="Picture 7" descr="C:\Users\M Kettunen\Documents\IEEP\PROJECTS\350_N2k financing III\ICF GHK logo blueblock JPG file.jpg"/>
            <p:cNvPicPr>
              <a:picLocks noChangeAspect="1" noChangeArrowheads="1"/>
            </p:cNvPicPr>
            <p:nvPr/>
          </p:nvPicPr>
          <p:blipFill>
            <a:blip r:embed="rId6"/>
            <a:srcRect/>
            <a:stretch>
              <a:fillRect/>
            </a:stretch>
          </p:blipFill>
          <p:spPr bwMode="auto">
            <a:xfrm>
              <a:off x="5740717" y="3095307"/>
              <a:ext cx="1693545" cy="617855"/>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7" descr="Picture 132"/>
          <p:cNvPicPr>
            <a:picLocks noChangeAspect="1" noChangeArrowheads="1"/>
          </p:cNvPicPr>
          <p:nvPr/>
        </p:nvPicPr>
        <p:blipFill>
          <a:blip r:embed="rId3"/>
          <a:srcRect/>
          <a:stretch>
            <a:fillRect/>
          </a:stretch>
        </p:blipFill>
        <p:spPr bwMode="auto">
          <a:xfrm>
            <a:off x="1212850" y="-2427288"/>
            <a:ext cx="7927975" cy="10571163"/>
          </a:xfrm>
          <a:prstGeom prst="rect">
            <a:avLst/>
          </a:prstGeom>
          <a:noFill/>
          <a:ln w="9525">
            <a:noFill/>
            <a:miter lim="800000"/>
            <a:headEnd/>
            <a:tailEnd/>
          </a:ln>
        </p:spPr>
      </p:pic>
      <p:sp>
        <p:nvSpPr>
          <p:cNvPr id="9" name="Ellipse 8"/>
          <p:cNvSpPr>
            <a:spLocks noChangeArrowheads="1"/>
          </p:cNvSpPr>
          <p:nvPr/>
        </p:nvSpPr>
        <p:spPr bwMode="auto">
          <a:xfrm>
            <a:off x="1976438" y="1620838"/>
            <a:ext cx="3563937" cy="3565525"/>
          </a:xfrm>
          <a:prstGeom prst="ellipse">
            <a:avLst/>
          </a:prstGeom>
          <a:solidFill>
            <a:srgbClr val="F2F2F2"/>
          </a:solidFill>
          <a:ln w="15875">
            <a:solidFill>
              <a:srgbClr val="36584F"/>
            </a:solidFill>
            <a:round/>
            <a:headEnd/>
            <a:tailEnd/>
          </a:ln>
          <a:effectLst>
            <a:outerShdw blurRad="40000" dist="23000" dir="5400000" rotWithShape="0">
              <a:srgbClr val="808080">
                <a:alpha val="34998"/>
              </a:srgbClr>
            </a:outerShdw>
          </a:effectLst>
        </p:spPr>
        <p:txBody>
          <a:bodyPr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algn="ctr" eaLnBrk="1" hangingPunct="1">
              <a:spcBef>
                <a:spcPct val="0"/>
              </a:spcBef>
              <a:buFontTx/>
              <a:buNone/>
              <a:defRPr/>
            </a:pPr>
            <a:endParaRPr lang="de-DE" altLang="de-DE" smtClean="0">
              <a:solidFill>
                <a:srgbClr val="FFFFFF"/>
              </a:solidFill>
              <a:ea typeface="MS PGothic" pitchFamily="34" charset="-128"/>
            </a:endParaRPr>
          </a:p>
        </p:txBody>
      </p:sp>
      <p:sp>
        <p:nvSpPr>
          <p:cNvPr id="6148" name="TextBox 5"/>
          <p:cNvSpPr txBox="1">
            <a:spLocks noChangeArrowheads="1"/>
          </p:cNvSpPr>
          <p:nvPr/>
        </p:nvSpPr>
        <p:spPr bwMode="auto">
          <a:xfrm>
            <a:off x="11113" y="6596063"/>
            <a:ext cx="1463675" cy="261937"/>
          </a:xfrm>
          <a:prstGeom prst="rect">
            <a:avLst/>
          </a:prstGeom>
          <a:noFill/>
          <a:ln w="9525">
            <a:noFill/>
            <a:miter lim="800000"/>
            <a:headEnd/>
            <a:tailEnd/>
          </a:ln>
        </p:spPr>
        <p:txBody>
          <a:bodyPr wrap="none">
            <a:spAutoFit/>
          </a:bodyPr>
          <a:lstStyle/>
          <a:p>
            <a:r>
              <a:rPr lang="en-US" altLang="de-DE" sz="1100">
                <a:solidFill>
                  <a:srgbClr val="8064A2"/>
                </a:solidFill>
              </a:rPr>
              <a:t>©Alberto Arroyo, 2011</a:t>
            </a:r>
          </a:p>
        </p:txBody>
      </p:sp>
      <p:sp>
        <p:nvSpPr>
          <p:cNvPr id="6149" name="TextBox 9"/>
          <p:cNvSpPr txBox="1">
            <a:spLocks noChangeArrowheads="1"/>
          </p:cNvSpPr>
          <p:nvPr/>
        </p:nvSpPr>
        <p:spPr bwMode="auto">
          <a:xfrm>
            <a:off x="2873829" y="2857500"/>
            <a:ext cx="1733167" cy="954107"/>
          </a:xfrm>
          <a:prstGeom prst="rect">
            <a:avLst/>
          </a:prstGeom>
          <a:noFill/>
          <a:ln w="9525">
            <a:noFill/>
            <a:miter lim="800000"/>
            <a:headEnd/>
            <a:tailEnd/>
          </a:ln>
        </p:spPr>
        <p:txBody>
          <a:bodyPr wrap="none">
            <a:spAutoFit/>
          </a:bodyPr>
          <a:lstStyle/>
          <a:p>
            <a:pPr algn="ctr"/>
            <a:r>
              <a:rPr lang="sk-SK" altLang="de-DE" b="1" dirty="0" err="1" smtClean="0">
                <a:solidFill>
                  <a:srgbClr val="000000"/>
                </a:solidFill>
              </a:rPr>
              <a:t>P</a:t>
            </a:r>
            <a:r>
              <a:rPr lang="de-DE" altLang="de-DE" b="1" dirty="0" err="1" smtClean="0">
                <a:solidFill>
                  <a:srgbClr val="000000"/>
                </a:solidFill>
              </a:rPr>
              <a:t>ozadie</a:t>
            </a:r>
            <a:endParaRPr lang="de-DE" altLang="de-DE" b="1" dirty="0" smtClean="0">
              <a:solidFill>
                <a:srgbClr val="000000"/>
              </a:solidFill>
            </a:endParaRPr>
          </a:p>
          <a:p>
            <a:pPr algn="ctr"/>
            <a:r>
              <a:rPr lang="de-DE" altLang="de-DE" sz="2400" b="1" i="1" dirty="0" smtClean="0">
                <a:solidFill>
                  <a:srgbClr val="000000"/>
                </a:solidFill>
              </a:rPr>
              <a:t>O </a:t>
            </a:r>
            <a:r>
              <a:rPr lang="de-DE" altLang="de-DE" sz="2400" b="1" i="1" dirty="0" err="1" smtClean="0">
                <a:solidFill>
                  <a:srgbClr val="000000"/>
                </a:solidFill>
              </a:rPr>
              <a:t>projekte</a:t>
            </a:r>
            <a:endParaRPr lang="en-US" altLang="de-DE" sz="2400" b="1" i="1" dirty="0">
              <a:solidFill>
                <a:srgbClr val="000000"/>
              </a:solidFill>
            </a:endParaRPr>
          </a:p>
        </p:txBody>
      </p:sp>
      <p:pic>
        <p:nvPicPr>
          <p:cNvPr id="6150" name="Picture 7" descr="Picture 132"/>
          <p:cNvPicPr>
            <a:picLocks noChangeAspect="1" noChangeArrowheads="1"/>
          </p:cNvPicPr>
          <p:nvPr/>
        </p:nvPicPr>
        <p:blipFill>
          <a:blip r:embed="rId3"/>
          <a:srcRect r="80592"/>
          <a:stretch>
            <a:fillRect/>
          </a:stretch>
        </p:blipFill>
        <p:spPr bwMode="auto">
          <a:xfrm>
            <a:off x="-65088" y="-2162175"/>
            <a:ext cx="1539876" cy="10569575"/>
          </a:xfrm>
          <a:prstGeom prst="rect">
            <a:avLst/>
          </a:prstGeom>
          <a:noFill/>
          <a:ln w="9525">
            <a:noFill/>
            <a:miter lim="800000"/>
            <a:headEnd/>
            <a:tailEnd/>
          </a:ln>
        </p:spPr>
      </p:pic>
      <p:grpSp>
        <p:nvGrpSpPr>
          <p:cNvPr id="6151" name="Gruppieren 1"/>
          <p:cNvGrpSpPr>
            <a:grpSpLocks/>
          </p:cNvGrpSpPr>
          <p:nvPr/>
        </p:nvGrpSpPr>
        <p:grpSpPr bwMode="auto">
          <a:xfrm>
            <a:off x="158750" y="6084888"/>
            <a:ext cx="5724525" cy="758825"/>
            <a:chOff x="1709737" y="3049587"/>
            <a:chExt cx="5724525" cy="758825"/>
          </a:xfrm>
        </p:grpSpPr>
        <p:pic>
          <p:nvPicPr>
            <p:cNvPr id="6152" name="Picture 2" descr="http://morna.uk.com/wp-content/uploads/2010/06/wwf-logo-_-slogan-high-res3.jpg"/>
            <p:cNvPicPr>
              <a:picLocks noChangeAspect="1" noChangeArrowheads="1"/>
            </p:cNvPicPr>
            <p:nvPr/>
          </p:nvPicPr>
          <p:blipFill>
            <a:blip r:embed="rId4"/>
            <a:srcRect/>
            <a:stretch>
              <a:fillRect/>
            </a:stretch>
          </p:blipFill>
          <p:spPr bwMode="auto">
            <a:xfrm>
              <a:off x="3689667" y="3049587"/>
              <a:ext cx="1844040" cy="723265"/>
            </a:xfrm>
            <a:prstGeom prst="rect">
              <a:avLst/>
            </a:prstGeom>
            <a:noFill/>
            <a:ln w="9525">
              <a:noFill/>
              <a:miter lim="800000"/>
              <a:headEnd/>
              <a:tailEnd/>
            </a:ln>
          </p:spPr>
        </p:pic>
        <p:pic>
          <p:nvPicPr>
            <p:cNvPr id="6153" name="Picture 1" descr="12cm ieep"/>
            <p:cNvPicPr>
              <a:picLocks noChangeAspect="1" noChangeArrowheads="1"/>
            </p:cNvPicPr>
            <p:nvPr/>
          </p:nvPicPr>
          <p:blipFill>
            <a:blip r:embed="rId5"/>
            <a:srcRect/>
            <a:stretch>
              <a:fillRect/>
            </a:stretch>
          </p:blipFill>
          <p:spPr bwMode="auto">
            <a:xfrm>
              <a:off x="1709737" y="3085147"/>
              <a:ext cx="1637030" cy="723265"/>
            </a:xfrm>
            <a:prstGeom prst="rect">
              <a:avLst/>
            </a:prstGeom>
            <a:noFill/>
            <a:ln w="9525">
              <a:noFill/>
              <a:miter lim="800000"/>
              <a:headEnd/>
              <a:tailEnd/>
            </a:ln>
          </p:spPr>
        </p:pic>
        <p:pic>
          <p:nvPicPr>
            <p:cNvPr id="6154" name="Picture 7" descr="C:\Users\M Kettunen\Documents\IEEP\PROJECTS\350_N2k financing III\ICF GHK logo blueblock JPG file.jpg"/>
            <p:cNvPicPr>
              <a:picLocks noChangeAspect="1" noChangeArrowheads="1"/>
            </p:cNvPicPr>
            <p:nvPr/>
          </p:nvPicPr>
          <p:blipFill>
            <a:blip r:embed="rId6"/>
            <a:srcRect/>
            <a:stretch>
              <a:fillRect/>
            </a:stretch>
          </p:blipFill>
          <p:spPr bwMode="auto">
            <a:xfrm>
              <a:off x="5740717" y="3095307"/>
              <a:ext cx="1693545" cy="617855"/>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txBox="1">
            <a:spLocks/>
          </p:cNvSpPr>
          <p:nvPr/>
        </p:nvSpPr>
        <p:spPr bwMode="auto">
          <a:xfrm>
            <a:off x="836613" y="2297113"/>
            <a:ext cx="7424737" cy="4710112"/>
          </a:xfrm>
          <a:prstGeom prst="rect">
            <a:avLst/>
          </a:prstGeom>
          <a:noFill/>
          <a:ln w="9525">
            <a:noFill/>
            <a:miter lim="800000"/>
            <a:headEnd/>
            <a:tailEnd/>
          </a:ln>
        </p:spPr>
        <p:txBody>
          <a:bodyPr/>
          <a:lstStyle/>
          <a:p>
            <a:endParaRPr lang="de-DE" altLang="de-DE" sz="2000" dirty="0"/>
          </a:p>
          <a:p>
            <a:pPr>
              <a:lnSpc>
                <a:spcPct val="150000"/>
              </a:lnSpc>
              <a:buFont typeface="Wingdings" pitchFamily="2" charset="2"/>
              <a:buChar char="§"/>
            </a:pPr>
            <a:r>
              <a:rPr lang="de-DE" altLang="de-DE" sz="2000" dirty="0">
                <a:solidFill>
                  <a:srgbClr val="404040"/>
                </a:solidFill>
              </a:rPr>
              <a:t> </a:t>
            </a:r>
            <a:r>
              <a:rPr lang="de-DE" altLang="en-US" sz="2000" dirty="0" smtClean="0">
                <a:solidFill>
                  <a:srgbClr val="404040"/>
                </a:solidFill>
              </a:rPr>
              <a:t>"</a:t>
            </a:r>
            <a:r>
              <a:rPr lang="de-DE" altLang="en-US" sz="2000" dirty="0" err="1" smtClean="0">
                <a:solidFill>
                  <a:srgbClr val="404040"/>
                </a:solidFill>
              </a:rPr>
              <a:t>Posilnenie</a:t>
            </a:r>
            <a:r>
              <a:rPr lang="de-DE" altLang="en-US" sz="2000" dirty="0" smtClean="0">
                <a:solidFill>
                  <a:srgbClr val="404040"/>
                </a:solidFill>
              </a:rPr>
              <a:t> </a:t>
            </a:r>
            <a:r>
              <a:rPr lang="de-DE" altLang="en-US" sz="2000" dirty="0" err="1" smtClean="0">
                <a:solidFill>
                  <a:srgbClr val="404040"/>
                </a:solidFill>
              </a:rPr>
              <a:t>využívania</a:t>
            </a:r>
            <a:r>
              <a:rPr lang="de-DE" altLang="en-US" sz="2000" dirty="0" smtClean="0">
                <a:solidFill>
                  <a:srgbClr val="404040"/>
                </a:solidFill>
              </a:rPr>
              <a:t> </a:t>
            </a:r>
            <a:r>
              <a:rPr lang="de-DE" altLang="en-US" sz="2000" dirty="0" err="1" smtClean="0">
                <a:solidFill>
                  <a:srgbClr val="404040"/>
                </a:solidFill>
              </a:rPr>
              <a:t>prostriedkov</a:t>
            </a:r>
            <a:r>
              <a:rPr lang="de-DE" altLang="en-US" sz="2000" dirty="0" smtClean="0">
                <a:solidFill>
                  <a:srgbClr val="404040"/>
                </a:solidFill>
              </a:rPr>
              <a:t> z </a:t>
            </a:r>
            <a:r>
              <a:rPr lang="de-DE" altLang="en-US" sz="2000" dirty="0" err="1" smtClean="0">
                <a:solidFill>
                  <a:srgbClr val="404040"/>
                </a:solidFill>
              </a:rPr>
              <a:t>fondov</a:t>
            </a:r>
            <a:r>
              <a:rPr lang="de-DE" altLang="en-US" sz="2000" dirty="0" smtClean="0">
                <a:solidFill>
                  <a:srgbClr val="404040"/>
                </a:solidFill>
              </a:rPr>
              <a:t> EÚ </a:t>
            </a:r>
            <a:r>
              <a:rPr lang="de-DE" altLang="en-US" sz="2000" dirty="0" err="1" smtClean="0">
                <a:solidFill>
                  <a:srgbClr val="404040"/>
                </a:solidFill>
              </a:rPr>
              <a:t>pre</a:t>
            </a:r>
            <a:r>
              <a:rPr lang="de-DE" altLang="en-US" sz="2000" dirty="0" smtClean="0">
                <a:solidFill>
                  <a:srgbClr val="404040"/>
                </a:solidFill>
              </a:rPr>
              <a:t> Natura </a:t>
            </a:r>
            <a:r>
              <a:rPr lang="sk-SK" altLang="en-US" sz="2000" dirty="0" smtClean="0">
                <a:solidFill>
                  <a:srgbClr val="404040"/>
                </a:solidFill>
              </a:rPr>
              <a:t> </a:t>
            </a:r>
          </a:p>
          <a:p>
            <a:pPr>
              <a:lnSpc>
                <a:spcPct val="150000"/>
              </a:lnSpc>
            </a:pPr>
            <a:r>
              <a:rPr lang="sk-SK" altLang="en-US" sz="2000" dirty="0" smtClean="0">
                <a:solidFill>
                  <a:srgbClr val="404040"/>
                </a:solidFill>
              </a:rPr>
              <a:t>    </a:t>
            </a:r>
            <a:r>
              <a:rPr lang="de-DE" altLang="en-US" sz="2000" dirty="0" smtClean="0">
                <a:solidFill>
                  <a:srgbClr val="404040"/>
                </a:solidFill>
              </a:rPr>
              <a:t>2000"</a:t>
            </a:r>
          </a:p>
          <a:p>
            <a:pPr>
              <a:lnSpc>
                <a:spcPct val="150000"/>
              </a:lnSpc>
            </a:pPr>
            <a:r>
              <a:rPr lang="sk-SK" altLang="en-US" sz="2000" dirty="0" smtClean="0">
                <a:solidFill>
                  <a:srgbClr val="404040"/>
                </a:solidFill>
              </a:rPr>
              <a:t>    </a:t>
            </a:r>
            <a:r>
              <a:rPr lang="de-DE" altLang="en-US" sz="2000" dirty="0" smtClean="0">
                <a:solidFill>
                  <a:srgbClr val="404040"/>
                </a:solidFill>
              </a:rPr>
              <a:t>(ENV.B.3/SER/2012/0020)</a:t>
            </a:r>
          </a:p>
          <a:p>
            <a:pPr>
              <a:lnSpc>
                <a:spcPct val="150000"/>
              </a:lnSpc>
              <a:buFont typeface="Wingdings" pitchFamily="2" charset="2"/>
              <a:buChar char="§"/>
            </a:pPr>
            <a:r>
              <a:rPr lang="de-DE" altLang="en-US" sz="2000" dirty="0" smtClean="0">
                <a:solidFill>
                  <a:srgbClr val="404040"/>
                </a:solidFill>
              </a:rPr>
              <a:t>  </a:t>
            </a:r>
            <a:r>
              <a:rPr lang="de-DE" altLang="en-US" sz="2000" dirty="0" err="1" smtClean="0">
                <a:solidFill>
                  <a:srgbClr val="404040"/>
                </a:solidFill>
              </a:rPr>
              <a:t>Konzorcium</a:t>
            </a:r>
            <a:r>
              <a:rPr lang="de-DE" altLang="en-US" sz="2000" dirty="0" smtClean="0">
                <a:solidFill>
                  <a:srgbClr val="404040"/>
                </a:solidFill>
              </a:rPr>
              <a:t> </a:t>
            </a:r>
            <a:r>
              <a:rPr lang="de-DE" altLang="en-US" sz="2000" dirty="0" err="1" smtClean="0">
                <a:solidFill>
                  <a:srgbClr val="404040"/>
                </a:solidFill>
              </a:rPr>
              <a:t>vedený</a:t>
            </a:r>
            <a:r>
              <a:rPr lang="de-DE" altLang="en-US" sz="2000" dirty="0" smtClean="0">
                <a:solidFill>
                  <a:srgbClr val="404040"/>
                </a:solidFill>
              </a:rPr>
              <a:t> WWF </a:t>
            </a:r>
            <a:r>
              <a:rPr lang="de-DE" altLang="en-US" sz="2000" dirty="0" err="1" smtClean="0">
                <a:solidFill>
                  <a:srgbClr val="404040"/>
                </a:solidFill>
              </a:rPr>
              <a:t>Nemecko</a:t>
            </a:r>
            <a:r>
              <a:rPr lang="de-DE" altLang="en-US" sz="2000" dirty="0" smtClean="0">
                <a:solidFill>
                  <a:srgbClr val="404040"/>
                </a:solidFill>
              </a:rPr>
              <a:t> (s IEEP a </a:t>
            </a:r>
            <a:r>
              <a:rPr lang="de-DE" altLang="en-US" sz="2000" dirty="0" err="1" smtClean="0">
                <a:solidFill>
                  <a:srgbClr val="404040"/>
                </a:solidFill>
              </a:rPr>
              <a:t>ďalšie</a:t>
            </a:r>
            <a:r>
              <a:rPr lang="de-DE" altLang="en-US" sz="2000" dirty="0" smtClean="0">
                <a:solidFill>
                  <a:srgbClr val="404040"/>
                </a:solidFill>
              </a:rPr>
              <a:t>)</a:t>
            </a:r>
          </a:p>
          <a:p>
            <a:pPr>
              <a:lnSpc>
                <a:spcPct val="150000"/>
              </a:lnSpc>
              <a:buFont typeface="Wingdings" pitchFamily="2" charset="2"/>
              <a:buChar char="§"/>
            </a:pPr>
            <a:r>
              <a:rPr lang="de-DE" altLang="en-US" sz="2000" dirty="0" smtClean="0">
                <a:solidFill>
                  <a:srgbClr val="404040"/>
                </a:solidFill>
              </a:rPr>
              <a:t>  </a:t>
            </a:r>
            <a:r>
              <a:rPr lang="de-DE" altLang="en-US" sz="2000" dirty="0" err="1" smtClean="0">
                <a:solidFill>
                  <a:srgbClr val="404040"/>
                </a:solidFill>
              </a:rPr>
              <a:t>Časová</a:t>
            </a:r>
            <a:r>
              <a:rPr lang="de-DE" altLang="en-US" sz="2000" dirty="0" smtClean="0">
                <a:solidFill>
                  <a:srgbClr val="404040"/>
                </a:solidFill>
              </a:rPr>
              <a:t> </a:t>
            </a:r>
            <a:r>
              <a:rPr lang="de-DE" altLang="en-US" sz="2000" dirty="0" err="1" smtClean="0">
                <a:solidFill>
                  <a:srgbClr val="404040"/>
                </a:solidFill>
              </a:rPr>
              <a:t>os</a:t>
            </a:r>
            <a:r>
              <a:rPr lang="de-DE" altLang="en-US" sz="2000" dirty="0" smtClean="0">
                <a:solidFill>
                  <a:srgbClr val="404040"/>
                </a:solidFill>
              </a:rPr>
              <a:t>: </a:t>
            </a:r>
            <a:r>
              <a:rPr lang="de-DE" altLang="en-US" sz="2000" dirty="0" err="1" smtClean="0">
                <a:solidFill>
                  <a:srgbClr val="404040"/>
                </a:solidFill>
              </a:rPr>
              <a:t>od</a:t>
            </a:r>
            <a:r>
              <a:rPr lang="de-DE" altLang="en-US" sz="2000" dirty="0" smtClean="0">
                <a:solidFill>
                  <a:srgbClr val="404040"/>
                </a:solidFill>
              </a:rPr>
              <a:t> </a:t>
            </a:r>
            <a:r>
              <a:rPr lang="de-DE" altLang="en-US" sz="2000" dirty="0" err="1" smtClean="0">
                <a:solidFill>
                  <a:srgbClr val="404040"/>
                </a:solidFill>
              </a:rPr>
              <a:t>decembra</a:t>
            </a:r>
            <a:r>
              <a:rPr lang="de-DE" altLang="en-US" sz="2000" dirty="0" smtClean="0">
                <a:solidFill>
                  <a:srgbClr val="404040"/>
                </a:solidFill>
              </a:rPr>
              <a:t> 2012 do </a:t>
            </a:r>
            <a:r>
              <a:rPr lang="de-DE" altLang="en-US" sz="2000" dirty="0" err="1" smtClean="0">
                <a:solidFill>
                  <a:srgbClr val="404040"/>
                </a:solidFill>
              </a:rPr>
              <a:t>júna</a:t>
            </a:r>
            <a:r>
              <a:rPr lang="de-DE" altLang="en-US" sz="2000" dirty="0" smtClean="0">
                <a:solidFill>
                  <a:srgbClr val="404040"/>
                </a:solidFill>
              </a:rPr>
              <a:t> 2014 (18 </a:t>
            </a:r>
            <a:r>
              <a:rPr lang="de-DE" altLang="en-US" sz="2000" dirty="0" err="1" smtClean="0">
                <a:solidFill>
                  <a:srgbClr val="404040"/>
                </a:solidFill>
              </a:rPr>
              <a:t>mesiacov</a:t>
            </a:r>
            <a:r>
              <a:rPr lang="de-DE" altLang="en-US" sz="2000" dirty="0" smtClean="0">
                <a:solidFill>
                  <a:srgbClr val="404040"/>
                </a:solidFill>
              </a:rPr>
              <a:t>)</a:t>
            </a:r>
            <a:endParaRPr lang="de-DE" altLang="de-DE" sz="1000" dirty="0">
              <a:solidFill>
                <a:srgbClr val="404040"/>
              </a:solidFill>
            </a:endParaRPr>
          </a:p>
          <a:p>
            <a:pPr>
              <a:lnSpc>
                <a:spcPct val="150000"/>
              </a:lnSpc>
              <a:buFont typeface="Wingdings" pitchFamily="2" charset="2"/>
              <a:buChar char="§"/>
            </a:pPr>
            <a:endParaRPr lang="de-DE" altLang="de-DE" sz="2000" i="1" dirty="0">
              <a:solidFill>
                <a:srgbClr val="404040"/>
              </a:solidFill>
            </a:endParaRPr>
          </a:p>
        </p:txBody>
      </p:sp>
      <p:cxnSp>
        <p:nvCxnSpPr>
          <p:cNvPr id="12" name="Straight Connector 11"/>
          <p:cNvCxnSpPr/>
          <p:nvPr/>
        </p:nvCxnSpPr>
        <p:spPr>
          <a:xfrm>
            <a:off x="441325" y="6451600"/>
            <a:ext cx="8385175" cy="1588"/>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7172" name="Title 1"/>
          <p:cNvSpPr txBox="1">
            <a:spLocks/>
          </p:cNvSpPr>
          <p:nvPr/>
        </p:nvSpPr>
        <p:spPr bwMode="auto">
          <a:xfrm>
            <a:off x="2884488" y="257175"/>
            <a:ext cx="6018212" cy="693738"/>
          </a:xfrm>
          <a:prstGeom prst="rect">
            <a:avLst/>
          </a:prstGeom>
          <a:noFill/>
          <a:ln w="9525">
            <a:noFill/>
            <a:miter lim="800000"/>
            <a:headEnd/>
            <a:tailEnd/>
          </a:ln>
        </p:spPr>
        <p:txBody>
          <a:bodyPr/>
          <a:lstStyle/>
          <a:p>
            <a:pPr algn="r"/>
            <a:endParaRPr lang="de-DE" altLang="de-DE" sz="2400">
              <a:solidFill>
                <a:srgbClr val="404040"/>
              </a:solidFill>
            </a:endParaRPr>
          </a:p>
        </p:txBody>
      </p:sp>
      <p:pic>
        <p:nvPicPr>
          <p:cNvPr id="7173" name="Picture 11" descr="C:\Users\Янка Казакова.LH-3D0CJO2TSPBL\Desktop\green.jpg"/>
          <p:cNvPicPr>
            <a:picLocks noChangeAspect="1" noChangeArrowheads="1"/>
          </p:cNvPicPr>
          <p:nvPr/>
        </p:nvPicPr>
        <p:blipFill>
          <a:blip r:embed="rId3"/>
          <a:srcRect/>
          <a:stretch>
            <a:fillRect/>
          </a:stretch>
        </p:blipFill>
        <p:spPr bwMode="auto">
          <a:xfrm>
            <a:off x="0" y="-6350"/>
            <a:ext cx="133350" cy="6877050"/>
          </a:xfrm>
          <a:prstGeom prst="rect">
            <a:avLst/>
          </a:prstGeom>
          <a:noFill/>
          <a:ln w="9525">
            <a:noFill/>
            <a:miter lim="800000"/>
            <a:headEnd/>
            <a:tailEnd/>
          </a:ln>
        </p:spPr>
      </p:pic>
      <p:sp>
        <p:nvSpPr>
          <p:cNvPr id="7174" name="Title 1"/>
          <p:cNvSpPr txBox="1">
            <a:spLocks/>
          </p:cNvSpPr>
          <p:nvPr/>
        </p:nvSpPr>
        <p:spPr bwMode="auto">
          <a:xfrm>
            <a:off x="606425" y="1519238"/>
            <a:ext cx="4978400" cy="517525"/>
          </a:xfrm>
          <a:prstGeom prst="rect">
            <a:avLst/>
          </a:prstGeom>
          <a:noFill/>
          <a:ln w="9525">
            <a:noFill/>
            <a:miter lim="800000"/>
            <a:headEnd/>
            <a:tailEnd/>
          </a:ln>
        </p:spPr>
        <p:txBody>
          <a:bodyPr/>
          <a:lstStyle/>
          <a:p>
            <a:r>
              <a:rPr lang="en-GB" altLang="de-DE" sz="2500" b="1" dirty="0" err="1" smtClean="0">
                <a:solidFill>
                  <a:srgbClr val="404040"/>
                </a:solidFill>
              </a:rPr>
              <a:t>Pozadie</a:t>
            </a:r>
            <a:r>
              <a:rPr lang="en-GB" altLang="de-DE" sz="2500" b="1" dirty="0" smtClean="0">
                <a:solidFill>
                  <a:srgbClr val="404040"/>
                </a:solidFill>
              </a:rPr>
              <a:t> - o </a:t>
            </a:r>
            <a:r>
              <a:rPr lang="en-GB" altLang="de-DE" sz="2500" b="1" dirty="0" err="1" smtClean="0">
                <a:solidFill>
                  <a:srgbClr val="404040"/>
                </a:solidFill>
              </a:rPr>
              <a:t>projekte</a:t>
            </a:r>
            <a:endParaRPr lang="en-IE" altLang="de-DE" sz="2500" b="1" dirty="0">
              <a:solidFill>
                <a:srgbClr val="404040"/>
              </a:solidFill>
            </a:endParaRPr>
          </a:p>
        </p:txBody>
      </p:sp>
      <p:cxnSp>
        <p:nvCxnSpPr>
          <p:cNvPr id="14" name="Straight Connector 13"/>
          <p:cNvCxnSpPr/>
          <p:nvPr/>
        </p:nvCxnSpPr>
        <p:spPr>
          <a:xfrm>
            <a:off x="606425" y="2474913"/>
            <a:ext cx="8220075" cy="1587"/>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7176" name="Title 1"/>
          <p:cNvSpPr txBox="1">
            <a:spLocks/>
          </p:cNvSpPr>
          <p:nvPr/>
        </p:nvSpPr>
        <p:spPr bwMode="auto">
          <a:xfrm>
            <a:off x="327025" y="6548438"/>
            <a:ext cx="3268663" cy="322262"/>
          </a:xfrm>
          <a:prstGeom prst="rect">
            <a:avLst/>
          </a:prstGeom>
          <a:noFill/>
          <a:ln w="9525">
            <a:noFill/>
            <a:miter lim="800000"/>
            <a:headEnd/>
            <a:tailEnd/>
          </a:ln>
        </p:spPr>
        <p:txBody>
          <a:bodyPr/>
          <a:lstStyle/>
          <a:p>
            <a:r>
              <a:rPr lang="en-US" altLang="de-DE" sz="1000">
                <a:solidFill>
                  <a:srgbClr val="404040"/>
                </a:solidFill>
              </a:rPr>
              <a:t>National Workshop on Financing Natura 2000</a:t>
            </a:r>
            <a:endParaRPr lang="en-IE" altLang="de-DE" sz="1000">
              <a:solidFill>
                <a:srgbClr val="404040"/>
              </a:solidFill>
            </a:endParaRPr>
          </a:p>
        </p:txBody>
      </p:sp>
      <p:sp>
        <p:nvSpPr>
          <p:cNvPr id="7177" name="Rectangle 13"/>
          <p:cNvSpPr>
            <a:spLocks noChangeArrowheads="1"/>
          </p:cNvSpPr>
          <p:nvPr/>
        </p:nvSpPr>
        <p:spPr bwMode="auto">
          <a:xfrm>
            <a:off x="7524750" y="6548438"/>
            <a:ext cx="1439863" cy="288925"/>
          </a:xfrm>
          <a:prstGeom prst="rect">
            <a:avLst/>
          </a:prstGeom>
          <a:noFill/>
          <a:ln w="9525">
            <a:noFill/>
            <a:miter lim="800000"/>
            <a:headEnd/>
            <a:tailEnd/>
          </a:ln>
        </p:spPr>
        <p:txBody>
          <a:bodyPr/>
          <a:lstStyle/>
          <a:p>
            <a:r>
              <a:rPr lang="en-GB" altLang="de-DE" sz="1000">
                <a:solidFill>
                  <a:srgbClr val="404040"/>
                </a:solidFill>
              </a:rPr>
              <a:t>10. September 2013</a:t>
            </a:r>
            <a:endParaRPr lang="en-IE" altLang="de-DE" sz="1000">
              <a:solidFill>
                <a:srgbClr val="404040"/>
              </a:solidFill>
            </a:endParaRPr>
          </a:p>
        </p:txBody>
      </p:sp>
      <p:grpSp>
        <p:nvGrpSpPr>
          <p:cNvPr id="7178" name="Gruppieren 10"/>
          <p:cNvGrpSpPr>
            <a:grpSpLocks noChangeAspect="1"/>
          </p:cNvGrpSpPr>
          <p:nvPr/>
        </p:nvGrpSpPr>
        <p:grpSpPr bwMode="auto">
          <a:xfrm>
            <a:off x="298450" y="260350"/>
            <a:ext cx="2976563" cy="393700"/>
            <a:chOff x="1709737" y="3049587"/>
            <a:chExt cx="5724525" cy="758825"/>
          </a:xfrm>
        </p:grpSpPr>
        <p:pic>
          <p:nvPicPr>
            <p:cNvPr id="7179" name="Picture 2" descr="http://morna.uk.com/wp-content/uploads/2010/06/wwf-logo-_-slogan-high-res3.jpg"/>
            <p:cNvPicPr>
              <a:picLocks noChangeAspect="1" noChangeArrowheads="1"/>
            </p:cNvPicPr>
            <p:nvPr/>
          </p:nvPicPr>
          <p:blipFill>
            <a:blip r:embed="rId4"/>
            <a:srcRect/>
            <a:stretch>
              <a:fillRect/>
            </a:stretch>
          </p:blipFill>
          <p:spPr bwMode="auto">
            <a:xfrm>
              <a:off x="3689667" y="3049587"/>
              <a:ext cx="1844040" cy="723265"/>
            </a:xfrm>
            <a:prstGeom prst="rect">
              <a:avLst/>
            </a:prstGeom>
            <a:noFill/>
            <a:ln w="9525">
              <a:noFill/>
              <a:miter lim="800000"/>
              <a:headEnd/>
              <a:tailEnd/>
            </a:ln>
          </p:spPr>
        </p:pic>
        <p:pic>
          <p:nvPicPr>
            <p:cNvPr id="7180" name="Picture 1" descr="12cm ieep"/>
            <p:cNvPicPr>
              <a:picLocks noChangeAspect="1" noChangeArrowheads="1"/>
            </p:cNvPicPr>
            <p:nvPr/>
          </p:nvPicPr>
          <p:blipFill>
            <a:blip r:embed="rId5"/>
            <a:srcRect/>
            <a:stretch>
              <a:fillRect/>
            </a:stretch>
          </p:blipFill>
          <p:spPr bwMode="auto">
            <a:xfrm>
              <a:off x="1709737" y="3085147"/>
              <a:ext cx="1637030" cy="723265"/>
            </a:xfrm>
            <a:prstGeom prst="rect">
              <a:avLst/>
            </a:prstGeom>
            <a:noFill/>
            <a:ln w="9525">
              <a:noFill/>
              <a:miter lim="800000"/>
              <a:headEnd/>
              <a:tailEnd/>
            </a:ln>
          </p:spPr>
        </p:pic>
        <p:pic>
          <p:nvPicPr>
            <p:cNvPr id="7181" name="Picture 7" descr="C:\Users\M Kettunen\Documents\IEEP\PROJECTS\350_N2k financing III\ICF GHK logo blueblock JPG file.jpg"/>
            <p:cNvPicPr>
              <a:picLocks noChangeAspect="1" noChangeArrowheads="1"/>
            </p:cNvPicPr>
            <p:nvPr/>
          </p:nvPicPr>
          <p:blipFill>
            <a:blip r:embed="rId6"/>
            <a:srcRect/>
            <a:stretch>
              <a:fillRect/>
            </a:stretch>
          </p:blipFill>
          <p:spPr bwMode="auto">
            <a:xfrm>
              <a:off x="5740717" y="3095307"/>
              <a:ext cx="1693545" cy="617855"/>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txBox="1">
            <a:spLocks/>
          </p:cNvSpPr>
          <p:nvPr/>
        </p:nvSpPr>
        <p:spPr bwMode="auto">
          <a:xfrm>
            <a:off x="606425" y="1519238"/>
            <a:ext cx="4110038" cy="517525"/>
          </a:xfrm>
          <a:prstGeom prst="rect">
            <a:avLst/>
          </a:prstGeom>
          <a:noFill/>
          <a:ln w="9525">
            <a:noFill/>
            <a:miter lim="800000"/>
            <a:headEnd/>
            <a:tailEnd/>
          </a:ln>
        </p:spPr>
        <p:txBody>
          <a:bodyPr/>
          <a:lstStyle/>
          <a:p>
            <a:r>
              <a:rPr lang="en-GB" altLang="de-DE" sz="2500" b="1" dirty="0" err="1" smtClean="0">
                <a:solidFill>
                  <a:srgbClr val="404040"/>
                </a:solidFill>
              </a:rPr>
              <a:t>Cieľ</a:t>
            </a:r>
            <a:r>
              <a:rPr lang="en-GB" altLang="de-DE" sz="2500" b="1" dirty="0" smtClean="0">
                <a:solidFill>
                  <a:srgbClr val="404040"/>
                </a:solidFill>
              </a:rPr>
              <a:t> </a:t>
            </a:r>
            <a:r>
              <a:rPr lang="en-GB" altLang="de-DE" sz="2500" b="1" dirty="0" err="1" smtClean="0">
                <a:solidFill>
                  <a:srgbClr val="404040"/>
                </a:solidFill>
              </a:rPr>
              <a:t>projektu</a:t>
            </a:r>
            <a:endParaRPr lang="en-IE" altLang="de-DE" sz="2500" b="1" dirty="0">
              <a:solidFill>
                <a:srgbClr val="404040"/>
              </a:solidFill>
            </a:endParaRPr>
          </a:p>
        </p:txBody>
      </p:sp>
      <p:cxnSp>
        <p:nvCxnSpPr>
          <p:cNvPr id="13" name="Straight Connector 12"/>
          <p:cNvCxnSpPr/>
          <p:nvPr/>
        </p:nvCxnSpPr>
        <p:spPr>
          <a:xfrm>
            <a:off x="606425" y="2474913"/>
            <a:ext cx="8220075" cy="1587"/>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8196" name="Title 1"/>
          <p:cNvSpPr txBox="1">
            <a:spLocks/>
          </p:cNvSpPr>
          <p:nvPr/>
        </p:nvSpPr>
        <p:spPr bwMode="auto">
          <a:xfrm>
            <a:off x="606425" y="2476500"/>
            <a:ext cx="7954963" cy="3657600"/>
          </a:xfrm>
          <a:prstGeom prst="rect">
            <a:avLst/>
          </a:prstGeom>
          <a:noFill/>
          <a:ln w="9525">
            <a:noFill/>
            <a:miter lim="800000"/>
            <a:headEnd/>
            <a:tailEnd/>
          </a:ln>
        </p:spPr>
        <p:txBody>
          <a:bodyPr/>
          <a:lstStyle/>
          <a:p>
            <a:pPr>
              <a:lnSpc>
                <a:spcPct val="110000"/>
              </a:lnSpc>
            </a:pPr>
            <a:r>
              <a:rPr lang="en-US" altLang="de-DE" sz="2000" b="1" i="1" dirty="0" err="1" smtClean="0">
                <a:solidFill>
                  <a:srgbClr val="215968"/>
                </a:solidFill>
              </a:rPr>
              <a:t>Podpora</a:t>
            </a:r>
            <a:r>
              <a:rPr lang="en-US" altLang="de-DE" sz="2000" b="1" i="1" dirty="0" smtClean="0">
                <a:solidFill>
                  <a:srgbClr val="215968"/>
                </a:solidFill>
              </a:rPr>
              <a:t> E</a:t>
            </a:r>
            <a:r>
              <a:rPr lang="sk-SK" altLang="de-DE" sz="2000" b="1" i="1" dirty="0" smtClean="0">
                <a:solidFill>
                  <a:srgbClr val="215968"/>
                </a:solidFill>
              </a:rPr>
              <a:t>K</a:t>
            </a:r>
            <a:r>
              <a:rPr lang="en-US" altLang="de-DE" sz="2000" b="1" i="1" dirty="0" smtClean="0">
                <a:solidFill>
                  <a:srgbClr val="215968"/>
                </a:solidFill>
              </a:rPr>
              <a:t> a </a:t>
            </a:r>
            <a:r>
              <a:rPr lang="en-US" altLang="de-DE" sz="2000" b="1" i="1" dirty="0" err="1" smtClean="0">
                <a:solidFill>
                  <a:srgbClr val="215968"/>
                </a:solidFill>
              </a:rPr>
              <a:t>člensk</a:t>
            </a:r>
            <a:r>
              <a:rPr lang="sk-SK" altLang="de-DE" sz="2000" b="1" i="1" dirty="0" err="1" smtClean="0">
                <a:solidFill>
                  <a:srgbClr val="215968"/>
                </a:solidFill>
              </a:rPr>
              <a:t>ých</a:t>
            </a:r>
            <a:r>
              <a:rPr lang="en-US" altLang="de-DE" sz="2000" b="1" i="1" dirty="0" smtClean="0">
                <a:solidFill>
                  <a:srgbClr val="215968"/>
                </a:solidFill>
              </a:rPr>
              <a:t> </a:t>
            </a:r>
            <a:r>
              <a:rPr lang="en-US" altLang="de-DE" sz="2000" b="1" i="1" dirty="0" err="1" smtClean="0">
                <a:solidFill>
                  <a:srgbClr val="215968"/>
                </a:solidFill>
              </a:rPr>
              <a:t>štát</a:t>
            </a:r>
            <a:r>
              <a:rPr lang="sk-SK" altLang="de-DE" sz="2000" b="1" i="1" dirty="0" err="1" smtClean="0">
                <a:solidFill>
                  <a:srgbClr val="215968"/>
                </a:solidFill>
              </a:rPr>
              <a:t>ov</a:t>
            </a:r>
            <a:r>
              <a:rPr lang="en-US" altLang="de-DE" sz="2000" b="1" i="1" dirty="0" smtClean="0">
                <a:solidFill>
                  <a:srgbClr val="215968"/>
                </a:solidFill>
              </a:rPr>
              <a:t> </a:t>
            </a:r>
            <a:r>
              <a:rPr lang="en-US" altLang="de-DE" sz="2000" b="1" i="1" dirty="0" err="1" smtClean="0">
                <a:solidFill>
                  <a:srgbClr val="215968"/>
                </a:solidFill>
              </a:rPr>
              <a:t>pri</a:t>
            </a:r>
            <a:r>
              <a:rPr lang="en-US" altLang="de-DE" sz="2000" b="1" i="1" dirty="0" smtClean="0">
                <a:solidFill>
                  <a:srgbClr val="215968"/>
                </a:solidFill>
              </a:rPr>
              <a:t> </a:t>
            </a:r>
            <a:r>
              <a:rPr lang="en-US" altLang="de-DE" sz="2000" b="1" i="1" dirty="0" err="1" smtClean="0">
                <a:solidFill>
                  <a:srgbClr val="215968"/>
                </a:solidFill>
              </a:rPr>
              <a:t>plnení</a:t>
            </a:r>
            <a:r>
              <a:rPr lang="en-US" altLang="de-DE" sz="2000" b="1" i="1" dirty="0" smtClean="0">
                <a:solidFill>
                  <a:srgbClr val="215968"/>
                </a:solidFill>
              </a:rPr>
              <a:t> </a:t>
            </a:r>
            <a:r>
              <a:rPr lang="en-US" altLang="de-DE" sz="2000" b="1" i="1" dirty="0" err="1" smtClean="0">
                <a:solidFill>
                  <a:srgbClr val="215968"/>
                </a:solidFill>
              </a:rPr>
              <a:t>úloh</a:t>
            </a:r>
            <a:r>
              <a:rPr lang="en-US" altLang="de-DE" sz="2000" b="1" i="1" dirty="0" smtClean="0">
                <a:solidFill>
                  <a:srgbClr val="215968"/>
                </a:solidFill>
              </a:rPr>
              <a:t> </a:t>
            </a:r>
            <a:r>
              <a:rPr lang="en-US" altLang="de-DE" sz="2000" b="1" i="1" dirty="0" err="1" smtClean="0">
                <a:solidFill>
                  <a:srgbClr val="215968"/>
                </a:solidFill>
              </a:rPr>
              <a:t>zabezpe</a:t>
            </a:r>
            <a:r>
              <a:rPr lang="sk-SK" altLang="de-DE" sz="2000" b="1" i="1" dirty="0" err="1" smtClean="0">
                <a:solidFill>
                  <a:srgbClr val="215968"/>
                </a:solidFill>
              </a:rPr>
              <a:t>čenia</a:t>
            </a:r>
            <a:r>
              <a:rPr lang="en-US" altLang="de-DE" sz="2000" b="1" i="1" dirty="0" smtClean="0">
                <a:solidFill>
                  <a:srgbClr val="215968"/>
                </a:solidFill>
              </a:rPr>
              <a:t> </a:t>
            </a:r>
            <a:r>
              <a:rPr lang="en-US" altLang="de-DE" sz="2000" b="1" i="1" dirty="0" err="1" smtClean="0">
                <a:solidFill>
                  <a:srgbClr val="215968"/>
                </a:solidFill>
              </a:rPr>
              <a:t>dobr</a:t>
            </a:r>
            <a:r>
              <a:rPr lang="sk-SK" altLang="de-DE" sz="2000" b="1" i="1" dirty="0" smtClean="0">
                <a:solidFill>
                  <a:srgbClr val="215968"/>
                </a:solidFill>
              </a:rPr>
              <a:t>ej</a:t>
            </a:r>
            <a:r>
              <a:rPr lang="en-US" altLang="de-DE" sz="2000" b="1" i="1" dirty="0" smtClean="0">
                <a:solidFill>
                  <a:srgbClr val="215968"/>
                </a:solidFill>
              </a:rPr>
              <a:t> </a:t>
            </a:r>
            <a:r>
              <a:rPr lang="en-US" altLang="de-DE" sz="2000" b="1" i="1" dirty="0" err="1" smtClean="0">
                <a:solidFill>
                  <a:srgbClr val="215968"/>
                </a:solidFill>
              </a:rPr>
              <a:t>znalos</a:t>
            </a:r>
            <a:r>
              <a:rPr lang="sk-SK" altLang="de-DE" sz="2000" b="1" i="1" dirty="0" smtClean="0">
                <a:solidFill>
                  <a:srgbClr val="215968"/>
                </a:solidFill>
              </a:rPr>
              <a:t>ti o </a:t>
            </a:r>
            <a:r>
              <a:rPr lang="en-US" altLang="de-DE" sz="2000" b="1" i="1" dirty="0" smtClean="0">
                <a:solidFill>
                  <a:srgbClr val="215968"/>
                </a:solidFill>
              </a:rPr>
              <a:t> </a:t>
            </a:r>
            <a:r>
              <a:rPr lang="en-US" altLang="de-DE" sz="2000" b="1" i="1" dirty="0" err="1" smtClean="0">
                <a:solidFill>
                  <a:srgbClr val="215968"/>
                </a:solidFill>
              </a:rPr>
              <a:t>možnostiach</a:t>
            </a:r>
            <a:r>
              <a:rPr lang="en-US" altLang="de-DE" sz="2000" b="1" i="1" dirty="0" smtClean="0">
                <a:solidFill>
                  <a:srgbClr val="215968"/>
                </a:solidFill>
              </a:rPr>
              <a:t> </a:t>
            </a:r>
            <a:r>
              <a:rPr lang="en-US" altLang="de-DE" sz="2000" b="1" i="1" dirty="0" err="1" smtClean="0">
                <a:solidFill>
                  <a:srgbClr val="215968"/>
                </a:solidFill>
              </a:rPr>
              <a:t>financovania</a:t>
            </a:r>
            <a:r>
              <a:rPr lang="en-US" altLang="de-DE" sz="2000" b="1" i="1" dirty="0" smtClean="0">
                <a:solidFill>
                  <a:srgbClr val="215968"/>
                </a:solidFill>
              </a:rPr>
              <a:t> </a:t>
            </a:r>
            <a:r>
              <a:rPr lang="en-US" altLang="de-DE" sz="2000" b="1" i="1" dirty="0" err="1" smtClean="0">
                <a:solidFill>
                  <a:srgbClr val="215968"/>
                </a:solidFill>
              </a:rPr>
              <a:t>siete</a:t>
            </a:r>
            <a:r>
              <a:rPr lang="en-US" altLang="de-DE" sz="2000" b="1" i="1" dirty="0" smtClean="0">
                <a:solidFill>
                  <a:srgbClr val="215968"/>
                </a:solidFill>
              </a:rPr>
              <a:t> </a:t>
            </a:r>
            <a:r>
              <a:rPr lang="en-US" altLang="de-DE" sz="2000" b="1" i="1" dirty="0" err="1" smtClean="0">
                <a:solidFill>
                  <a:srgbClr val="215968"/>
                </a:solidFill>
              </a:rPr>
              <a:t>Natura</a:t>
            </a:r>
            <a:r>
              <a:rPr lang="en-US" altLang="de-DE" sz="2000" b="1" i="1" dirty="0" smtClean="0">
                <a:solidFill>
                  <a:srgbClr val="215968"/>
                </a:solidFill>
              </a:rPr>
              <a:t> 2000 v </a:t>
            </a:r>
            <a:r>
              <a:rPr lang="en-US" altLang="de-DE" sz="2000" b="1" i="1" dirty="0" err="1" smtClean="0">
                <a:solidFill>
                  <a:srgbClr val="215968"/>
                </a:solidFill>
              </a:rPr>
              <a:t>rámci</a:t>
            </a:r>
            <a:r>
              <a:rPr lang="en-US" altLang="de-DE" sz="2000" b="1" i="1" dirty="0" smtClean="0">
                <a:solidFill>
                  <a:srgbClr val="215968"/>
                </a:solidFill>
              </a:rPr>
              <a:t> </a:t>
            </a:r>
            <a:r>
              <a:rPr lang="en-US" altLang="de-DE" sz="2000" b="1" i="1" dirty="0" err="1" smtClean="0">
                <a:solidFill>
                  <a:srgbClr val="215968"/>
                </a:solidFill>
              </a:rPr>
              <a:t>budúceho</a:t>
            </a:r>
            <a:r>
              <a:rPr lang="en-US" altLang="de-DE" sz="2000" b="1" i="1" dirty="0" smtClean="0">
                <a:solidFill>
                  <a:srgbClr val="215968"/>
                </a:solidFill>
              </a:rPr>
              <a:t> </a:t>
            </a:r>
            <a:r>
              <a:rPr lang="en-US" altLang="de-DE" sz="2000" b="1" i="1" dirty="0" err="1" smtClean="0">
                <a:solidFill>
                  <a:srgbClr val="215968"/>
                </a:solidFill>
              </a:rPr>
              <a:t>viacročného</a:t>
            </a:r>
            <a:r>
              <a:rPr lang="en-US" altLang="de-DE" sz="2000" b="1" i="1" dirty="0" smtClean="0">
                <a:solidFill>
                  <a:srgbClr val="215968"/>
                </a:solidFill>
              </a:rPr>
              <a:t> </a:t>
            </a:r>
            <a:r>
              <a:rPr lang="en-US" altLang="de-DE" sz="2000" b="1" i="1" dirty="0" err="1" smtClean="0">
                <a:solidFill>
                  <a:srgbClr val="215968"/>
                </a:solidFill>
              </a:rPr>
              <a:t>finančného</a:t>
            </a:r>
            <a:r>
              <a:rPr lang="en-US" altLang="de-DE" sz="2000" b="1" i="1" dirty="0" smtClean="0">
                <a:solidFill>
                  <a:srgbClr val="215968"/>
                </a:solidFill>
              </a:rPr>
              <a:t> </a:t>
            </a:r>
            <a:r>
              <a:rPr lang="en-US" altLang="de-DE" sz="2000" b="1" i="1" dirty="0" err="1" smtClean="0">
                <a:solidFill>
                  <a:srgbClr val="215968"/>
                </a:solidFill>
              </a:rPr>
              <a:t>rámca</a:t>
            </a:r>
            <a:endParaRPr lang="en-US" altLang="de-DE" sz="2000" b="1" i="1" dirty="0" smtClean="0">
              <a:solidFill>
                <a:srgbClr val="215968"/>
              </a:solidFill>
            </a:endParaRPr>
          </a:p>
          <a:p>
            <a:pPr>
              <a:lnSpc>
                <a:spcPct val="110000"/>
              </a:lnSpc>
            </a:pPr>
            <a:endParaRPr lang="en-US" altLang="de-DE" sz="1800" b="1" i="1" dirty="0" smtClean="0">
              <a:solidFill>
                <a:srgbClr val="215968"/>
              </a:solidFill>
            </a:endParaRPr>
          </a:p>
          <a:p>
            <a:pPr>
              <a:lnSpc>
                <a:spcPct val="110000"/>
              </a:lnSpc>
            </a:pPr>
            <a:r>
              <a:rPr lang="en-US" altLang="de-DE" sz="2000" b="1" i="1" dirty="0" smtClean="0">
                <a:solidFill>
                  <a:srgbClr val="215968"/>
                </a:solidFill>
              </a:rPr>
              <a:t> </a:t>
            </a:r>
            <a:r>
              <a:rPr lang="sk-SK" altLang="de-DE" sz="2000" b="1" i="1" dirty="0" smtClean="0">
                <a:solidFill>
                  <a:srgbClr val="215968"/>
                </a:solidFill>
              </a:rPr>
              <a:t>M</a:t>
            </a:r>
            <a:r>
              <a:rPr lang="en-US" altLang="de-DE" sz="2000" b="1" i="1" dirty="0" err="1" smtClean="0">
                <a:solidFill>
                  <a:srgbClr val="215968"/>
                </a:solidFill>
              </a:rPr>
              <a:t>otivácie</a:t>
            </a:r>
            <a:r>
              <a:rPr lang="sk-SK" altLang="de-DE" sz="2000" b="1" i="1" dirty="0" smtClean="0">
                <a:solidFill>
                  <a:srgbClr val="215968"/>
                </a:solidFill>
              </a:rPr>
              <a:t> EK</a:t>
            </a:r>
            <a:r>
              <a:rPr lang="en-US" altLang="de-DE" sz="2000" b="1" i="1" dirty="0" smtClean="0">
                <a:solidFill>
                  <a:srgbClr val="215968"/>
                </a:solidFill>
              </a:rPr>
              <a:t>:</a:t>
            </a:r>
          </a:p>
          <a:p>
            <a:pPr>
              <a:lnSpc>
                <a:spcPct val="110000"/>
              </a:lnSpc>
              <a:buFont typeface="Arial" pitchFamily="34" charset="0"/>
              <a:buChar char="•"/>
            </a:pPr>
            <a:r>
              <a:rPr lang="en-US" altLang="de-DE" sz="2000" b="1" i="1" dirty="0" err="1" smtClean="0">
                <a:solidFill>
                  <a:srgbClr val="215968"/>
                </a:solidFill>
              </a:rPr>
              <a:t>Zabezpeči</a:t>
            </a:r>
            <a:r>
              <a:rPr lang="sk-SK" altLang="de-DE" sz="2000" b="1" i="1" dirty="0" err="1" smtClean="0">
                <a:solidFill>
                  <a:srgbClr val="215968"/>
                </a:solidFill>
              </a:rPr>
              <a:t>enie</a:t>
            </a:r>
            <a:r>
              <a:rPr lang="sk-SK" altLang="de-DE" sz="2000" b="1" i="1" dirty="0" smtClean="0">
                <a:solidFill>
                  <a:srgbClr val="215968"/>
                </a:solidFill>
              </a:rPr>
              <a:t> </a:t>
            </a:r>
            <a:r>
              <a:rPr lang="en-US" altLang="de-DE" sz="2000" b="1" i="1" dirty="0" err="1" smtClean="0">
                <a:solidFill>
                  <a:srgbClr val="215968"/>
                </a:solidFill>
              </a:rPr>
              <a:t>financovani</a:t>
            </a:r>
            <a:r>
              <a:rPr lang="sk-SK" altLang="de-DE" sz="2000" b="1" i="1" dirty="0" smtClean="0">
                <a:solidFill>
                  <a:srgbClr val="215968"/>
                </a:solidFill>
              </a:rPr>
              <a:t>a</a:t>
            </a:r>
            <a:r>
              <a:rPr lang="en-US" altLang="de-DE" sz="2000" b="1" i="1" dirty="0" smtClean="0">
                <a:solidFill>
                  <a:srgbClr val="215968"/>
                </a:solidFill>
              </a:rPr>
              <a:t> </a:t>
            </a:r>
            <a:r>
              <a:rPr lang="en-US" altLang="de-DE" sz="2000" b="1" i="1" dirty="0" err="1" smtClean="0">
                <a:solidFill>
                  <a:srgbClr val="215968"/>
                </a:solidFill>
              </a:rPr>
              <a:t>siete</a:t>
            </a:r>
            <a:r>
              <a:rPr lang="en-US" altLang="de-DE" sz="2000" b="1" i="1" dirty="0" smtClean="0">
                <a:solidFill>
                  <a:srgbClr val="215968"/>
                </a:solidFill>
              </a:rPr>
              <a:t> </a:t>
            </a:r>
            <a:r>
              <a:rPr lang="en-US" altLang="de-DE" sz="2000" b="1" i="1" dirty="0" err="1" smtClean="0">
                <a:solidFill>
                  <a:srgbClr val="215968"/>
                </a:solidFill>
              </a:rPr>
              <a:t>Natura</a:t>
            </a:r>
            <a:r>
              <a:rPr lang="en-US" altLang="de-DE" sz="2000" b="1" i="1" dirty="0" smtClean="0">
                <a:solidFill>
                  <a:srgbClr val="215968"/>
                </a:solidFill>
              </a:rPr>
              <a:t> 2000 (</a:t>
            </a:r>
            <a:r>
              <a:rPr lang="en-US" altLang="de-DE" sz="2000" b="1" i="1" dirty="0" err="1" smtClean="0">
                <a:solidFill>
                  <a:srgbClr val="215968"/>
                </a:solidFill>
              </a:rPr>
              <a:t>akcia</a:t>
            </a:r>
            <a:r>
              <a:rPr lang="en-US" altLang="de-DE" sz="2000" b="1" i="1" dirty="0" smtClean="0">
                <a:solidFill>
                  <a:srgbClr val="215968"/>
                </a:solidFill>
              </a:rPr>
              <a:t> 2 </a:t>
            </a:r>
            <a:r>
              <a:rPr lang="en-US" altLang="de-DE" sz="2000" b="1" i="1" dirty="0" err="1" smtClean="0">
                <a:solidFill>
                  <a:srgbClr val="215968"/>
                </a:solidFill>
              </a:rPr>
              <a:t>Stratégia</a:t>
            </a:r>
            <a:r>
              <a:rPr lang="en-US" altLang="de-DE" sz="2000" b="1" i="1" dirty="0" smtClean="0">
                <a:solidFill>
                  <a:srgbClr val="215968"/>
                </a:solidFill>
              </a:rPr>
              <a:t> </a:t>
            </a:r>
            <a:r>
              <a:rPr lang="sk-SK" altLang="de-DE" sz="2000" b="1" i="1" dirty="0" smtClean="0">
                <a:solidFill>
                  <a:srgbClr val="215968"/>
                </a:solidFill>
              </a:rPr>
              <a:t> </a:t>
            </a:r>
          </a:p>
          <a:p>
            <a:pPr>
              <a:lnSpc>
                <a:spcPct val="110000"/>
              </a:lnSpc>
            </a:pPr>
            <a:r>
              <a:rPr lang="sk-SK" altLang="de-DE" sz="2000" b="1" i="1" dirty="0" smtClean="0">
                <a:solidFill>
                  <a:srgbClr val="215968"/>
                </a:solidFill>
              </a:rPr>
              <a:t>  </a:t>
            </a:r>
            <a:r>
              <a:rPr lang="en-US" altLang="de-DE" sz="2000" b="1" i="1" dirty="0" err="1" smtClean="0">
                <a:solidFill>
                  <a:srgbClr val="215968"/>
                </a:solidFill>
              </a:rPr>
              <a:t>biodiverzity</a:t>
            </a:r>
            <a:r>
              <a:rPr lang="en-US" altLang="de-DE" sz="2000" b="1" i="1" dirty="0" smtClean="0">
                <a:solidFill>
                  <a:srgbClr val="215968"/>
                </a:solidFill>
              </a:rPr>
              <a:t>)</a:t>
            </a:r>
          </a:p>
          <a:p>
            <a:pPr>
              <a:lnSpc>
                <a:spcPct val="110000"/>
              </a:lnSpc>
              <a:buFont typeface="Arial" pitchFamily="34" charset="0"/>
              <a:buChar char="•"/>
            </a:pPr>
            <a:r>
              <a:rPr lang="en-US" altLang="de-DE" sz="2000" b="1" i="1" dirty="0" err="1" smtClean="0">
                <a:solidFill>
                  <a:srgbClr val="215968"/>
                </a:solidFill>
              </a:rPr>
              <a:t>Zhodnot</a:t>
            </a:r>
            <a:r>
              <a:rPr lang="sk-SK" altLang="de-DE" sz="2000" b="1" i="1" dirty="0" err="1" smtClean="0">
                <a:solidFill>
                  <a:srgbClr val="215968"/>
                </a:solidFill>
              </a:rPr>
              <a:t>enie</a:t>
            </a:r>
            <a:r>
              <a:rPr lang="sk-SK" altLang="de-DE" sz="2000" b="1" i="1" dirty="0" smtClean="0">
                <a:solidFill>
                  <a:srgbClr val="215968"/>
                </a:solidFill>
              </a:rPr>
              <a:t> </a:t>
            </a:r>
            <a:r>
              <a:rPr lang="en-US" altLang="de-DE" sz="2000" b="1" i="1" dirty="0" err="1" smtClean="0">
                <a:solidFill>
                  <a:srgbClr val="215968"/>
                </a:solidFill>
              </a:rPr>
              <a:t>možnosti</a:t>
            </a:r>
            <a:r>
              <a:rPr lang="en-US" altLang="de-DE" sz="2000" b="1" i="1" dirty="0" smtClean="0">
                <a:solidFill>
                  <a:srgbClr val="215968"/>
                </a:solidFill>
              </a:rPr>
              <a:t> </a:t>
            </a:r>
            <a:r>
              <a:rPr lang="en-US" altLang="de-DE" sz="2000" b="1" i="1" dirty="0" err="1" smtClean="0">
                <a:solidFill>
                  <a:srgbClr val="215968"/>
                </a:solidFill>
              </a:rPr>
              <a:t>financovania</a:t>
            </a:r>
            <a:r>
              <a:rPr lang="en-US" altLang="de-DE" sz="2000" b="1" i="1" dirty="0" smtClean="0">
                <a:solidFill>
                  <a:srgbClr val="215968"/>
                </a:solidFill>
              </a:rPr>
              <a:t> </a:t>
            </a:r>
            <a:r>
              <a:rPr lang="en-US" altLang="de-DE" sz="2000" b="1" i="1" dirty="0" err="1" smtClean="0">
                <a:solidFill>
                  <a:srgbClr val="215968"/>
                </a:solidFill>
              </a:rPr>
              <a:t>vyplývajúcich</a:t>
            </a:r>
            <a:r>
              <a:rPr lang="en-US" altLang="de-DE" sz="2000" b="1" i="1" dirty="0" smtClean="0">
                <a:solidFill>
                  <a:srgbClr val="215968"/>
                </a:solidFill>
              </a:rPr>
              <a:t> z </a:t>
            </a:r>
            <a:r>
              <a:rPr lang="en-US" altLang="de-DE" sz="2000" b="1" i="1" dirty="0" err="1" smtClean="0">
                <a:solidFill>
                  <a:srgbClr val="215968"/>
                </a:solidFill>
              </a:rPr>
              <a:t>nového</a:t>
            </a:r>
            <a:r>
              <a:rPr lang="en-US" altLang="de-DE" sz="2000" b="1" i="1" dirty="0" smtClean="0">
                <a:solidFill>
                  <a:srgbClr val="215968"/>
                </a:solidFill>
              </a:rPr>
              <a:t> </a:t>
            </a:r>
            <a:endParaRPr lang="sk-SK" altLang="de-DE" sz="2000" b="1" i="1" dirty="0" smtClean="0">
              <a:solidFill>
                <a:srgbClr val="215968"/>
              </a:solidFill>
            </a:endParaRPr>
          </a:p>
          <a:p>
            <a:pPr>
              <a:lnSpc>
                <a:spcPct val="110000"/>
              </a:lnSpc>
            </a:pPr>
            <a:r>
              <a:rPr lang="sk-SK" altLang="de-DE" sz="2000" b="1" i="1" dirty="0" smtClean="0">
                <a:solidFill>
                  <a:srgbClr val="215968"/>
                </a:solidFill>
              </a:rPr>
              <a:t>  </a:t>
            </a:r>
            <a:r>
              <a:rPr lang="en-US" altLang="de-DE" sz="2000" b="1" i="1" dirty="0" err="1" smtClean="0">
                <a:solidFill>
                  <a:srgbClr val="215968"/>
                </a:solidFill>
              </a:rPr>
              <a:t>finančného</a:t>
            </a:r>
            <a:r>
              <a:rPr lang="en-US" altLang="de-DE" sz="2000" b="1" i="1" dirty="0" smtClean="0">
                <a:solidFill>
                  <a:srgbClr val="215968"/>
                </a:solidFill>
              </a:rPr>
              <a:t> </a:t>
            </a:r>
            <a:r>
              <a:rPr lang="en-US" altLang="de-DE" sz="2000" b="1" i="1" dirty="0" err="1" smtClean="0">
                <a:solidFill>
                  <a:srgbClr val="215968"/>
                </a:solidFill>
              </a:rPr>
              <a:t>výhľadu</a:t>
            </a:r>
            <a:endParaRPr lang="en-US" altLang="de-DE" sz="2000" b="1" i="1" dirty="0" smtClean="0">
              <a:solidFill>
                <a:srgbClr val="215968"/>
              </a:solidFill>
            </a:endParaRPr>
          </a:p>
          <a:p>
            <a:pPr>
              <a:lnSpc>
                <a:spcPct val="110000"/>
              </a:lnSpc>
              <a:buFont typeface="Arial" pitchFamily="34" charset="0"/>
              <a:buChar char="•"/>
            </a:pPr>
            <a:r>
              <a:rPr lang="en-US" altLang="de-DE" sz="2000" b="1" i="1" dirty="0" err="1" smtClean="0">
                <a:solidFill>
                  <a:srgbClr val="215968"/>
                </a:solidFill>
              </a:rPr>
              <a:t>Použite</a:t>
            </a:r>
            <a:r>
              <a:rPr lang="en-US" altLang="de-DE" sz="2000" b="1" i="1" dirty="0" smtClean="0">
                <a:solidFill>
                  <a:srgbClr val="215968"/>
                </a:solidFill>
              </a:rPr>
              <a:t> PAF, </a:t>
            </a:r>
            <a:r>
              <a:rPr lang="sk-SK" altLang="de-DE" sz="2000" b="1" i="1" dirty="0" smtClean="0">
                <a:solidFill>
                  <a:srgbClr val="215968"/>
                </a:solidFill>
              </a:rPr>
              <a:t>k umožneniu väčšieho množstva </a:t>
            </a:r>
            <a:r>
              <a:rPr lang="en-US" altLang="de-DE" sz="2000" b="1" i="1" dirty="0" err="1" smtClean="0">
                <a:solidFill>
                  <a:srgbClr val="215968"/>
                </a:solidFill>
              </a:rPr>
              <a:t>strategický</a:t>
            </a:r>
            <a:r>
              <a:rPr lang="sk-SK" altLang="de-DE" sz="2000" b="1" i="1" dirty="0" smtClean="0">
                <a:solidFill>
                  <a:srgbClr val="215968"/>
                </a:solidFill>
              </a:rPr>
              <a:t>ch </a:t>
            </a:r>
            <a:r>
              <a:rPr lang="en-US" altLang="de-DE" sz="2000" b="1" i="1" dirty="0" err="1" smtClean="0">
                <a:solidFill>
                  <a:srgbClr val="215968"/>
                </a:solidFill>
              </a:rPr>
              <a:t>prístup</a:t>
            </a:r>
            <a:r>
              <a:rPr lang="sk-SK" altLang="de-DE" sz="2000" b="1" i="1" dirty="0" err="1" smtClean="0">
                <a:solidFill>
                  <a:srgbClr val="215968"/>
                </a:solidFill>
              </a:rPr>
              <a:t>ov</a:t>
            </a:r>
            <a:r>
              <a:rPr lang="en-US" altLang="de-DE" sz="2000" b="1" i="1" dirty="0" smtClean="0">
                <a:solidFill>
                  <a:srgbClr val="215968"/>
                </a:solidFill>
              </a:rPr>
              <a:t> k </a:t>
            </a:r>
            <a:r>
              <a:rPr lang="en-US" altLang="de-DE" sz="2000" b="1" i="1" dirty="0" err="1" smtClean="0">
                <a:solidFill>
                  <a:srgbClr val="215968"/>
                </a:solidFill>
              </a:rPr>
              <a:t>integrovanému</a:t>
            </a:r>
            <a:r>
              <a:rPr lang="sk-SK" altLang="de-DE" sz="2000" b="1" i="1" dirty="0" smtClean="0">
                <a:solidFill>
                  <a:srgbClr val="215968"/>
                </a:solidFill>
              </a:rPr>
              <a:t> </a:t>
            </a:r>
            <a:r>
              <a:rPr lang="en-US" altLang="de-DE" sz="2000" b="1" i="1" dirty="0" err="1" smtClean="0">
                <a:solidFill>
                  <a:srgbClr val="215968"/>
                </a:solidFill>
              </a:rPr>
              <a:t>financovaniu</a:t>
            </a:r>
            <a:endParaRPr lang="en-US" altLang="de-DE" sz="2000" dirty="0"/>
          </a:p>
        </p:txBody>
      </p:sp>
      <p:cxnSp>
        <p:nvCxnSpPr>
          <p:cNvPr id="12" name="Straight Connector 11"/>
          <p:cNvCxnSpPr/>
          <p:nvPr/>
        </p:nvCxnSpPr>
        <p:spPr>
          <a:xfrm>
            <a:off x="441325" y="6451600"/>
            <a:ext cx="8385175" cy="1588"/>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8198" name="Title 1"/>
          <p:cNvSpPr txBox="1">
            <a:spLocks/>
          </p:cNvSpPr>
          <p:nvPr/>
        </p:nvSpPr>
        <p:spPr bwMode="auto">
          <a:xfrm>
            <a:off x="4916488" y="257175"/>
            <a:ext cx="3986212" cy="693738"/>
          </a:xfrm>
          <a:prstGeom prst="rect">
            <a:avLst/>
          </a:prstGeom>
          <a:noFill/>
          <a:ln w="9525">
            <a:noFill/>
            <a:miter lim="800000"/>
            <a:headEnd/>
            <a:tailEnd/>
          </a:ln>
        </p:spPr>
        <p:txBody>
          <a:bodyPr/>
          <a:lstStyle/>
          <a:p>
            <a:pPr algn="r"/>
            <a:r>
              <a:rPr lang="sk-SK" altLang="de-DE" sz="2400" b="1" dirty="0" smtClean="0">
                <a:solidFill>
                  <a:srgbClr val="404040"/>
                </a:solidFill>
              </a:rPr>
              <a:t>Pozadie</a:t>
            </a:r>
            <a:endParaRPr lang="en-IE" altLang="de-DE" sz="2400" dirty="0">
              <a:solidFill>
                <a:srgbClr val="404040"/>
              </a:solidFill>
            </a:endParaRPr>
          </a:p>
        </p:txBody>
      </p:sp>
      <p:pic>
        <p:nvPicPr>
          <p:cNvPr id="8199" name="Picture 11" descr="C:\Users\Янка Казакова.LH-3D0CJO2TSPBL\Desktop\green.jpg"/>
          <p:cNvPicPr>
            <a:picLocks noChangeAspect="1" noChangeArrowheads="1"/>
          </p:cNvPicPr>
          <p:nvPr/>
        </p:nvPicPr>
        <p:blipFill>
          <a:blip r:embed="rId3"/>
          <a:srcRect/>
          <a:stretch>
            <a:fillRect/>
          </a:stretch>
        </p:blipFill>
        <p:spPr bwMode="auto">
          <a:xfrm>
            <a:off x="0" y="-6350"/>
            <a:ext cx="133350" cy="6877050"/>
          </a:xfrm>
          <a:prstGeom prst="rect">
            <a:avLst/>
          </a:prstGeom>
          <a:noFill/>
          <a:ln w="9525">
            <a:noFill/>
            <a:miter lim="800000"/>
            <a:headEnd/>
            <a:tailEnd/>
          </a:ln>
        </p:spPr>
      </p:pic>
      <p:sp>
        <p:nvSpPr>
          <p:cNvPr id="8200" name="Title 1"/>
          <p:cNvSpPr txBox="1">
            <a:spLocks/>
          </p:cNvSpPr>
          <p:nvPr/>
        </p:nvSpPr>
        <p:spPr bwMode="auto">
          <a:xfrm>
            <a:off x="327025" y="6548438"/>
            <a:ext cx="3268663" cy="322262"/>
          </a:xfrm>
          <a:prstGeom prst="rect">
            <a:avLst/>
          </a:prstGeom>
          <a:noFill/>
          <a:ln w="9525">
            <a:noFill/>
            <a:miter lim="800000"/>
            <a:headEnd/>
            <a:tailEnd/>
          </a:ln>
        </p:spPr>
        <p:txBody>
          <a:bodyPr/>
          <a:lstStyle/>
          <a:p>
            <a:r>
              <a:rPr lang="en-US" altLang="de-DE" sz="1000">
                <a:solidFill>
                  <a:srgbClr val="404040"/>
                </a:solidFill>
              </a:rPr>
              <a:t>National Workshop on Financing Natura 2000</a:t>
            </a:r>
            <a:endParaRPr lang="en-IE" altLang="de-DE" sz="1000">
              <a:solidFill>
                <a:srgbClr val="404040"/>
              </a:solidFill>
            </a:endParaRPr>
          </a:p>
        </p:txBody>
      </p:sp>
      <p:sp>
        <p:nvSpPr>
          <p:cNvPr id="8201" name="Rectangle 13"/>
          <p:cNvSpPr>
            <a:spLocks noChangeArrowheads="1"/>
          </p:cNvSpPr>
          <p:nvPr/>
        </p:nvSpPr>
        <p:spPr bwMode="auto">
          <a:xfrm>
            <a:off x="7524750" y="6548438"/>
            <a:ext cx="1439863" cy="288925"/>
          </a:xfrm>
          <a:prstGeom prst="rect">
            <a:avLst/>
          </a:prstGeom>
          <a:noFill/>
          <a:ln w="9525">
            <a:noFill/>
            <a:miter lim="800000"/>
            <a:headEnd/>
            <a:tailEnd/>
          </a:ln>
        </p:spPr>
        <p:txBody>
          <a:bodyPr/>
          <a:lstStyle/>
          <a:p>
            <a:r>
              <a:rPr lang="en-GB" altLang="de-DE" sz="1000">
                <a:solidFill>
                  <a:srgbClr val="404040"/>
                </a:solidFill>
              </a:rPr>
              <a:t>10. September 2013</a:t>
            </a:r>
            <a:endParaRPr lang="en-IE" altLang="de-DE" sz="1000">
              <a:solidFill>
                <a:srgbClr val="404040"/>
              </a:solidFill>
            </a:endParaRPr>
          </a:p>
        </p:txBody>
      </p:sp>
      <p:grpSp>
        <p:nvGrpSpPr>
          <p:cNvPr id="8202" name="Gruppieren 10"/>
          <p:cNvGrpSpPr>
            <a:grpSpLocks noChangeAspect="1"/>
          </p:cNvGrpSpPr>
          <p:nvPr/>
        </p:nvGrpSpPr>
        <p:grpSpPr bwMode="auto">
          <a:xfrm>
            <a:off x="298450" y="260350"/>
            <a:ext cx="2976563" cy="393700"/>
            <a:chOff x="1709737" y="3049587"/>
            <a:chExt cx="5724525" cy="758825"/>
          </a:xfrm>
        </p:grpSpPr>
        <p:pic>
          <p:nvPicPr>
            <p:cNvPr id="8203" name="Picture 2" descr="http://morna.uk.com/wp-content/uploads/2010/06/wwf-logo-_-slogan-high-res3.jpg"/>
            <p:cNvPicPr>
              <a:picLocks noChangeAspect="1" noChangeArrowheads="1"/>
            </p:cNvPicPr>
            <p:nvPr/>
          </p:nvPicPr>
          <p:blipFill>
            <a:blip r:embed="rId4"/>
            <a:srcRect/>
            <a:stretch>
              <a:fillRect/>
            </a:stretch>
          </p:blipFill>
          <p:spPr bwMode="auto">
            <a:xfrm>
              <a:off x="3689667" y="3049587"/>
              <a:ext cx="1844040" cy="723265"/>
            </a:xfrm>
            <a:prstGeom prst="rect">
              <a:avLst/>
            </a:prstGeom>
            <a:noFill/>
            <a:ln w="9525">
              <a:noFill/>
              <a:miter lim="800000"/>
              <a:headEnd/>
              <a:tailEnd/>
            </a:ln>
          </p:spPr>
        </p:pic>
        <p:pic>
          <p:nvPicPr>
            <p:cNvPr id="8204" name="Picture 1" descr="12cm ieep"/>
            <p:cNvPicPr>
              <a:picLocks noChangeAspect="1" noChangeArrowheads="1"/>
            </p:cNvPicPr>
            <p:nvPr/>
          </p:nvPicPr>
          <p:blipFill>
            <a:blip r:embed="rId5"/>
            <a:srcRect/>
            <a:stretch>
              <a:fillRect/>
            </a:stretch>
          </p:blipFill>
          <p:spPr bwMode="auto">
            <a:xfrm>
              <a:off x="1709737" y="3085147"/>
              <a:ext cx="1637030" cy="723265"/>
            </a:xfrm>
            <a:prstGeom prst="rect">
              <a:avLst/>
            </a:prstGeom>
            <a:noFill/>
            <a:ln w="9525">
              <a:noFill/>
              <a:miter lim="800000"/>
              <a:headEnd/>
              <a:tailEnd/>
            </a:ln>
          </p:spPr>
        </p:pic>
        <p:pic>
          <p:nvPicPr>
            <p:cNvPr id="8205" name="Picture 7" descr="C:\Users\M Kettunen\Documents\IEEP\PROJECTS\350_N2k financing III\ICF GHK logo blueblock JPG file.jpg"/>
            <p:cNvPicPr>
              <a:picLocks noChangeAspect="1" noChangeArrowheads="1"/>
            </p:cNvPicPr>
            <p:nvPr/>
          </p:nvPicPr>
          <p:blipFill>
            <a:blip r:embed="rId6"/>
            <a:srcRect/>
            <a:stretch>
              <a:fillRect/>
            </a:stretch>
          </p:blipFill>
          <p:spPr bwMode="auto">
            <a:xfrm>
              <a:off x="5740717" y="3095307"/>
              <a:ext cx="1693545" cy="617855"/>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txBox="1">
            <a:spLocks/>
          </p:cNvSpPr>
          <p:nvPr/>
        </p:nvSpPr>
        <p:spPr bwMode="auto">
          <a:xfrm>
            <a:off x="606425" y="2297113"/>
            <a:ext cx="8220075" cy="4710112"/>
          </a:xfrm>
          <a:prstGeom prst="rect">
            <a:avLst/>
          </a:prstGeom>
          <a:noFill/>
          <a:ln w="9525">
            <a:noFill/>
            <a:miter lim="800000"/>
            <a:headEnd/>
            <a:tailEnd/>
          </a:ln>
        </p:spPr>
        <p:txBody>
          <a:bodyPr/>
          <a:lstStyle/>
          <a:p>
            <a:endParaRPr lang="de-DE" altLang="de-DE" sz="2000" dirty="0"/>
          </a:p>
          <a:p>
            <a:pPr>
              <a:lnSpc>
                <a:spcPct val="150000"/>
              </a:lnSpc>
              <a:buFont typeface="Wingdings" pitchFamily="2" charset="2"/>
              <a:buChar char="§"/>
            </a:pPr>
            <a:r>
              <a:rPr lang="de-DE" altLang="de-DE" sz="2000" dirty="0"/>
              <a:t> </a:t>
            </a:r>
            <a:r>
              <a:rPr lang="de-DE" altLang="de-DE" sz="2000" dirty="0" err="1" smtClean="0"/>
              <a:t>Úloha</a:t>
            </a:r>
            <a:r>
              <a:rPr lang="de-DE" altLang="de-DE" sz="2000" dirty="0" smtClean="0"/>
              <a:t> 1: </a:t>
            </a:r>
            <a:r>
              <a:rPr lang="de-DE" altLang="de-DE" sz="2000" dirty="0" err="1" smtClean="0"/>
              <a:t>Aktualizácia</a:t>
            </a:r>
            <a:r>
              <a:rPr lang="de-DE" altLang="de-DE" sz="2000" dirty="0" smtClean="0"/>
              <a:t> </a:t>
            </a:r>
            <a:r>
              <a:rPr lang="sk-SK" altLang="de-DE" sz="2000" dirty="0" smtClean="0"/>
              <a:t> sprievodcu </a:t>
            </a:r>
            <a:r>
              <a:rPr lang="de-DE" altLang="de-DE" sz="2000" dirty="0" smtClean="0"/>
              <a:t>"</a:t>
            </a:r>
            <a:r>
              <a:rPr lang="de-DE" altLang="de-DE" sz="2000" dirty="0" err="1" smtClean="0"/>
              <a:t>Financovanie</a:t>
            </a:r>
            <a:r>
              <a:rPr lang="de-DE" altLang="de-DE" sz="2000" dirty="0" smtClean="0"/>
              <a:t> Natura 2000" </a:t>
            </a:r>
          </a:p>
          <a:p>
            <a:pPr>
              <a:lnSpc>
                <a:spcPct val="150000"/>
              </a:lnSpc>
              <a:buFont typeface="Wingdings" pitchFamily="2" charset="2"/>
              <a:buChar char="§"/>
            </a:pPr>
            <a:r>
              <a:rPr lang="de-DE" altLang="de-DE" sz="2000" dirty="0" smtClean="0"/>
              <a:t>  </a:t>
            </a:r>
            <a:r>
              <a:rPr lang="de-DE" altLang="de-DE" sz="2000" dirty="0" err="1" smtClean="0"/>
              <a:t>Úloha</a:t>
            </a:r>
            <a:r>
              <a:rPr lang="de-DE" altLang="de-DE" sz="2000" dirty="0" smtClean="0"/>
              <a:t> 2: </a:t>
            </a:r>
            <a:r>
              <a:rPr lang="de-DE" altLang="de-DE" sz="2000" dirty="0" err="1" smtClean="0"/>
              <a:t>Vývoj</a:t>
            </a:r>
            <a:r>
              <a:rPr lang="de-DE" altLang="de-DE" sz="2000" dirty="0" smtClean="0"/>
              <a:t> </a:t>
            </a:r>
            <a:r>
              <a:rPr lang="de-DE" altLang="de-DE" sz="2000" dirty="0" err="1" smtClean="0"/>
              <a:t>nástrojov</a:t>
            </a:r>
            <a:r>
              <a:rPr lang="de-DE" altLang="de-DE" sz="2000" dirty="0" smtClean="0"/>
              <a:t> </a:t>
            </a:r>
            <a:r>
              <a:rPr lang="de-DE" altLang="de-DE" sz="2000" dirty="0" err="1" smtClean="0"/>
              <a:t>pre</a:t>
            </a:r>
            <a:r>
              <a:rPr lang="de-DE" altLang="de-DE" sz="2000" dirty="0" smtClean="0"/>
              <a:t> </a:t>
            </a:r>
            <a:r>
              <a:rPr lang="de-DE" altLang="de-DE" sz="2000" dirty="0" err="1" smtClean="0"/>
              <a:t>posúdenie</a:t>
            </a:r>
            <a:r>
              <a:rPr lang="de-DE" altLang="de-DE" sz="2000" dirty="0" smtClean="0"/>
              <a:t> </a:t>
            </a:r>
            <a:r>
              <a:rPr lang="de-DE" altLang="de-DE" sz="2000" dirty="0" err="1" smtClean="0"/>
              <a:t>zhody</a:t>
            </a:r>
            <a:r>
              <a:rPr lang="de-DE" altLang="de-DE" sz="2000" dirty="0" smtClean="0"/>
              <a:t> </a:t>
            </a:r>
            <a:r>
              <a:rPr lang="de-DE" altLang="de-DE" sz="2000" dirty="0" err="1" smtClean="0"/>
              <a:t>medzi</a:t>
            </a:r>
            <a:r>
              <a:rPr lang="de-DE" altLang="de-DE" sz="2000" dirty="0" smtClean="0"/>
              <a:t> PAFs a </a:t>
            </a:r>
            <a:r>
              <a:rPr lang="de-DE" altLang="de-DE" sz="2000" dirty="0" err="1" smtClean="0"/>
              <a:t>operačných</a:t>
            </a:r>
            <a:r>
              <a:rPr lang="de-DE" altLang="de-DE" sz="2000" dirty="0" smtClean="0"/>
              <a:t> </a:t>
            </a:r>
            <a:r>
              <a:rPr lang="de-DE" altLang="de-DE" sz="2000" dirty="0" err="1" smtClean="0"/>
              <a:t>programov</a:t>
            </a:r>
            <a:endParaRPr lang="de-DE" altLang="de-DE" sz="2000" dirty="0" smtClean="0"/>
          </a:p>
          <a:p>
            <a:pPr>
              <a:lnSpc>
                <a:spcPct val="150000"/>
              </a:lnSpc>
              <a:buFont typeface="Wingdings" pitchFamily="2" charset="2"/>
              <a:buChar char="§"/>
            </a:pPr>
            <a:r>
              <a:rPr lang="de-DE" altLang="de-DE" sz="2000" dirty="0" smtClean="0"/>
              <a:t>  </a:t>
            </a:r>
            <a:r>
              <a:rPr lang="de-DE" altLang="de-DE" sz="2000" dirty="0" err="1" smtClean="0"/>
              <a:t>Úloha</a:t>
            </a:r>
            <a:r>
              <a:rPr lang="de-DE" altLang="de-DE" sz="2000" dirty="0" smtClean="0"/>
              <a:t> 3: </a:t>
            </a:r>
            <a:r>
              <a:rPr lang="sk-SK" altLang="de-DE" sz="2000" dirty="0" smtClean="0"/>
              <a:t>Organizovanie </a:t>
            </a:r>
            <a:r>
              <a:rPr lang="de-DE" altLang="de-DE" sz="2000" dirty="0" err="1" smtClean="0"/>
              <a:t>workshopov</a:t>
            </a:r>
            <a:r>
              <a:rPr lang="de-DE" altLang="de-DE" sz="2000" dirty="0" smtClean="0"/>
              <a:t> v </a:t>
            </a:r>
            <a:r>
              <a:rPr lang="de-DE" altLang="de-DE" sz="2000" dirty="0" err="1" smtClean="0"/>
              <a:t>členských</a:t>
            </a:r>
            <a:r>
              <a:rPr lang="de-DE" altLang="de-DE" sz="2000" dirty="0" smtClean="0"/>
              <a:t> </a:t>
            </a:r>
            <a:r>
              <a:rPr lang="de-DE" altLang="de-DE" sz="2000" dirty="0" err="1" smtClean="0"/>
              <a:t>štátoch</a:t>
            </a:r>
            <a:r>
              <a:rPr lang="de-DE" altLang="de-DE" sz="2000" dirty="0" smtClean="0"/>
              <a:t>, </a:t>
            </a:r>
            <a:r>
              <a:rPr lang="de-DE" altLang="de-DE" sz="2000" dirty="0" err="1" smtClean="0"/>
              <a:t>poskytovanie</a:t>
            </a:r>
            <a:r>
              <a:rPr lang="de-DE" altLang="de-DE" sz="2000" dirty="0" smtClean="0"/>
              <a:t> </a:t>
            </a:r>
            <a:r>
              <a:rPr lang="de-DE" altLang="de-DE" sz="2000" dirty="0" err="1" smtClean="0"/>
              <a:t>informácií</a:t>
            </a:r>
            <a:r>
              <a:rPr lang="de-DE" altLang="de-DE" sz="2000" dirty="0" smtClean="0"/>
              <a:t> o </a:t>
            </a:r>
            <a:r>
              <a:rPr lang="de-DE" altLang="de-DE" sz="2000" dirty="0" err="1" smtClean="0"/>
              <a:t>možnostiach</a:t>
            </a:r>
            <a:r>
              <a:rPr lang="de-DE" altLang="de-DE" sz="2000" dirty="0" smtClean="0"/>
              <a:t> </a:t>
            </a:r>
            <a:r>
              <a:rPr lang="de-DE" altLang="de-DE" sz="2000" dirty="0" err="1" smtClean="0"/>
              <a:t>financovania</a:t>
            </a:r>
            <a:r>
              <a:rPr lang="de-DE" altLang="de-DE" sz="2000" dirty="0" smtClean="0"/>
              <a:t> </a:t>
            </a:r>
            <a:r>
              <a:rPr lang="de-DE" altLang="de-DE" sz="2000" dirty="0" err="1" smtClean="0"/>
              <a:t>investícií</a:t>
            </a:r>
            <a:r>
              <a:rPr lang="de-DE" altLang="de-DE" sz="2000" dirty="0" smtClean="0"/>
              <a:t> v </a:t>
            </a:r>
            <a:r>
              <a:rPr lang="de-DE" altLang="de-DE" sz="2000" dirty="0" err="1" smtClean="0"/>
              <a:t>rámci</a:t>
            </a:r>
            <a:r>
              <a:rPr lang="de-DE" altLang="de-DE" sz="2000" dirty="0" smtClean="0"/>
              <a:t> Natura 2000 v </a:t>
            </a:r>
            <a:r>
              <a:rPr lang="de-DE" altLang="de-DE" sz="2000" dirty="0" err="1" smtClean="0"/>
              <a:t>konkrétnom</a:t>
            </a:r>
            <a:r>
              <a:rPr lang="de-DE" altLang="de-DE" sz="2000" dirty="0" smtClean="0"/>
              <a:t> </a:t>
            </a:r>
            <a:r>
              <a:rPr lang="de-DE" altLang="de-DE" sz="2000" dirty="0" err="1" smtClean="0"/>
              <a:t>národnom</a:t>
            </a:r>
            <a:r>
              <a:rPr lang="de-DE" altLang="de-DE" sz="2000" dirty="0" smtClean="0"/>
              <a:t> </a:t>
            </a:r>
            <a:r>
              <a:rPr lang="de-DE" altLang="de-DE" sz="2000" dirty="0" err="1" smtClean="0"/>
              <a:t>kontexte</a:t>
            </a:r>
            <a:endParaRPr lang="de-DE" altLang="de-DE" sz="2000" i="1" dirty="0"/>
          </a:p>
        </p:txBody>
      </p:sp>
      <p:cxnSp>
        <p:nvCxnSpPr>
          <p:cNvPr id="12" name="Straight Connector 11"/>
          <p:cNvCxnSpPr/>
          <p:nvPr/>
        </p:nvCxnSpPr>
        <p:spPr>
          <a:xfrm>
            <a:off x="441325" y="6451600"/>
            <a:ext cx="8385175" cy="1588"/>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9220" name="Title 1"/>
          <p:cNvSpPr txBox="1">
            <a:spLocks/>
          </p:cNvSpPr>
          <p:nvPr/>
        </p:nvSpPr>
        <p:spPr bwMode="auto">
          <a:xfrm>
            <a:off x="2884488" y="257175"/>
            <a:ext cx="6018212" cy="693738"/>
          </a:xfrm>
          <a:prstGeom prst="rect">
            <a:avLst/>
          </a:prstGeom>
          <a:noFill/>
          <a:ln w="9525">
            <a:noFill/>
            <a:miter lim="800000"/>
            <a:headEnd/>
            <a:tailEnd/>
          </a:ln>
        </p:spPr>
        <p:txBody>
          <a:bodyPr/>
          <a:lstStyle/>
          <a:p>
            <a:pPr algn="r"/>
            <a:endParaRPr lang="de-DE" altLang="de-DE" sz="2400">
              <a:solidFill>
                <a:srgbClr val="404040"/>
              </a:solidFill>
            </a:endParaRPr>
          </a:p>
        </p:txBody>
      </p:sp>
      <p:pic>
        <p:nvPicPr>
          <p:cNvPr id="9221" name="Picture 11" descr="C:\Users\Янка Казакова.LH-3D0CJO2TSPBL\Desktop\green.jpg"/>
          <p:cNvPicPr>
            <a:picLocks noChangeAspect="1" noChangeArrowheads="1"/>
          </p:cNvPicPr>
          <p:nvPr/>
        </p:nvPicPr>
        <p:blipFill>
          <a:blip r:embed="rId3"/>
          <a:srcRect/>
          <a:stretch>
            <a:fillRect/>
          </a:stretch>
        </p:blipFill>
        <p:spPr bwMode="auto">
          <a:xfrm>
            <a:off x="0" y="-6350"/>
            <a:ext cx="133350" cy="6877050"/>
          </a:xfrm>
          <a:prstGeom prst="rect">
            <a:avLst/>
          </a:prstGeom>
          <a:noFill/>
          <a:ln w="9525">
            <a:noFill/>
            <a:miter lim="800000"/>
            <a:headEnd/>
            <a:tailEnd/>
          </a:ln>
        </p:spPr>
      </p:pic>
      <p:sp>
        <p:nvSpPr>
          <p:cNvPr id="9222" name="Title 1"/>
          <p:cNvSpPr txBox="1">
            <a:spLocks/>
          </p:cNvSpPr>
          <p:nvPr/>
        </p:nvSpPr>
        <p:spPr bwMode="auto">
          <a:xfrm>
            <a:off x="606425" y="1519238"/>
            <a:ext cx="4978400" cy="517525"/>
          </a:xfrm>
          <a:prstGeom prst="rect">
            <a:avLst/>
          </a:prstGeom>
          <a:noFill/>
          <a:ln w="9525">
            <a:noFill/>
            <a:miter lim="800000"/>
            <a:headEnd/>
            <a:tailEnd/>
          </a:ln>
        </p:spPr>
        <p:txBody>
          <a:bodyPr/>
          <a:lstStyle/>
          <a:p>
            <a:r>
              <a:rPr lang="sk-SK" altLang="de-DE" sz="2500" b="1" dirty="0" smtClean="0">
                <a:solidFill>
                  <a:srgbClr val="404040"/>
                </a:solidFill>
              </a:rPr>
              <a:t>Úlohy projektu</a:t>
            </a:r>
            <a:endParaRPr lang="en-IE" altLang="de-DE" sz="2500" b="1" dirty="0">
              <a:solidFill>
                <a:srgbClr val="404040"/>
              </a:solidFill>
            </a:endParaRPr>
          </a:p>
        </p:txBody>
      </p:sp>
      <p:cxnSp>
        <p:nvCxnSpPr>
          <p:cNvPr id="14" name="Straight Connector 13"/>
          <p:cNvCxnSpPr/>
          <p:nvPr/>
        </p:nvCxnSpPr>
        <p:spPr>
          <a:xfrm>
            <a:off x="606425" y="2474913"/>
            <a:ext cx="8220075" cy="1587"/>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9224" name="Title 1"/>
          <p:cNvSpPr txBox="1">
            <a:spLocks/>
          </p:cNvSpPr>
          <p:nvPr/>
        </p:nvSpPr>
        <p:spPr bwMode="auto">
          <a:xfrm>
            <a:off x="327025" y="6548438"/>
            <a:ext cx="3268663" cy="322262"/>
          </a:xfrm>
          <a:prstGeom prst="rect">
            <a:avLst/>
          </a:prstGeom>
          <a:noFill/>
          <a:ln w="9525">
            <a:noFill/>
            <a:miter lim="800000"/>
            <a:headEnd/>
            <a:tailEnd/>
          </a:ln>
        </p:spPr>
        <p:txBody>
          <a:bodyPr/>
          <a:lstStyle/>
          <a:p>
            <a:r>
              <a:rPr lang="en-US" altLang="de-DE" sz="1000">
                <a:solidFill>
                  <a:srgbClr val="404040"/>
                </a:solidFill>
              </a:rPr>
              <a:t>National Workshop on Financing Natura 2000</a:t>
            </a:r>
            <a:endParaRPr lang="en-IE" altLang="de-DE" sz="1000">
              <a:solidFill>
                <a:srgbClr val="404040"/>
              </a:solidFill>
            </a:endParaRPr>
          </a:p>
        </p:txBody>
      </p:sp>
      <p:sp>
        <p:nvSpPr>
          <p:cNvPr id="9225" name="Title 1"/>
          <p:cNvSpPr txBox="1">
            <a:spLocks/>
          </p:cNvSpPr>
          <p:nvPr/>
        </p:nvSpPr>
        <p:spPr bwMode="auto">
          <a:xfrm>
            <a:off x="3036888" y="409575"/>
            <a:ext cx="6018212" cy="693738"/>
          </a:xfrm>
          <a:prstGeom prst="rect">
            <a:avLst/>
          </a:prstGeom>
          <a:noFill/>
          <a:ln w="9525">
            <a:noFill/>
            <a:miter lim="800000"/>
            <a:headEnd/>
            <a:tailEnd/>
          </a:ln>
        </p:spPr>
        <p:txBody>
          <a:bodyPr/>
          <a:lstStyle/>
          <a:p>
            <a:pPr algn="r"/>
            <a:r>
              <a:rPr lang="sk-SK" altLang="de-DE" sz="2400" b="1" dirty="0" smtClean="0">
                <a:solidFill>
                  <a:srgbClr val="404040"/>
                </a:solidFill>
              </a:rPr>
              <a:t>Pozadie</a:t>
            </a:r>
            <a:endParaRPr lang="en-IE" altLang="de-DE" sz="2400" dirty="0">
              <a:solidFill>
                <a:srgbClr val="404040"/>
              </a:solidFill>
            </a:endParaRPr>
          </a:p>
        </p:txBody>
      </p:sp>
      <p:grpSp>
        <p:nvGrpSpPr>
          <p:cNvPr id="9226" name="Gruppieren 15"/>
          <p:cNvGrpSpPr>
            <a:grpSpLocks noChangeAspect="1"/>
          </p:cNvGrpSpPr>
          <p:nvPr/>
        </p:nvGrpSpPr>
        <p:grpSpPr bwMode="auto">
          <a:xfrm>
            <a:off x="298450" y="227013"/>
            <a:ext cx="2976563" cy="393700"/>
            <a:chOff x="1709737" y="3049587"/>
            <a:chExt cx="5724525" cy="758825"/>
          </a:xfrm>
        </p:grpSpPr>
        <p:pic>
          <p:nvPicPr>
            <p:cNvPr id="9228" name="Picture 2" descr="http://morna.uk.com/wp-content/uploads/2010/06/wwf-logo-_-slogan-high-res3.jpg"/>
            <p:cNvPicPr>
              <a:picLocks noChangeAspect="1" noChangeArrowheads="1"/>
            </p:cNvPicPr>
            <p:nvPr/>
          </p:nvPicPr>
          <p:blipFill>
            <a:blip r:embed="rId4"/>
            <a:srcRect/>
            <a:stretch>
              <a:fillRect/>
            </a:stretch>
          </p:blipFill>
          <p:spPr bwMode="auto">
            <a:xfrm>
              <a:off x="3689667" y="3049587"/>
              <a:ext cx="1844040" cy="723265"/>
            </a:xfrm>
            <a:prstGeom prst="rect">
              <a:avLst/>
            </a:prstGeom>
            <a:noFill/>
            <a:ln w="9525">
              <a:noFill/>
              <a:miter lim="800000"/>
              <a:headEnd/>
              <a:tailEnd/>
            </a:ln>
          </p:spPr>
        </p:pic>
        <p:pic>
          <p:nvPicPr>
            <p:cNvPr id="9229" name="Picture 1" descr="12cm ieep"/>
            <p:cNvPicPr>
              <a:picLocks noChangeAspect="1" noChangeArrowheads="1"/>
            </p:cNvPicPr>
            <p:nvPr/>
          </p:nvPicPr>
          <p:blipFill>
            <a:blip r:embed="rId5"/>
            <a:srcRect/>
            <a:stretch>
              <a:fillRect/>
            </a:stretch>
          </p:blipFill>
          <p:spPr bwMode="auto">
            <a:xfrm>
              <a:off x="1709737" y="3085147"/>
              <a:ext cx="1637030" cy="723265"/>
            </a:xfrm>
            <a:prstGeom prst="rect">
              <a:avLst/>
            </a:prstGeom>
            <a:noFill/>
            <a:ln w="9525">
              <a:noFill/>
              <a:miter lim="800000"/>
              <a:headEnd/>
              <a:tailEnd/>
            </a:ln>
          </p:spPr>
        </p:pic>
        <p:pic>
          <p:nvPicPr>
            <p:cNvPr id="9230" name="Picture 7" descr="C:\Users\M Kettunen\Documents\IEEP\PROJECTS\350_N2k financing III\ICF GHK logo blueblock JPG file.jpg"/>
            <p:cNvPicPr>
              <a:picLocks noChangeAspect="1" noChangeArrowheads="1"/>
            </p:cNvPicPr>
            <p:nvPr/>
          </p:nvPicPr>
          <p:blipFill>
            <a:blip r:embed="rId6"/>
            <a:srcRect/>
            <a:stretch>
              <a:fillRect/>
            </a:stretch>
          </p:blipFill>
          <p:spPr bwMode="auto">
            <a:xfrm>
              <a:off x="5740717" y="3095307"/>
              <a:ext cx="1693545" cy="617855"/>
            </a:xfrm>
            <a:prstGeom prst="rect">
              <a:avLst/>
            </a:prstGeom>
            <a:noFill/>
            <a:ln w="9525">
              <a:noFill/>
              <a:miter lim="800000"/>
              <a:headEnd/>
              <a:tailEnd/>
            </a:ln>
          </p:spPr>
        </p:pic>
      </p:grpSp>
      <p:sp>
        <p:nvSpPr>
          <p:cNvPr id="9227" name="Rectangle 13"/>
          <p:cNvSpPr>
            <a:spLocks noChangeArrowheads="1"/>
          </p:cNvSpPr>
          <p:nvPr/>
        </p:nvSpPr>
        <p:spPr bwMode="auto">
          <a:xfrm>
            <a:off x="7524750" y="6548438"/>
            <a:ext cx="1439863" cy="288925"/>
          </a:xfrm>
          <a:prstGeom prst="rect">
            <a:avLst/>
          </a:prstGeom>
          <a:noFill/>
          <a:ln w="9525">
            <a:noFill/>
            <a:miter lim="800000"/>
            <a:headEnd/>
            <a:tailEnd/>
          </a:ln>
        </p:spPr>
        <p:txBody>
          <a:bodyPr/>
          <a:lstStyle/>
          <a:p>
            <a:r>
              <a:rPr lang="en-GB" altLang="de-DE" sz="1000">
                <a:solidFill>
                  <a:srgbClr val="404040"/>
                </a:solidFill>
              </a:rPr>
              <a:t>10. September 2013</a:t>
            </a:r>
            <a:endParaRPr lang="en-IE" altLang="de-DE" sz="1000">
              <a:solidFill>
                <a:srgbClr val="40404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7" descr="Picture 132"/>
          <p:cNvPicPr>
            <a:picLocks noChangeAspect="1" noChangeArrowheads="1"/>
          </p:cNvPicPr>
          <p:nvPr/>
        </p:nvPicPr>
        <p:blipFill>
          <a:blip r:embed="rId3"/>
          <a:srcRect/>
          <a:stretch>
            <a:fillRect/>
          </a:stretch>
        </p:blipFill>
        <p:spPr bwMode="auto">
          <a:xfrm>
            <a:off x="1212850" y="-2427288"/>
            <a:ext cx="7927975" cy="10571163"/>
          </a:xfrm>
          <a:prstGeom prst="rect">
            <a:avLst/>
          </a:prstGeom>
          <a:noFill/>
          <a:ln w="9525">
            <a:noFill/>
            <a:miter lim="800000"/>
            <a:headEnd/>
            <a:tailEnd/>
          </a:ln>
        </p:spPr>
      </p:pic>
      <p:sp>
        <p:nvSpPr>
          <p:cNvPr id="9" name="Ellipse 8"/>
          <p:cNvSpPr>
            <a:spLocks noChangeArrowheads="1"/>
          </p:cNvSpPr>
          <p:nvPr/>
        </p:nvSpPr>
        <p:spPr bwMode="auto">
          <a:xfrm>
            <a:off x="1976438" y="1620838"/>
            <a:ext cx="3563937" cy="3565525"/>
          </a:xfrm>
          <a:prstGeom prst="ellipse">
            <a:avLst/>
          </a:prstGeom>
          <a:solidFill>
            <a:srgbClr val="F2F2F2"/>
          </a:solidFill>
          <a:ln w="15875">
            <a:solidFill>
              <a:srgbClr val="36584F"/>
            </a:solidFill>
            <a:round/>
            <a:headEnd/>
            <a:tailEnd/>
          </a:ln>
          <a:effectLst>
            <a:outerShdw blurRad="40000" dist="23000" dir="5400000" rotWithShape="0">
              <a:srgbClr val="808080">
                <a:alpha val="34998"/>
              </a:srgbClr>
            </a:outerShdw>
          </a:effectLst>
        </p:spPr>
        <p:txBody>
          <a:bodyPr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algn="ctr" eaLnBrk="1" hangingPunct="1">
              <a:spcBef>
                <a:spcPct val="0"/>
              </a:spcBef>
              <a:buFontTx/>
              <a:buNone/>
              <a:defRPr/>
            </a:pPr>
            <a:endParaRPr lang="de-DE" altLang="de-DE" smtClean="0">
              <a:solidFill>
                <a:srgbClr val="FFFFFF"/>
              </a:solidFill>
              <a:ea typeface="MS PGothic" pitchFamily="34" charset="-128"/>
            </a:endParaRPr>
          </a:p>
        </p:txBody>
      </p:sp>
      <p:sp>
        <p:nvSpPr>
          <p:cNvPr id="10244" name="TextBox 5"/>
          <p:cNvSpPr txBox="1">
            <a:spLocks noChangeArrowheads="1"/>
          </p:cNvSpPr>
          <p:nvPr/>
        </p:nvSpPr>
        <p:spPr bwMode="auto">
          <a:xfrm>
            <a:off x="11113" y="6596063"/>
            <a:ext cx="1463675" cy="261937"/>
          </a:xfrm>
          <a:prstGeom prst="rect">
            <a:avLst/>
          </a:prstGeom>
          <a:noFill/>
          <a:ln w="9525">
            <a:noFill/>
            <a:miter lim="800000"/>
            <a:headEnd/>
            <a:tailEnd/>
          </a:ln>
        </p:spPr>
        <p:txBody>
          <a:bodyPr wrap="none">
            <a:spAutoFit/>
          </a:bodyPr>
          <a:lstStyle/>
          <a:p>
            <a:r>
              <a:rPr lang="en-US" altLang="de-DE" sz="1100">
                <a:solidFill>
                  <a:srgbClr val="8064A2"/>
                </a:solidFill>
              </a:rPr>
              <a:t>©Alberto Arroyo, 2011</a:t>
            </a:r>
          </a:p>
        </p:txBody>
      </p:sp>
      <p:sp>
        <p:nvSpPr>
          <p:cNvPr id="10245" name="TextBox 9"/>
          <p:cNvSpPr txBox="1">
            <a:spLocks noChangeArrowheads="1"/>
          </p:cNvSpPr>
          <p:nvPr/>
        </p:nvSpPr>
        <p:spPr bwMode="auto">
          <a:xfrm>
            <a:off x="2394857" y="2264229"/>
            <a:ext cx="2815772" cy="1569660"/>
          </a:xfrm>
          <a:prstGeom prst="rect">
            <a:avLst/>
          </a:prstGeom>
          <a:noFill/>
          <a:ln w="9525">
            <a:noFill/>
            <a:miter lim="800000"/>
            <a:headEnd/>
            <a:tailEnd/>
          </a:ln>
        </p:spPr>
        <p:txBody>
          <a:bodyPr wrap="square">
            <a:spAutoFit/>
          </a:bodyPr>
          <a:lstStyle/>
          <a:p>
            <a:pPr algn="ctr"/>
            <a:r>
              <a:rPr lang="sk-SK" altLang="de-DE" b="1" dirty="0" smtClean="0">
                <a:solidFill>
                  <a:srgbClr val="000000"/>
                </a:solidFill>
              </a:rPr>
              <a:t>Celkový politický kontext</a:t>
            </a:r>
            <a:endParaRPr lang="en-US" altLang="de-DE" b="1" dirty="0">
              <a:solidFill>
                <a:srgbClr val="000000"/>
              </a:solidFill>
            </a:endParaRPr>
          </a:p>
        </p:txBody>
      </p:sp>
      <p:pic>
        <p:nvPicPr>
          <p:cNvPr id="10246" name="Picture 7" descr="Picture 132"/>
          <p:cNvPicPr>
            <a:picLocks noChangeAspect="1" noChangeArrowheads="1"/>
          </p:cNvPicPr>
          <p:nvPr/>
        </p:nvPicPr>
        <p:blipFill>
          <a:blip r:embed="rId3"/>
          <a:srcRect r="80592"/>
          <a:stretch>
            <a:fillRect/>
          </a:stretch>
        </p:blipFill>
        <p:spPr bwMode="auto">
          <a:xfrm>
            <a:off x="-65088" y="-2162175"/>
            <a:ext cx="1539876" cy="10569575"/>
          </a:xfrm>
          <a:prstGeom prst="rect">
            <a:avLst/>
          </a:prstGeom>
          <a:noFill/>
          <a:ln w="9525">
            <a:noFill/>
            <a:miter lim="800000"/>
            <a:headEnd/>
            <a:tailEnd/>
          </a:ln>
        </p:spPr>
      </p:pic>
      <p:grpSp>
        <p:nvGrpSpPr>
          <p:cNvPr id="10247" name="Gruppieren 1"/>
          <p:cNvGrpSpPr>
            <a:grpSpLocks/>
          </p:cNvGrpSpPr>
          <p:nvPr/>
        </p:nvGrpSpPr>
        <p:grpSpPr bwMode="auto">
          <a:xfrm>
            <a:off x="158750" y="6084888"/>
            <a:ext cx="5724525" cy="758825"/>
            <a:chOff x="1709737" y="3049587"/>
            <a:chExt cx="5724525" cy="758825"/>
          </a:xfrm>
        </p:grpSpPr>
        <p:pic>
          <p:nvPicPr>
            <p:cNvPr id="10248" name="Picture 2" descr="http://morna.uk.com/wp-content/uploads/2010/06/wwf-logo-_-slogan-high-res3.jpg"/>
            <p:cNvPicPr>
              <a:picLocks noChangeAspect="1" noChangeArrowheads="1"/>
            </p:cNvPicPr>
            <p:nvPr/>
          </p:nvPicPr>
          <p:blipFill>
            <a:blip r:embed="rId4"/>
            <a:srcRect/>
            <a:stretch>
              <a:fillRect/>
            </a:stretch>
          </p:blipFill>
          <p:spPr bwMode="auto">
            <a:xfrm>
              <a:off x="3689667" y="3049587"/>
              <a:ext cx="1844040" cy="723265"/>
            </a:xfrm>
            <a:prstGeom prst="rect">
              <a:avLst/>
            </a:prstGeom>
            <a:noFill/>
            <a:ln w="9525">
              <a:noFill/>
              <a:miter lim="800000"/>
              <a:headEnd/>
              <a:tailEnd/>
            </a:ln>
          </p:spPr>
        </p:pic>
        <p:pic>
          <p:nvPicPr>
            <p:cNvPr id="10249" name="Picture 1" descr="12cm ieep"/>
            <p:cNvPicPr>
              <a:picLocks noChangeAspect="1" noChangeArrowheads="1"/>
            </p:cNvPicPr>
            <p:nvPr/>
          </p:nvPicPr>
          <p:blipFill>
            <a:blip r:embed="rId5"/>
            <a:srcRect/>
            <a:stretch>
              <a:fillRect/>
            </a:stretch>
          </p:blipFill>
          <p:spPr bwMode="auto">
            <a:xfrm>
              <a:off x="1709737" y="3085147"/>
              <a:ext cx="1637030" cy="723265"/>
            </a:xfrm>
            <a:prstGeom prst="rect">
              <a:avLst/>
            </a:prstGeom>
            <a:noFill/>
            <a:ln w="9525">
              <a:noFill/>
              <a:miter lim="800000"/>
              <a:headEnd/>
              <a:tailEnd/>
            </a:ln>
          </p:spPr>
        </p:pic>
        <p:pic>
          <p:nvPicPr>
            <p:cNvPr id="10250" name="Picture 7" descr="C:\Users\M Kettunen\Documents\IEEP\PROJECTS\350_N2k financing III\ICF GHK logo blueblock JPG file.jpg"/>
            <p:cNvPicPr>
              <a:picLocks noChangeAspect="1" noChangeArrowheads="1"/>
            </p:cNvPicPr>
            <p:nvPr/>
          </p:nvPicPr>
          <p:blipFill>
            <a:blip r:embed="rId6"/>
            <a:srcRect/>
            <a:stretch>
              <a:fillRect/>
            </a:stretch>
          </p:blipFill>
          <p:spPr bwMode="auto">
            <a:xfrm>
              <a:off x="5740717" y="3095307"/>
              <a:ext cx="1693545" cy="617855"/>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a:spLocks noChangeArrowheads="1"/>
          </p:cNvSpPr>
          <p:nvPr/>
        </p:nvSpPr>
        <p:spPr bwMode="auto">
          <a:xfrm>
            <a:off x="827088" y="5776499"/>
            <a:ext cx="7489825" cy="476664"/>
          </a:xfrm>
          <a:prstGeom prst="roundRect">
            <a:avLst>
              <a:gd name="adj" fmla="val 16667"/>
            </a:avLst>
          </a:prstGeom>
          <a:solidFill>
            <a:srgbClr val="C5DA74"/>
          </a:solidFill>
          <a:ln w="9525">
            <a:solidFill>
              <a:srgbClr val="4A7EBB"/>
            </a:solidFill>
            <a:round/>
            <a:headEnd/>
            <a:tailEnd/>
          </a:ln>
          <a:effectLst>
            <a:outerShdw blurRad="40000" dist="23000" dir="5400000" rotWithShape="0">
              <a:srgbClr val="808080">
                <a:alpha val="34998"/>
              </a:srgbClr>
            </a:outerShdw>
          </a:effectLst>
        </p:spPr>
        <p:txBody>
          <a:bodyPr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algn="ctr" eaLnBrk="1" hangingPunct="1">
              <a:spcBef>
                <a:spcPct val="0"/>
              </a:spcBef>
              <a:buFontTx/>
              <a:buNone/>
              <a:defRPr/>
            </a:pPr>
            <a:endParaRPr lang="en-US" altLang="de-DE" smtClean="0">
              <a:solidFill>
                <a:srgbClr val="FFFFFF"/>
              </a:solidFill>
            </a:endParaRPr>
          </a:p>
        </p:txBody>
      </p:sp>
      <p:cxnSp>
        <p:nvCxnSpPr>
          <p:cNvPr id="12" name="Straight Connector 11"/>
          <p:cNvCxnSpPr/>
          <p:nvPr/>
        </p:nvCxnSpPr>
        <p:spPr>
          <a:xfrm>
            <a:off x="441325" y="6451600"/>
            <a:ext cx="8385175" cy="1588"/>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11268" name="Title 1"/>
          <p:cNvSpPr txBox="1">
            <a:spLocks/>
          </p:cNvSpPr>
          <p:nvPr/>
        </p:nvSpPr>
        <p:spPr bwMode="auto">
          <a:xfrm>
            <a:off x="2884488" y="257175"/>
            <a:ext cx="6018212" cy="693738"/>
          </a:xfrm>
          <a:prstGeom prst="rect">
            <a:avLst/>
          </a:prstGeom>
          <a:noFill/>
          <a:ln w="9525">
            <a:noFill/>
            <a:miter lim="800000"/>
            <a:headEnd/>
            <a:tailEnd/>
          </a:ln>
        </p:spPr>
        <p:txBody>
          <a:bodyPr/>
          <a:lstStyle/>
          <a:p>
            <a:pPr algn="r"/>
            <a:endParaRPr lang="de-DE" altLang="de-DE" sz="2400">
              <a:solidFill>
                <a:srgbClr val="404040"/>
              </a:solidFill>
            </a:endParaRPr>
          </a:p>
        </p:txBody>
      </p:sp>
      <p:pic>
        <p:nvPicPr>
          <p:cNvPr id="11269" name="Picture 11" descr="C:\Users\Янка Казакова.LH-3D0CJO2TSPBL\Desktop\green.jpg"/>
          <p:cNvPicPr>
            <a:picLocks noChangeAspect="1" noChangeArrowheads="1"/>
          </p:cNvPicPr>
          <p:nvPr/>
        </p:nvPicPr>
        <p:blipFill>
          <a:blip r:embed="rId3"/>
          <a:srcRect/>
          <a:stretch>
            <a:fillRect/>
          </a:stretch>
        </p:blipFill>
        <p:spPr bwMode="auto">
          <a:xfrm>
            <a:off x="0" y="-6350"/>
            <a:ext cx="133350" cy="6877050"/>
          </a:xfrm>
          <a:prstGeom prst="rect">
            <a:avLst/>
          </a:prstGeom>
          <a:noFill/>
          <a:ln w="9525">
            <a:noFill/>
            <a:miter lim="800000"/>
            <a:headEnd/>
            <a:tailEnd/>
          </a:ln>
        </p:spPr>
      </p:pic>
      <p:sp>
        <p:nvSpPr>
          <p:cNvPr id="11270" name="Title 1"/>
          <p:cNvSpPr txBox="1">
            <a:spLocks/>
          </p:cNvSpPr>
          <p:nvPr/>
        </p:nvSpPr>
        <p:spPr bwMode="auto">
          <a:xfrm>
            <a:off x="441325" y="1103314"/>
            <a:ext cx="8613775" cy="478743"/>
          </a:xfrm>
          <a:prstGeom prst="rect">
            <a:avLst/>
          </a:prstGeom>
          <a:noFill/>
          <a:ln w="9525">
            <a:noFill/>
            <a:miter lim="800000"/>
            <a:headEnd/>
            <a:tailEnd/>
          </a:ln>
        </p:spPr>
        <p:txBody>
          <a:bodyPr/>
          <a:lstStyle/>
          <a:p>
            <a:r>
              <a:rPr lang="en-GB" altLang="de-DE" sz="2500" b="1" dirty="0" err="1" smtClean="0">
                <a:solidFill>
                  <a:srgbClr val="404040"/>
                </a:solidFill>
              </a:rPr>
              <a:t>Financovanie</a:t>
            </a:r>
            <a:r>
              <a:rPr lang="en-GB" altLang="de-DE" sz="2500" b="1" dirty="0" smtClean="0">
                <a:solidFill>
                  <a:srgbClr val="404040"/>
                </a:solidFill>
              </a:rPr>
              <a:t> </a:t>
            </a:r>
            <a:r>
              <a:rPr lang="en-GB" altLang="de-DE" sz="2500" b="1" dirty="0" err="1" smtClean="0">
                <a:solidFill>
                  <a:srgbClr val="404040"/>
                </a:solidFill>
              </a:rPr>
              <a:t>programu</a:t>
            </a:r>
            <a:r>
              <a:rPr lang="en-GB" altLang="de-DE" sz="2500" b="1" dirty="0" smtClean="0">
                <a:solidFill>
                  <a:srgbClr val="404040"/>
                </a:solidFill>
              </a:rPr>
              <a:t> </a:t>
            </a:r>
            <a:r>
              <a:rPr lang="en-GB" altLang="de-DE" sz="2500" b="1" dirty="0" err="1" smtClean="0">
                <a:solidFill>
                  <a:srgbClr val="404040"/>
                </a:solidFill>
              </a:rPr>
              <a:t>Natura</a:t>
            </a:r>
            <a:r>
              <a:rPr lang="en-GB" altLang="de-DE" sz="2500" b="1" dirty="0" smtClean="0">
                <a:solidFill>
                  <a:srgbClr val="404040"/>
                </a:solidFill>
              </a:rPr>
              <a:t> 2000: </a:t>
            </a:r>
            <a:r>
              <a:rPr lang="en-GB" altLang="de-DE" sz="2500" b="1" dirty="0" err="1" smtClean="0">
                <a:solidFill>
                  <a:srgbClr val="404040"/>
                </a:solidFill>
              </a:rPr>
              <a:t>politický</a:t>
            </a:r>
            <a:r>
              <a:rPr lang="en-GB" altLang="de-DE" sz="2500" b="1" dirty="0" smtClean="0">
                <a:solidFill>
                  <a:srgbClr val="404040"/>
                </a:solidFill>
              </a:rPr>
              <a:t> </a:t>
            </a:r>
            <a:r>
              <a:rPr lang="en-GB" altLang="de-DE" sz="2500" b="1" dirty="0" err="1" smtClean="0">
                <a:solidFill>
                  <a:srgbClr val="404040"/>
                </a:solidFill>
              </a:rPr>
              <a:t>záväzok</a:t>
            </a:r>
            <a:endParaRPr lang="en-IE" altLang="de-DE" sz="2500" b="1" dirty="0">
              <a:solidFill>
                <a:srgbClr val="404040"/>
              </a:solidFill>
            </a:endParaRPr>
          </a:p>
        </p:txBody>
      </p:sp>
      <p:cxnSp>
        <p:nvCxnSpPr>
          <p:cNvPr id="14" name="Straight Connector 13"/>
          <p:cNvCxnSpPr/>
          <p:nvPr/>
        </p:nvCxnSpPr>
        <p:spPr>
          <a:xfrm>
            <a:off x="468625" y="1582057"/>
            <a:ext cx="8220075" cy="1587"/>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11272" name="Title 1"/>
          <p:cNvSpPr txBox="1">
            <a:spLocks/>
          </p:cNvSpPr>
          <p:nvPr/>
        </p:nvSpPr>
        <p:spPr bwMode="auto">
          <a:xfrm>
            <a:off x="327025" y="6548438"/>
            <a:ext cx="3268663" cy="322262"/>
          </a:xfrm>
          <a:prstGeom prst="rect">
            <a:avLst/>
          </a:prstGeom>
          <a:noFill/>
          <a:ln w="9525">
            <a:noFill/>
            <a:miter lim="800000"/>
            <a:headEnd/>
            <a:tailEnd/>
          </a:ln>
        </p:spPr>
        <p:txBody>
          <a:bodyPr/>
          <a:lstStyle/>
          <a:p>
            <a:r>
              <a:rPr lang="en-US" altLang="de-DE" sz="1000">
                <a:solidFill>
                  <a:srgbClr val="404040"/>
                </a:solidFill>
              </a:rPr>
              <a:t>National Workshop on Financing Natura 2000</a:t>
            </a:r>
            <a:endParaRPr lang="en-IE" altLang="de-DE" sz="1000">
              <a:solidFill>
                <a:srgbClr val="404040"/>
              </a:solidFill>
            </a:endParaRPr>
          </a:p>
        </p:txBody>
      </p:sp>
      <p:sp>
        <p:nvSpPr>
          <p:cNvPr id="11273" name="Title 1"/>
          <p:cNvSpPr txBox="1">
            <a:spLocks/>
          </p:cNvSpPr>
          <p:nvPr/>
        </p:nvSpPr>
        <p:spPr bwMode="auto">
          <a:xfrm>
            <a:off x="3036888" y="409575"/>
            <a:ext cx="6018212" cy="693738"/>
          </a:xfrm>
          <a:prstGeom prst="rect">
            <a:avLst/>
          </a:prstGeom>
          <a:noFill/>
          <a:ln w="9525">
            <a:noFill/>
            <a:miter lim="800000"/>
            <a:headEnd/>
            <a:tailEnd/>
          </a:ln>
        </p:spPr>
        <p:txBody>
          <a:bodyPr/>
          <a:lstStyle/>
          <a:p>
            <a:pPr algn="r"/>
            <a:r>
              <a:rPr lang="sk-SK" altLang="de-DE" sz="2400" b="1" dirty="0" smtClean="0">
                <a:solidFill>
                  <a:srgbClr val="404040"/>
                </a:solidFill>
              </a:rPr>
              <a:t>Celkový politický kontext</a:t>
            </a:r>
            <a:endParaRPr lang="en-IE" altLang="de-DE" sz="2400" dirty="0">
              <a:solidFill>
                <a:srgbClr val="404040"/>
              </a:solidFill>
            </a:endParaRPr>
          </a:p>
        </p:txBody>
      </p:sp>
      <p:grpSp>
        <p:nvGrpSpPr>
          <p:cNvPr id="11274" name="Group 5"/>
          <p:cNvGrpSpPr>
            <a:grpSpLocks/>
          </p:cNvGrpSpPr>
          <p:nvPr/>
        </p:nvGrpSpPr>
        <p:grpSpPr bwMode="auto">
          <a:xfrm>
            <a:off x="298450" y="2924383"/>
            <a:ext cx="8528050" cy="1292661"/>
            <a:chOff x="311338" y="3535607"/>
            <a:chExt cx="8526536" cy="990283"/>
          </a:xfrm>
        </p:grpSpPr>
        <p:sp>
          <p:nvSpPr>
            <p:cNvPr id="3" name="Rectangle 2"/>
            <p:cNvSpPr/>
            <p:nvPr/>
          </p:nvSpPr>
          <p:spPr>
            <a:xfrm>
              <a:off x="481483" y="3535607"/>
              <a:ext cx="8108473" cy="495142"/>
            </a:xfrm>
            <a:prstGeom prst="rect">
              <a:avLst/>
            </a:prstGeom>
            <a:noFill/>
          </p:spPr>
          <p:txBody>
            <a:bodyPr wrap="square">
              <a:spAutoFit/>
            </a:bodyPr>
            <a:lstStyle/>
            <a:p>
              <a:pPr algn="ctr">
                <a:defRPr/>
              </a:pPr>
              <a:r>
                <a:rPr lang="es-ES_tradnl"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charset="0"/>
                  <a:ea typeface="ＭＳ Ｐゴシック" charset="0"/>
                  <a:cs typeface="Geneva" charset="0"/>
                </a:rPr>
                <a:t>Európa efektívne využívajúca zdroje</a:t>
              </a:r>
              <a:endParaRPr lang="es-ES_tradnl"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charset="0"/>
                <a:ea typeface="ＭＳ Ｐゴシック" charset="0"/>
                <a:cs typeface="Geneva" charset="0"/>
              </a:endParaRPr>
            </a:p>
          </p:txBody>
        </p:sp>
        <p:sp>
          <p:nvSpPr>
            <p:cNvPr id="11289" name="TextBox 3"/>
            <p:cNvSpPr txBox="1">
              <a:spLocks noChangeArrowheads="1"/>
            </p:cNvSpPr>
            <p:nvPr/>
          </p:nvSpPr>
          <p:spPr bwMode="auto">
            <a:xfrm>
              <a:off x="311338" y="4030748"/>
              <a:ext cx="8526536" cy="495142"/>
            </a:xfrm>
            <a:prstGeom prst="rect">
              <a:avLst/>
            </a:prstGeom>
            <a:noFill/>
            <a:ln w="9525">
              <a:noFill/>
              <a:miter lim="800000"/>
              <a:headEnd/>
              <a:tailEnd/>
            </a:ln>
          </p:spPr>
          <p:txBody>
            <a:bodyPr wrap="square">
              <a:spAutoFit/>
            </a:bodyPr>
            <a:lstStyle/>
            <a:p>
              <a:pPr algn="ctr"/>
              <a:r>
                <a:rPr lang="en-US" altLang="de-DE" sz="1800" dirty="0" err="1" smtClean="0"/>
                <a:t>Hlavná</a:t>
              </a:r>
              <a:r>
                <a:rPr lang="en-US" altLang="de-DE" sz="1800" dirty="0" smtClean="0"/>
                <a:t> </a:t>
              </a:r>
              <a:r>
                <a:rPr lang="en-US" altLang="de-DE" sz="1800" dirty="0" err="1" smtClean="0"/>
                <a:t>iniciatíva</a:t>
              </a:r>
              <a:r>
                <a:rPr lang="en-US" altLang="de-DE" sz="1800" dirty="0" smtClean="0"/>
                <a:t>: </a:t>
              </a:r>
              <a:r>
                <a:rPr lang="en-US" altLang="de-DE" sz="1800" dirty="0" err="1" smtClean="0"/>
                <a:t>zastreš</a:t>
              </a:r>
              <a:r>
                <a:rPr lang="sk-SK" altLang="de-DE" sz="1800" dirty="0" smtClean="0"/>
                <a:t>ovanie pre</a:t>
              </a:r>
              <a:r>
                <a:rPr lang="en-US" altLang="de-DE" sz="1800" dirty="0" smtClean="0"/>
                <a:t>  </a:t>
              </a:r>
              <a:r>
                <a:rPr lang="en-US" altLang="de-DE" sz="1800" dirty="0" err="1" smtClean="0"/>
                <a:t>environmentáln</a:t>
              </a:r>
              <a:r>
                <a:rPr lang="sk-SK" altLang="de-DE" sz="1800" dirty="0" smtClean="0"/>
                <a:t>e</a:t>
              </a:r>
              <a:r>
                <a:rPr lang="en-US" altLang="de-DE" sz="1800" dirty="0" smtClean="0"/>
                <a:t> </a:t>
              </a:r>
              <a:r>
                <a:rPr lang="en-US" altLang="de-DE" sz="1800" dirty="0" err="1" smtClean="0"/>
                <a:t>cie</a:t>
              </a:r>
              <a:r>
                <a:rPr lang="sk-SK" altLang="de-DE" sz="1800" dirty="0" err="1" smtClean="0"/>
                <a:t>le</a:t>
              </a:r>
              <a:r>
                <a:rPr lang="sk-SK" altLang="de-DE" sz="1800" dirty="0" smtClean="0"/>
                <a:t> EU</a:t>
              </a:r>
              <a:r>
                <a:rPr lang="en-US" altLang="de-DE" sz="1800" dirty="0" smtClean="0"/>
                <a:t>, </a:t>
              </a:r>
              <a:r>
                <a:rPr lang="en-US" altLang="de-DE" sz="1800" dirty="0" err="1" smtClean="0"/>
                <a:t>vrátane</a:t>
              </a:r>
              <a:r>
                <a:rPr lang="en-US" altLang="de-DE" sz="1800" dirty="0" smtClean="0"/>
                <a:t> </a:t>
              </a:r>
              <a:r>
                <a:rPr lang="en-US" altLang="de-DE" sz="1800" dirty="0" err="1" smtClean="0"/>
                <a:t>ochrany</a:t>
              </a:r>
              <a:r>
                <a:rPr lang="en-US" altLang="de-DE" sz="1800" dirty="0" smtClean="0"/>
                <a:t> </a:t>
              </a:r>
              <a:r>
                <a:rPr lang="en-US" altLang="de-DE" sz="1800" dirty="0" err="1" smtClean="0"/>
                <a:t>ekologických</a:t>
              </a:r>
              <a:r>
                <a:rPr lang="en-US" altLang="de-DE" sz="1800" dirty="0" smtClean="0"/>
                <a:t> </a:t>
              </a:r>
              <a:r>
                <a:rPr lang="en-US" altLang="de-DE" sz="1800" dirty="0" err="1" smtClean="0"/>
                <a:t>aktív</a:t>
              </a:r>
              <a:endParaRPr lang="en-US" altLang="de-DE" sz="1800" dirty="0"/>
            </a:p>
          </p:txBody>
        </p:sp>
      </p:grpSp>
      <p:grpSp>
        <p:nvGrpSpPr>
          <p:cNvPr id="11275" name="Group 4"/>
          <p:cNvGrpSpPr>
            <a:grpSpLocks/>
          </p:cNvGrpSpPr>
          <p:nvPr/>
        </p:nvGrpSpPr>
        <p:grpSpPr bwMode="auto">
          <a:xfrm>
            <a:off x="1246635" y="1583644"/>
            <a:ext cx="6650731" cy="1077218"/>
            <a:chOff x="1245830" y="1519476"/>
            <a:chExt cx="6652343" cy="1576381"/>
          </a:xfrm>
        </p:grpSpPr>
        <p:sp>
          <p:nvSpPr>
            <p:cNvPr id="2" name="Rectangle 1"/>
            <p:cNvSpPr/>
            <p:nvPr/>
          </p:nvSpPr>
          <p:spPr>
            <a:xfrm>
              <a:off x="1245830" y="1519476"/>
              <a:ext cx="6652343" cy="1035907"/>
            </a:xfrm>
            <a:prstGeom prst="rect">
              <a:avLst/>
            </a:prstGeom>
            <a:noFill/>
          </p:spPr>
          <p:txBody>
            <a:bodyPr wrap="square">
              <a:spAutoFit/>
            </a:bodyPr>
            <a:lstStyle/>
            <a:p>
              <a:pPr algn="ctr">
                <a:defRPr/>
              </a:pPr>
              <a:r>
                <a:rPr lang="es-ES_tradnl"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charset="0"/>
                  <a:ea typeface="ＭＳ Ｐゴシック" charset="0"/>
                  <a:cs typeface="Geneva" charset="0"/>
                </a:rPr>
                <a:t>STRATÉGIA EURÓPA 2020</a:t>
              </a:r>
              <a:endParaRPr lang="es-ES_tradnl"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charset="0"/>
                <a:ea typeface="ＭＳ Ｐゴシック" charset="0"/>
                <a:cs typeface="Geneva" charset="0"/>
              </a:endParaRPr>
            </a:p>
          </p:txBody>
        </p:sp>
        <p:sp>
          <p:nvSpPr>
            <p:cNvPr id="11287" name="TextBox 15"/>
            <p:cNvSpPr txBox="1">
              <a:spLocks noChangeArrowheads="1"/>
            </p:cNvSpPr>
            <p:nvPr/>
          </p:nvSpPr>
          <p:spPr bwMode="auto">
            <a:xfrm>
              <a:off x="1762920" y="2555383"/>
              <a:ext cx="5682905" cy="540474"/>
            </a:xfrm>
            <a:prstGeom prst="rect">
              <a:avLst/>
            </a:prstGeom>
            <a:noFill/>
            <a:ln w="9525">
              <a:noFill/>
              <a:miter lim="800000"/>
              <a:headEnd/>
              <a:tailEnd/>
            </a:ln>
          </p:spPr>
          <p:txBody>
            <a:bodyPr wrap="square">
              <a:spAutoFit/>
            </a:bodyPr>
            <a:lstStyle/>
            <a:p>
              <a:r>
                <a:rPr lang="en-US" altLang="de-DE" sz="1800" dirty="0" err="1" smtClean="0"/>
                <a:t>tematický</a:t>
              </a:r>
              <a:r>
                <a:rPr lang="en-US" altLang="de-DE" sz="1800" dirty="0" smtClean="0"/>
                <a:t> </a:t>
              </a:r>
              <a:r>
                <a:rPr lang="en-US" altLang="de-DE" sz="1800" dirty="0" err="1" smtClean="0"/>
                <a:t>prístup</a:t>
              </a:r>
              <a:r>
                <a:rPr lang="en-US" altLang="de-DE" sz="1800" dirty="0" smtClean="0"/>
                <a:t>, </a:t>
              </a:r>
              <a:r>
                <a:rPr lang="en-US" altLang="de-DE" sz="1800" dirty="0" err="1" smtClean="0"/>
                <a:t>zavádzanie</a:t>
              </a:r>
              <a:r>
                <a:rPr lang="en-US" altLang="de-DE" sz="1800" dirty="0" smtClean="0"/>
                <a:t> 7 </a:t>
              </a:r>
              <a:r>
                <a:rPr lang="en-US" altLang="de-DE" sz="1800" dirty="0" err="1" smtClean="0"/>
                <a:t>hlavných</a:t>
              </a:r>
              <a:r>
                <a:rPr lang="en-US" altLang="de-DE" sz="1800" dirty="0" smtClean="0"/>
                <a:t> </a:t>
              </a:r>
              <a:r>
                <a:rPr lang="en-US" altLang="de-DE" sz="1800" dirty="0" err="1" smtClean="0"/>
                <a:t>iniciatív</a:t>
              </a:r>
              <a:endParaRPr lang="en-US" altLang="de-DE" sz="1800" dirty="0"/>
            </a:p>
          </p:txBody>
        </p:sp>
      </p:grpSp>
      <p:grpSp>
        <p:nvGrpSpPr>
          <p:cNvPr id="11276" name="Group 7"/>
          <p:cNvGrpSpPr>
            <a:grpSpLocks/>
          </p:cNvGrpSpPr>
          <p:nvPr/>
        </p:nvGrpSpPr>
        <p:grpSpPr bwMode="auto">
          <a:xfrm>
            <a:off x="-835890" y="4498033"/>
            <a:ext cx="10815782" cy="1647183"/>
            <a:chOff x="-836413" y="4496054"/>
            <a:chExt cx="10816832" cy="1649943"/>
          </a:xfrm>
        </p:grpSpPr>
        <p:sp>
          <p:nvSpPr>
            <p:cNvPr id="7" name="Rectangle 6"/>
            <p:cNvSpPr/>
            <p:nvPr/>
          </p:nvSpPr>
          <p:spPr>
            <a:xfrm>
              <a:off x="-836413" y="4496054"/>
              <a:ext cx="10816832" cy="1202340"/>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pl-PL"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charset="0"/>
                  <a:ea typeface="ＭＳ Ｐゴシック" charset="0"/>
                  <a:cs typeface="Geneva" charset="0"/>
                </a:rPr>
                <a:t> Stratégia ochrany biodiverzity EÚ </a:t>
              </a:r>
            </a:p>
            <a:p>
              <a:pPr algn="ctr">
                <a:defRPr/>
              </a:pPr>
              <a:r>
                <a:rPr lang="pl-PL"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charset="0"/>
                  <a:ea typeface="ＭＳ Ｐゴシック" charset="0"/>
                  <a:cs typeface="Geneva" charset="0"/>
                </a:rPr>
                <a:t>do roku 2020</a:t>
              </a:r>
              <a:endParaRPr lang="es-ES_tradnl"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charset="0"/>
                <a:ea typeface="ＭＳ Ｐゴシック" charset="0"/>
                <a:cs typeface="Geneva" charset="0"/>
              </a:endParaRPr>
            </a:p>
          </p:txBody>
        </p:sp>
        <p:sp>
          <p:nvSpPr>
            <p:cNvPr id="11285" name="TextBox 17"/>
            <p:cNvSpPr txBox="1">
              <a:spLocks noChangeArrowheads="1"/>
            </p:cNvSpPr>
            <p:nvPr/>
          </p:nvSpPr>
          <p:spPr bwMode="auto">
            <a:xfrm>
              <a:off x="1794370" y="5776665"/>
              <a:ext cx="5566794" cy="369332"/>
            </a:xfrm>
            <a:prstGeom prst="rect">
              <a:avLst/>
            </a:prstGeom>
            <a:noFill/>
            <a:ln w="9525">
              <a:noFill/>
              <a:miter lim="800000"/>
              <a:headEnd/>
              <a:tailEnd/>
            </a:ln>
          </p:spPr>
          <p:txBody>
            <a:bodyPr>
              <a:spAutoFit/>
            </a:bodyPr>
            <a:lstStyle/>
            <a:p>
              <a:pPr algn="ctr"/>
              <a:r>
                <a:rPr lang="en-US" altLang="de-DE" sz="1800" dirty="0" err="1" smtClean="0"/>
                <a:t>Identifikuje</a:t>
              </a:r>
              <a:r>
                <a:rPr lang="en-US" altLang="de-DE" sz="1800" dirty="0" smtClean="0"/>
                <a:t> </a:t>
              </a:r>
              <a:r>
                <a:rPr lang="en-US" altLang="de-DE" sz="1800" dirty="0" err="1" smtClean="0"/>
                <a:t>opatrenia</a:t>
              </a:r>
              <a:r>
                <a:rPr lang="en-US" altLang="de-DE" sz="1800" dirty="0" smtClean="0"/>
                <a:t> pre </a:t>
              </a:r>
              <a:r>
                <a:rPr lang="en-US" altLang="de-DE" sz="1800" dirty="0" err="1" smtClean="0"/>
                <a:t>činnosť</a:t>
              </a:r>
              <a:r>
                <a:rPr lang="en-US" altLang="de-DE" sz="1800" dirty="0" smtClean="0"/>
                <a:t> v </a:t>
              </a:r>
              <a:r>
                <a:rPr lang="en-US" altLang="de-DE" sz="1800" dirty="0" err="1" smtClean="0"/>
                <a:t>polovici</a:t>
              </a:r>
              <a:r>
                <a:rPr lang="en-US" altLang="de-DE" sz="1800" dirty="0" smtClean="0"/>
                <a:t> </a:t>
              </a:r>
              <a:r>
                <a:rPr lang="en-US" altLang="de-DE" sz="1800" dirty="0" err="1" smtClean="0"/>
                <a:t>obdobia</a:t>
              </a:r>
              <a:endParaRPr lang="en-US" altLang="de-DE" sz="1800" dirty="0"/>
            </a:p>
          </p:txBody>
        </p:sp>
      </p:grpSp>
      <p:sp>
        <p:nvSpPr>
          <p:cNvPr id="17" name="Down Arrow 16"/>
          <p:cNvSpPr>
            <a:spLocks noChangeArrowheads="1"/>
          </p:cNvSpPr>
          <p:nvPr/>
        </p:nvSpPr>
        <p:spPr bwMode="auto">
          <a:xfrm>
            <a:off x="4233863" y="2660862"/>
            <a:ext cx="544512" cy="263521"/>
          </a:xfrm>
          <a:prstGeom prst="downArrow">
            <a:avLst>
              <a:gd name="adj1" fmla="val 50000"/>
              <a:gd name="adj2" fmla="val 50000"/>
            </a:avLst>
          </a:prstGeom>
          <a:solidFill>
            <a:srgbClr val="C0504D"/>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algn="ctr" eaLnBrk="1" hangingPunct="1">
              <a:spcBef>
                <a:spcPct val="0"/>
              </a:spcBef>
              <a:buFontTx/>
              <a:buNone/>
              <a:defRPr/>
            </a:pPr>
            <a:endParaRPr lang="en-US" altLang="de-DE" smtClean="0">
              <a:solidFill>
                <a:srgbClr val="FFFFFF"/>
              </a:solidFill>
            </a:endParaRPr>
          </a:p>
        </p:txBody>
      </p:sp>
      <p:sp>
        <p:nvSpPr>
          <p:cNvPr id="22" name="Down Arrow 21"/>
          <p:cNvSpPr>
            <a:spLocks noChangeArrowheads="1"/>
          </p:cNvSpPr>
          <p:nvPr/>
        </p:nvSpPr>
        <p:spPr bwMode="auto">
          <a:xfrm>
            <a:off x="4233863" y="4217045"/>
            <a:ext cx="544512" cy="280988"/>
          </a:xfrm>
          <a:prstGeom prst="downArrow">
            <a:avLst>
              <a:gd name="adj1" fmla="val 50000"/>
              <a:gd name="adj2" fmla="val 50000"/>
            </a:avLst>
          </a:prstGeom>
          <a:solidFill>
            <a:srgbClr val="C0504D"/>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spcBef>
                <a:spcPct val="20000"/>
              </a:spcBef>
              <a:buFont typeface="Arial" pitchFamily="34" charset="0"/>
              <a:buChar char="•"/>
              <a:defRPr sz="3200">
                <a:solidFill>
                  <a:schemeClr val="tx1"/>
                </a:solidFill>
                <a:latin typeface="Arial" pitchFamily="34" charset="0"/>
                <a:ea typeface="Geneva" pitchFamily="-8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Arial" pitchFamily="34" charset="0"/>
                <a:ea typeface="Geneva" pitchFamily="-8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Arial" pitchFamily="34" charset="0"/>
                <a:ea typeface="Geneva" pitchFamily="-8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ea typeface="Geneva" pitchFamily="-8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pitchFamily="34" charset="0"/>
                <a:ea typeface="Geneva" pitchFamily="-84" charset="0"/>
                <a:cs typeface="Arial" pitchFamily="34" charset="0"/>
              </a:defRPr>
            </a:lvl9pPr>
          </a:lstStyle>
          <a:p>
            <a:pPr algn="ctr" eaLnBrk="1" hangingPunct="1">
              <a:spcBef>
                <a:spcPct val="0"/>
              </a:spcBef>
              <a:buFontTx/>
              <a:buNone/>
              <a:defRPr/>
            </a:pPr>
            <a:endParaRPr lang="en-US" altLang="de-DE" smtClean="0">
              <a:solidFill>
                <a:srgbClr val="FFFFFF"/>
              </a:solidFill>
            </a:endParaRPr>
          </a:p>
        </p:txBody>
      </p:sp>
      <p:grpSp>
        <p:nvGrpSpPr>
          <p:cNvPr id="11279" name="Gruppieren 22"/>
          <p:cNvGrpSpPr>
            <a:grpSpLocks noChangeAspect="1"/>
          </p:cNvGrpSpPr>
          <p:nvPr/>
        </p:nvGrpSpPr>
        <p:grpSpPr bwMode="auto">
          <a:xfrm>
            <a:off x="298450" y="227013"/>
            <a:ext cx="2976563" cy="393700"/>
            <a:chOff x="1709737" y="3049587"/>
            <a:chExt cx="5724525" cy="758825"/>
          </a:xfrm>
        </p:grpSpPr>
        <p:pic>
          <p:nvPicPr>
            <p:cNvPr id="11281" name="Picture 2" descr="http://morna.uk.com/wp-content/uploads/2010/06/wwf-logo-_-slogan-high-res3.jpg"/>
            <p:cNvPicPr>
              <a:picLocks noChangeAspect="1" noChangeArrowheads="1"/>
            </p:cNvPicPr>
            <p:nvPr/>
          </p:nvPicPr>
          <p:blipFill>
            <a:blip r:embed="rId4"/>
            <a:srcRect/>
            <a:stretch>
              <a:fillRect/>
            </a:stretch>
          </p:blipFill>
          <p:spPr bwMode="auto">
            <a:xfrm>
              <a:off x="3689667" y="3049587"/>
              <a:ext cx="1844040" cy="723265"/>
            </a:xfrm>
            <a:prstGeom prst="rect">
              <a:avLst/>
            </a:prstGeom>
            <a:noFill/>
            <a:ln w="9525">
              <a:noFill/>
              <a:miter lim="800000"/>
              <a:headEnd/>
              <a:tailEnd/>
            </a:ln>
          </p:spPr>
        </p:pic>
        <p:pic>
          <p:nvPicPr>
            <p:cNvPr id="11282" name="Picture 1" descr="12cm ieep"/>
            <p:cNvPicPr>
              <a:picLocks noChangeAspect="1" noChangeArrowheads="1"/>
            </p:cNvPicPr>
            <p:nvPr/>
          </p:nvPicPr>
          <p:blipFill>
            <a:blip r:embed="rId5"/>
            <a:srcRect/>
            <a:stretch>
              <a:fillRect/>
            </a:stretch>
          </p:blipFill>
          <p:spPr bwMode="auto">
            <a:xfrm>
              <a:off x="1709737" y="3085147"/>
              <a:ext cx="1637030" cy="723265"/>
            </a:xfrm>
            <a:prstGeom prst="rect">
              <a:avLst/>
            </a:prstGeom>
            <a:noFill/>
            <a:ln w="9525">
              <a:noFill/>
              <a:miter lim="800000"/>
              <a:headEnd/>
              <a:tailEnd/>
            </a:ln>
          </p:spPr>
        </p:pic>
        <p:pic>
          <p:nvPicPr>
            <p:cNvPr id="11283" name="Picture 7" descr="C:\Users\M Kettunen\Documents\IEEP\PROJECTS\350_N2k financing III\ICF GHK logo blueblock JPG file.jpg"/>
            <p:cNvPicPr>
              <a:picLocks noChangeAspect="1" noChangeArrowheads="1"/>
            </p:cNvPicPr>
            <p:nvPr/>
          </p:nvPicPr>
          <p:blipFill>
            <a:blip r:embed="rId6"/>
            <a:srcRect/>
            <a:stretch>
              <a:fillRect/>
            </a:stretch>
          </p:blipFill>
          <p:spPr bwMode="auto">
            <a:xfrm>
              <a:off x="5740717" y="3095307"/>
              <a:ext cx="1693545" cy="617855"/>
            </a:xfrm>
            <a:prstGeom prst="rect">
              <a:avLst/>
            </a:prstGeom>
            <a:noFill/>
            <a:ln w="9525">
              <a:noFill/>
              <a:miter lim="800000"/>
              <a:headEnd/>
              <a:tailEnd/>
            </a:ln>
          </p:spPr>
        </p:pic>
      </p:grpSp>
      <p:sp>
        <p:nvSpPr>
          <p:cNvPr id="11280" name="Rectangle 13"/>
          <p:cNvSpPr>
            <a:spLocks noChangeArrowheads="1"/>
          </p:cNvSpPr>
          <p:nvPr/>
        </p:nvSpPr>
        <p:spPr bwMode="auto">
          <a:xfrm>
            <a:off x="7524750" y="6548438"/>
            <a:ext cx="1439863" cy="288925"/>
          </a:xfrm>
          <a:prstGeom prst="rect">
            <a:avLst/>
          </a:prstGeom>
          <a:noFill/>
          <a:ln w="9525">
            <a:noFill/>
            <a:miter lim="800000"/>
            <a:headEnd/>
            <a:tailEnd/>
          </a:ln>
        </p:spPr>
        <p:txBody>
          <a:bodyPr/>
          <a:lstStyle/>
          <a:p>
            <a:r>
              <a:rPr lang="en-GB" altLang="de-DE" sz="1000">
                <a:solidFill>
                  <a:srgbClr val="404040"/>
                </a:solidFill>
              </a:rPr>
              <a:t>10. September 2013</a:t>
            </a:r>
            <a:endParaRPr lang="en-IE" altLang="de-DE" sz="1000">
              <a:solidFill>
                <a:srgbClr val="40404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441325" y="6451600"/>
            <a:ext cx="8385175" cy="1588"/>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12291" name="Title 1"/>
          <p:cNvSpPr txBox="1">
            <a:spLocks/>
          </p:cNvSpPr>
          <p:nvPr/>
        </p:nvSpPr>
        <p:spPr bwMode="auto">
          <a:xfrm>
            <a:off x="2884488" y="257175"/>
            <a:ext cx="6018212" cy="693738"/>
          </a:xfrm>
          <a:prstGeom prst="rect">
            <a:avLst/>
          </a:prstGeom>
          <a:noFill/>
          <a:ln w="9525">
            <a:noFill/>
            <a:miter lim="800000"/>
            <a:headEnd/>
            <a:tailEnd/>
          </a:ln>
        </p:spPr>
        <p:txBody>
          <a:bodyPr/>
          <a:lstStyle/>
          <a:p>
            <a:pPr algn="r"/>
            <a:endParaRPr lang="de-DE" altLang="de-DE" sz="2400">
              <a:solidFill>
                <a:srgbClr val="404040"/>
              </a:solidFill>
            </a:endParaRPr>
          </a:p>
        </p:txBody>
      </p:sp>
      <p:pic>
        <p:nvPicPr>
          <p:cNvPr id="12292" name="Picture 11" descr="C:\Users\Янка Казакова.LH-3D0CJO2TSPBL\Desktop\green.jpg"/>
          <p:cNvPicPr>
            <a:picLocks noChangeAspect="1" noChangeArrowheads="1"/>
          </p:cNvPicPr>
          <p:nvPr/>
        </p:nvPicPr>
        <p:blipFill>
          <a:blip r:embed="rId3"/>
          <a:srcRect/>
          <a:stretch>
            <a:fillRect/>
          </a:stretch>
        </p:blipFill>
        <p:spPr bwMode="auto">
          <a:xfrm>
            <a:off x="0" y="-6350"/>
            <a:ext cx="133350" cy="6877050"/>
          </a:xfrm>
          <a:prstGeom prst="rect">
            <a:avLst/>
          </a:prstGeom>
          <a:noFill/>
          <a:ln w="9525">
            <a:noFill/>
            <a:miter lim="800000"/>
            <a:headEnd/>
            <a:tailEnd/>
          </a:ln>
        </p:spPr>
      </p:pic>
      <p:sp>
        <p:nvSpPr>
          <p:cNvPr id="12293" name="Title 1"/>
          <p:cNvSpPr txBox="1">
            <a:spLocks/>
          </p:cNvSpPr>
          <p:nvPr/>
        </p:nvSpPr>
        <p:spPr bwMode="auto">
          <a:xfrm>
            <a:off x="606424" y="1519238"/>
            <a:ext cx="6403975" cy="517525"/>
          </a:xfrm>
          <a:prstGeom prst="rect">
            <a:avLst/>
          </a:prstGeom>
          <a:noFill/>
          <a:ln w="9525">
            <a:noFill/>
            <a:miter lim="800000"/>
            <a:headEnd/>
            <a:tailEnd/>
          </a:ln>
        </p:spPr>
        <p:txBody>
          <a:bodyPr/>
          <a:lstStyle/>
          <a:p>
            <a:r>
              <a:rPr lang="en-GB" altLang="de-DE" sz="2500" b="1" dirty="0" err="1" smtClean="0">
                <a:solidFill>
                  <a:srgbClr val="404040"/>
                </a:solidFill>
              </a:rPr>
              <a:t>Financovanie</a:t>
            </a:r>
            <a:r>
              <a:rPr lang="en-GB" altLang="de-DE" sz="2500" b="1" dirty="0" smtClean="0">
                <a:solidFill>
                  <a:srgbClr val="404040"/>
                </a:solidFill>
              </a:rPr>
              <a:t> </a:t>
            </a:r>
            <a:r>
              <a:rPr lang="en-GB" altLang="de-DE" sz="2500" b="1" dirty="0" err="1" smtClean="0">
                <a:solidFill>
                  <a:srgbClr val="404040"/>
                </a:solidFill>
              </a:rPr>
              <a:t>programu</a:t>
            </a:r>
            <a:r>
              <a:rPr lang="en-GB" altLang="de-DE" sz="2500" b="1" dirty="0" smtClean="0">
                <a:solidFill>
                  <a:srgbClr val="404040"/>
                </a:solidFill>
              </a:rPr>
              <a:t> </a:t>
            </a:r>
            <a:r>
              <a:rPr lang="en-GB" altLang="de-DE" sz="2500" b="1" dirty="0" err="1" smtClean="0">
                <a:solidFill>
                  <a:srgbClr val="404040"/>
                </a:solidFill>
              </a:rPr>
              <a:t>Natura</a:t>
            </a:r>
            <a:r>
              <a:rPr lang="en-GB" altLang="de-DE" sz="2500" b="1" dirty="0" smtClean="0">
                <a:solidFill>
                  <a:srgbClr val="404040"/>
                </a:solidFill>
              </a:rPr>
              <a:t> 2000: </a:t>
            </a:r>
            <a:r>
              <a:rPr lang="en-GB" altLang="de-DE" sz="2500" b="1" dirty="0" err="1" smtClean="0">
                <a:solidFill>
                  <a:srgbClr val="404040"/>
                </a:solidFill>
              </a:rPr>
              <a:t>politický</a:t>
            </a:r>
            <a:r>
              <a:rPr lang="en-GB" altLang="de-DE" sz="2500" b="1" dirty="0" smtClean="0">
                <a:solidFill>
                  <a:srgbClr val="404040"/>
                </a:solidFill>
              </a:rPr>
              <a:t> </a:t>
            </a:r>
            <a:r>
              <a:rPr lang="en-GB" altLang="de-DE" sz="2500" b="1" dirty="0" err="1" smtClean="0">
                <a:solidFill>
                  <a:srgbClr val="404040"/>
                </a:solidFill>
              </a:rPr>
              <a:t>záväzok</a:t>
            </a:r>
            <a:endParaRPr lang="en-IE" altLang="de-DE" sz="2500" b="1" dirty="0">
              <a:solidFill>
                <a:srgbClr val="404040"/>
              </a:solidFill>
            </a:endParaRPr>
          </a:p>
        </p:txBody>
      </p:sp>
      <p:cxnSp>
        <p:nvCxnSpPr>
          <p:cNvPr id="14" name="Straight Connector 13"/>
          <p:cNvCxnSpPr/>
          <p:nvPr/>
        </p:nvCxnSpPr>
        <p:spPr>
          <a:xfrm>
            <a:off x="606425" y="2474913"/>
            <a:ext cx="8220075" cy="1587"/>
          </a:xfrm>
          <a:prstGeom prst="line">
            <a:avLst/>
          </a:prstGeom>
          <a:ln w="635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12295" name="Title 1"/>
          <p:cNvSpPr txBox="1">
            <a:spLocks/>
          </p:cNvSpPr>
          <p:nvPr/>
        </p:nvSpPr>
        <p:spPr bwMode="auto">
          <a:xfrm>
            <a:off x="327025" y="6548438"/>
            <a:ext cx="3268663" cy="322262"/>
          </a:xfrm>
          <a:prstGeom prst="rect">
            <a:avLst/>
          </a:prstGeom>
          <a:noFill/>
          <a:ln w="9525">
            <a:noFill/>
            <a:miter lim="800000"/>
            <a:headEnd/>
            <a:tailEnd/>
          </a:ln>
        </p:spPr>
        <p:txBody>
          <a:bodyPr/>
          <a:lstStyle/>
          <a:p>
            <a:r>
              <a:rPr lang="en-US" altLang="de-DE" sz="1000">
                <a:solidFill>
                  <a:srgbClr val="404040"/>
                </a:solidFill>
              </a:rPr>
              <a:t>National Workshop on Financing Natura 2000</a:t>
            </a:r>
            <a:endParaRPr lang="en-IE" altLang="de-DE" sz="1000">
              <a:solidFill>
                <a:srgbClr val="404040"/>
              </a:solidFill>
            </a:endParaRPr>
          </a:p>
        </p:txBody>
      </p:sp>
      <p:sp>
        <p:nvSpPr>
          <p:cNvPr id="12296" name="Title 1"/>
          <p:cNvSpPr txBox="1">
            <a:spLocks/>
          </p:cNvSpPr>
          <p:nvPr/>
        </p:nvSpPr>
        <p:spPr bwMode="auto">
          <a:xfrm>
            <a:off x="3036888" y="409575"/>
            <a:ext cx="6018212" cy="693738"/>
          </a:xfrm>
          <a:prstGeom prst="rect">
            <a:avLst/>
          </a:prstGeom>
          <a:noFill/>
          <a:ln w="9525">
            <a:noFill/>
            <a:miter lim="800000"/>
            <a:headEnd/>
            <a:tailEnd/>
          </a:ln>
        </p:spPr>
        <p:txBody>
          <a:bodyPr/>
          <a:lstStyle/>
          <a:p>
            <a:pPr algn="r"/>
            <a:r>
              <a:rPr lang="sk-SK" altLang="de-DE" sz="2400" b="1" dirty="0" smtClean="0">
                <a:solidFill>
                  <a:srgbClr val="404040"/>
                </a:solidFill>
              </a:rPr>
              <a:t>Celkový politický kontext</a:t>
            </a:r>
            <a:endParaRPr lang="en-IE" altLang="de-DE" sz="2400" dirty="0">
              <a:solidFill>
                <a:srgbClr val="404040"/>
              </a:solidFill>
            </a:endParaRPr>
          </a:p>
        </p:txBody>
      </p:sp>
      <p:sp>
        <p:nvSpPr>
          <p:cNvPr id="12297" name="Title 1"/>
          <p:cNvSpPr txBox="1">
            <a:spLocks/>
          </p:cNvSpPr>
          <p:nvPr/>
        </p:nvSpPr>
        <p:spPr bwMode="auto">
          <a:xfrm>
            <a:off x="836613" y="2236788"/>
            <a:ext cx="7424737" cy="4710112"/>
          </a:xfrm>
          <a:prstGeom prst="rect">
            <a:avLst/>
          </a:prstGeom>
          <a:noFill/>
          <a:ln w="9525">
            <a:noFill/>
            <a:miter lim="800000"/>
            <a:headEnd/>
            <a:tailEnd/>
          </a:ln>
        </p:spPr>
        <p:txBody>
          <a:bodyPr/>
          <a:lstStyle/>
          <a:p>
            <a:endParaRPr lang="de-DE" altLang="de-DE" sz="2000" dirty="0"/>
          </a:p>
          <a:p>
            <a:pPr>
              <a:lnSpc>
                <a:spcPct val="150000"/>
              </a:lnSpc>
            </a:pPr>
            <a:r>
              <a:rPr lang="de-DE" altLang="de-DE" sz="2000" dirty="0" err="1" smtClean="0">
                <a:solidFill>
                  <a:srgbClr val="404040"/>
                </a:solidFill>
              </a:rPr>
              <a:t>Akcia</a:t>
            </a:r>
            <a:r>
              <a:rPr lang="de-DE" altLang="de-DE" sz="2000" dirty="0" smtClean="0">
                <a:solidFill>
                  <a:srgbClr val="404040"/>
                </a:solidFill>
              </a:rPr>
              <a:t> 2 </a:t>
            </a:r>
            <a:r>
              <a:rPr lang="de-DE" altLang="de-DE" sz="2000" dirty="0" err="1" smtClean="0">
                <a:solidFill>
                  <a:srgbClr val="404040"/>
                </a:solidFill>
              </a:rPr>
              <a:t>stratégie</a:t>
            </a:r>
            <a:r>
              <a:rPr lang="de-DE" altLang="de-DE" sz="2000" dirty="0" smtClean="0">
                <a:solidFill>
                  <a:srgbClr val="404040"/>
                </a:solidFill>
              </a:rPr>
              <a:t> EÚ </a:t>
            </a:r>
            <a:r>
              <a:rPr lang="de-DE" altLang="de-DE" sz="2000" dirty="0" err="1" smtClean="0">
                <a:solidFill>
                  <a:srgbClr val="404040"/>
                </a:solidFill>
              </a:rPr>
              <a:t>pre</a:t>
            </a:r>
            <a:r>
              <a:rPr lang="de-DE" altLang="de-DE" sz="2000" dirty="0" smtClean="0">
                <a:solidFill>
                  <a:srgbClr val="404040"/>
                </a:solidFill>
              </a:rPr>
              <a:t> </a:t>
            </a:r>
            <a:r>
              <a:rPr lang="de-DE" altLang="de-DE" sz="2000" dirty="0" err="1" smtClean="0">
                <a:solidFill>
                  <a:srgbClr val="404040"/>
                </a:solidFill>
              </a:rPr>
              <a:t>biodiverzitu</a:t>
            </a:r>
            <a:r>
              <a:rPr lang="de-DE" altLang="de-DE" sz="2000" dirty="0" smtClean="0">
                <a:solidFill>
                  <a:srgbClr val="404040"/>
                </a:solidFill>
              </a:rPr>
              <a:t> do </a:t>
            </a:r>
            <a:r>
              <a:rPr lang="de-DE" altLang="de-DE" sz="2000" dirty="0" err="1" smtClean="0">
                <a:solidFill>
                  <a:srgbClr val="404040"/>
                </a:solidFill>
              </a:rPr>
              <a:t>roku</a:t>
            </a:r>
            <a:r>
              <a:rPr lang="de-DE" altLang="de-DE" sz="2000" dirty="0" smtClean="0">
                <a:solidFill>
                  <a:srgbClr val="404040"/>
                </a:solidFill>
              </a:rPr>
              <a:t> 2020:</a:t>
            </a:r>
          </a:p>
          <a:p>
            <a:pPr>
              <a:lnSpc>
                <a:spcPct val="150000"/>
              </a:lnSpc>
            </a:pPr>
            <a:endParaRPr lang="de-DE" altLang="de-DE" sz="2000" dirty="0" smtClean="0">
              <a:solidFill>
                <a:srgbClr val="404040"/>
              </a:solidFill>
            </a:endParaRPr>
          </a:p>
          <a:p>
            <a:pPr algn="ctr">
              <a:lnSpc>
                <a:spcPct val="150000"/>
              </a:lnSpc>
            </a:pPr>
            <a:r>
              <a:rPr lang="de-DE" altLang="de-DE" sz="2000" i="1" dirty="0" err="1" smtClean="0">
                <a:solidFill>
                  <a:srgbClr val="404040"/>
                </a:solidFill>
              </a:rPr>
              <a:t>Komisia</a:t>
            </a:r>
            <a:r>
              <a:rPr lang="de-DE" altLang="de-DE" sz="2000" i="1" dirty="0" smtClean="0">
                <a:solidFill>
                  <a:srgbClr val="404040"/>
                </a:solidFill>
              </a:rPr>
              <a:t> a </a:t>
            </a:r>
            <a:r>
              <a:rPr lang="de-DE" altLang="de-DE" sz="2000" i="1" dirty="0" err="1" smtClean="0">
                <a:solidFill>
                  <a:srgbClr val="404040"/>
                </a:solidFill>
              </a:rPr>
              <a:t>členské</a:t>
            </a:r>
            <a:r>
              <a:rPr lang="de-DE" altLang="de-DE" sz="2000" i="1" dirty="0" smtClean="0">
                <a:solidFill>
                  <a:srgbClr val="404040"/>
                </a:solidFill>
              </a:rPr>
              <a:t> </a:t>
            </a:r>
            <a:r>
              <a:rPr lang="de-DE" altLang="de-DE" sz="2000" i="1" dirty="0" err="1" smtClean="0">
                <a:solidFill>
                  <a:srgbClr val="404040"/>
                </a:solidFill>
              </a:rPr>
              <a:t>štáty</a:t>
            </a:r>
            <a:r>
              <a:rPr lang="de-DE" altLang="de-DE" sz="2000" i="1" dirty="0" smtClean="0">
                <a:solidFill>
                  <a:srgbClr val="404040"/>
                </a:solidFill>
              </a:rPr>
              <a:t> </a:t>
            </a:r>
            <a:r>
              <a:rPr lang="de-DE" altLang="de-DE" sz="2000" i="1" dirty="0" err="1" smtClean="0">
                <a:solidFill>
                  <a:srgbClr val="404040"/>
                </a:solidFill>
              </a:rPr>
              <a:t>poskytnú</a:t>
            </a:r>
            <a:r>
              <a:rPr lang="de-DE" altLang="de-DE" sz="2000" i="1" dirty="0" smtClean="0">
                <a:solidFill>
                  <a:srgbClr val="404040"/>
                </a:solidFill>
              </a:rPr>
              <a:t> </a:t>
            </a:r>
            <a:r>
              <a:rPr lang="de-DE" altLang="de-DE" sz="2000" i="1" dirty="0" err="1" smtClean="0">
                <a:solidFill>
                  <a:srgbClr val="404040"/>
                </a:solidFill>
              </a:rPr>
              <a:t>potrebné</a:t>
            </a:r>
            <a:r>
              <a:rPr lang="de-DE" altLang="de-DE" sz="2000" i="1" dirty="0" smtClean="0">
                <a:solidFill>
                  <a:srgbClr val="404040"/>
                </a:solidFill>
              </a:rPr>
              <a:t> </a:t>
            </a:r>
            <a:r>
              <a:rPr lang="de-DE" altLang="de-DE" sz="2000" i="1" dirty="0" err="1" smtClean="0">
                <a:solidFill>
                  <a:srgbClr val="404040"/>
                </a:solidFill>
              </a:rPr>
              <a:t>finančné</a:t>
            </a:r>
            <a:r>
              <a:rPr lang="de-DE" altLang="de-DE" sz="2000" i="1" dirty="0" smtClean="0">
                <a:solidFill>
                  <a:srgbClr val="404040"/>
                </a:solidFill>
              </a:rPr>
              <a:t> </a:t>
            </a:r>
            <a:r>
              <a:rPr lang="de-DE" altLang="de-DE" sz="2000" i="1" dirty="0" err="1" smtClean="0">
                <a:solidFill>
                  <a:srgbClr val="404040"/>
                </a:solidFill>
              </a:rPr>
              <a:t>prostriedky</a:t>
            </a:r>
            <a:r>
              <a:rPr lang="de-DE" altLang="de-DE" sz="2000" i="1" dirty="0" smtClean="0">
                <a:solidFill>
                  <a:srgbClr val="404040"/>
                </a:solidFill>
              </a:rPr>
              <a:t> a </a:t>
            </a:r>
            <a:r>
              <a:rPr lang="de-DE" altLang="de-DE" sz="2000" i="1" dirty="0" err="1" smtClean="0">
                <a:solidFill>
                  <a:srgbClr val="404040"/>
                </a:solidFill>
              </a:rPr>
              <a:t>podnety</a:t>
            </a:r>
            <a:r>
              <a:rPr lang="de-DE" altLang="de-DE" sz="2000" i="1" dirty="0" smtClean="0">
                <a:solidFill>
                  <a:srgbClr val="404040"/>
                </a:solidFill>
              </a:rPr>
              <a:t> </a:t>
            </a:r>
            <a:r>
              <a:rPr lang="de-DE" altLang="de-DE" sz="2000" i="1" dirty="0" err="1" smtClean="0">
                <a:solidFill>
                  <a:srgbClr val="404040"/>
                </a:solidFill>
              </a:rPr>
              <a:t>pre</a:t>
            </a:r>
            <a:r>
              <a:rPr lang="de-DE" altLang="de-DE" sz="2000" i="1" dirty="0" smtClean="0">
                <a:solidFill>
                  <a:srgbClr val="404040"/>
                </a:solidFill>
              </a:rPr>
              <a:t> </a:t>
            </a:r>
            <a:r>
              <a:rPr lang="de-DE" altLang="de-DE" sz="2000" i="1" dirty="0" err="1" smtClean="0">
                <a:solidFill>
                  <a:srgbClr val="404040"/>
                </a:solidFill>
              </a:rPr>
              <a:t>sieť</a:t>
            </a:r>
            <a:r>
              <a:rPr lang="de-DE" altLang="de-DE" sz="2000" i="1" dirty="0" smtClean="0">
                <a:solidFill>
                  <a:srgbClr val="404040"/>
                </a:solidFill>
              </a:rPr>
              <a:t> Natura 2000, a </a:t>
            </a:r>
            <a:r>
              <a:rPr lang="de-DE" altLang="de-DE" sz="2000" i="1" dirty="0" err="1" smtClean="0">
                <a:solidFill>
                  <a:srgbClr val="404040"/>
                </a:solidFill>
              </a:rPr>
              <a:t>to</a:t>
            </a:r>
            <a:r>
              <a:rPr lang="de-DE" altLang="de-DE" sz="2000" i="1" dirty="0" smtClean="0">
                <a:solidFill>
                  <a:srgbClr val="404040"/>
                </a:solidFill>
              </a:rPr>
              <a:t> </a:t>
            </a:r>
            <a:r>
              <a:rPr lang="de-DE" altLang="de-DE" sz="2000" i="1" dirty="0" err="1" smtClean="0">
                <a:solidFill>
                  <a:srgbClr val="404040"/>
                </a:solidFill>
              </a:rPr>
              <a:t>aj</a:t>
            </a:r>
            <a:r>
              <a:rPr lang="de-DE" altLang="de-DE" sz="2000" i="1" dirty="0" smtClean="0">
                <a:solidFill>
                  <a:srgbClr val="404040"/>
                </a:solidFill>
              </a:rPr>
              <a:t> </a:t>
            </a:r>
            <a:r>
              <a:rPr lang="de-DE" altLang="de-DE" sz="2000" i="1" dirty="0" err="1" smtClean="0">
                <a:solidFill>
                  <a:srgbClr val="404040"/>
                </a:solidFill>
              </a:rPr>
              <a:t>prostredníctvom</a:t>
            </a:r>
            <a:r>
              <a:rPr lang="de-DE" altLang="de-DE" sz="2000" i="1" dirty="0" smtClean="0">
                <a:solidFill>
                  <a:srgbClr val="404040"/>
                </a:solidFill>
              </a:rPr>
              <a:t> </a:t>
            </a:r>
            <a:r>
              <a:rPr lang="de-DE" altLang="de-DE" sz="2000" i="1" dirty="0" err="1" smtClean="0">
                <a:solidFill>
                  <a:srgbClr val="404040"/>
                </a:solidFill>
              </a:rPr>
              <a:t>finančných</a:t>
            </a:r>
            <a:r>
              <a:rPr lang="de-DE" altLang="de-DE" sz="2000" i="1" dirty="0" smtClean="0">
                <a:solidFill>
                  <a:srgbClr val="404040"/>
                </a:solidFill>
              </a:rPr>
              <a:t> </a:t>
            </a:r>
            <a:r>
              <a:rPr lang="de-DE" altLang="de-DE" sz="2000" i="1" dirty="0" err="1" smtClean="0">
                <a:solidFill>
                  <a:srgbClr val="404040"/>
                </a:solidFill>
              </a:rPr>
              <a:t>nástrojov</a:t>
            </a:r>
            <a:r>
              <a:rPr lang="de-DE" altLang="de-DE" sz="2000" i="1" dirty="0" smtClean="0">
                <a:solidFill>
                  <a:srgbClr val="404040"/>
                </a:solidFill>
              </a:rPr>
              <a:t> EÚ, v </a:t>
            </a:r>
            <a:r>
              <a:rPr lang="de-DE" altLang="de-DE" sz="2000" i="1" dirty="0" err="1" smtClean="0">
                <a:solidFill>
                  <a:srgbClr val="404040"/>
                </a:solidFill>
              </a:rPr>
              <a:t>rámci</a:t>
            </a:r>
            <a:r>
              <a:rPr lang="de-DE" altLang="de-DE" sz="2000" i="1" dirty="0" smtClean="0">
                <a:solidFill>
                  <a:srgbClr val="404040"/>
                </a:solidFill>
              </a:rPr>
              <a:t> </a:t>
            </a:r>
            <a:r>
              <a:rPr lang="de-DE" altLang="de-DE" sz="2000" i="1" dirty="0" err="1" smtClean="0">
                <a:solidFill>
                  <a:srgbClr val="404040"/>
                </a:solidFill>
              </a:rPr>
              <a:t>budúceho</a:t>
            </a:r>
            <a:r>
              <a:rPr lang="de-DE" altLang="de-DE" sz="2000" i="1" dirty="0" smtClean="0">
                <a:solidFill>
                  <a:srgbClr val="404040"/>
                </a:solidFill>
              </a:rPr>
              <a:t> </a:t>
            </a:r>
            <a:r>
              <a:rPr lang="de-DE" altLang="de-DE" sz="2000" i="1" dirty="0" err="1" smtClean="0">
                <a:solidFill>
                  <a:srgbClr val="404040"/>
                </a:solidFill>
              </a:rPr>
              <a:t>viacročného</a:t>
            </a:r>
            <a:r>
              <a:rPr lang="de-DE" altLang="de-DE" sz="2000" i="1" dirty="0" smtClean="0">
                <a:solidFill>
                  <a:srgbClr val="404040"/>
                </a:solidFill>
              </a:rPr>
              <a:t> </a:t>
            </a:r>
            <a:r>
              <a:rPr lang="de-DE" altLang="de-DE" sz="2000" i="1" dirty="0" err="1" smtClean="0">
                <a:solidFill>
                  <a:srgbClr val="404040"/>
                </a:solidFill>
              </a:rPr>
              <a:t>finančného</a:t>
            </a:r>
            <a:r>
              <a:rPr lang="de-DE" altLang="de-DE" sz="2000" i="1" dirty="0" smtClean="0">
                <a:solidFill>
                  <a:srgbClr val="404040"/>
                </a:solidFill>
              </a:rPr>
              <a:t> </a:t>
            </a:r>
            <a:r>
              <a:rPr lang="de-DE" altLang="de-DE" sz="2000" i="1" dirty="0" err="1" smtClean="0">
                <a:solidFill>
                  <a:srgbClr val="404040"/>
                </a:solidFill>
              </a:rPr>
              <a:t>rámca</a:t>
            </a:r>
            <a:r>
              <a:rPr lang="de-DE" altLang="de-DE" sz="2000" i="1" dirty="0" smtClean="0">
                <a:solidFill>
                  <a:srgbClr val="404040"/>
                </a:solidFill>
              </a:rPr>
              <a:t>. </a:t>
            </a:r>
            <a:r>
              <a:rPr lang="de-DE" altLang="de-DE" sz="2000" i="1" dirty="0" err="1" smtClean="0">
                <a:solidFill>
                  <a:srgbClr val="404040"/>
                </a:solidFill>
              </a:rPr>
              <a:t>Komisia</a:t>
            </a:r>
            <a:r>
              <a:rPr lang="de-DE" altLang="de-DE" sz="2000" i="1" dirty="0" smtClean="0">
                <a:solidFill>
                  <a:srgbClr val="404040"/>
                </a:solidFill>
              </a:rPr>
              <a:t> </a:t>
            </a:r>
            <a:r>
              <a:rPr lang="de-DE" altLang="de-DE" sz="2000" i="1" dirty="0" err="1" smtClean="0">
                <a:solidFill>
                  <a:srgbClr val="404040"/>
                </a:solidFill>
              </a:rPr>
              <a:t>stanoví</a:t>
            </a:r>
            <a:r>
              <a:rPr lang="de-DE" altLang="de-DE" sz="2000" i="1" dirty="0" smtClean="0">
                <a:solidFill>
                  <a:srgbClr val="404040"/>
                </a:solidFill>
              </a:rPr>
              <a:t> </a:t>
            </a:r>
            <a:r>
              <a:rPr lang="de-DE" altLang="de-DE" sz="2000" i="1" dirty="0" err="1" smtClean="0">
                <a:solidFill>
                  <a:srgbClr val="404040"/>
                </a:solidFill>
              </a:rPr>
              <a:t>svoje</a:t>
            </a:r>
            <a:r>
              <a:rPr lang="de-DE" altLang="de-DE" sz="2000" i="1" dirty="0" smtClean="0">
                <a:solidFill>
                  <a:srgbClr val="404040"/>
                </a:solidFill>
              </a:rPr>
              <a:t> </a:t>
            </a:r>
            <a:r>
              <a:rPr lang="de-DE" altLang="de-DE" sz="2000" i="1" dirty="0" err="1" smtClean="0">
                <a:solidFill>
                  <a:srgbClr val="404040"/>
                </a:solidFill>
              </a:rPr>
              <a:t>názory</a:t>
            </a:r>
            <a:r>
              <a:rPr lang="de-DE" altLang="de-DE" sz="2000" i="1" dirty="0" smtClean="0">
                <a:solidFill>
                  <a:srgbClr val="404040"/>
                </a:solidFill>
              </a:rPr>
              <a:t> v </a:t>
            </a:r>
            <a:r>
              <a:rPr lang="de-DE" altLang="de-DE" sz="2000" i="1" dirty="0" err="1" smtClean="0">
                <a:solidFill>
                  <a:srgbClr val="404040"/>
                </a:solidFill>
              </a:rPr>
              <a:t>roku</a:t>
            </a:r>
            <a:r>
              <a:rPr lang="de-DE" altLang="de-DE" sz="2000" i="1" dirty="0" smtClean="0">
                <a:solidFill>
                  <a:srgbClr val="404040"/>
                </a:solidFill>
              </a:rPr>
              <a:t> 2011 o </a:t>
            </a:r>
            <a:r>
              <a:rPr lang="de-DE" altLang="de-DE" sz="2000" i="1" dirty="0" err="1" smtClean="0">
                <a:solidFill>
                  <a:srgbClr val="404040"/>
                </a:solidFill>
              </a:rPr>
              <a:t>tom</a:t>
            </a:r>
            <a:r>
              <a:rPr lang="de-DE" altLang="de-DE" sz="2000" i="1" dirty="0" smtClean="0">
                <a:solidFill>
                  <a:srgbClr val="404040"/>
                </a:solidFill>
              </a:rPr>
              <a:t>, </a:t>
            </a:r>
            <a:r>
              <a:rPr lang="de-DE" altLang="de-DE" sz="2000" i="1" dirty="0" err="1" smtClean="0">
                <a:solidFill>
                  <a:srgbClr val="404040"/>
                </a:solidFill>
              </a:rPr>
              <a:t>ako</a:t>
            </a:r>
            <a:r>
              <a:rPr lang="de-DE" altLang="de-DE" sz="2000" i="1" dirty="0" smtClean="0">
                <a:solidFill>
                  <a:srgbClr val="404040"/>
                </a:solidFill>
              </a:rPr>
              <a:t> </a:t>
            </a:r>
            <a:r>
              <a:rPr lang="de-DE" altLang="de-DE" sz="2000" i="1" dirty="0" err="1" smtClean="0">
                <a:solidFill>
                  <a:srgbClr val="404040"/>
                </a:solidFill>
              </a:rPr>
              <a:t>bude</a:t>
            </a:r>
            <a:r>
              <a:rPr lang="de-DE" altLang="de-DE" sz="2000" i="1" dirty="0" smtClean="0">
                <a:solidFill>
                  <a:srgbClr val="404040"/>
                </a:solidFill>
              </a:rPr>
              <a:t> Natura 2000 </a:t>
            </a:r>
            <a:r>
              <a:rPr lang="de-DE" altLang="de-DE" sz="2000" i="1" dirty="0" err="1" smtClean="0">
                <a:solidFill>
                  <a:srgbClr val="404040"/>
                </a:solidFill>
              </a:rPr>
              <a:t>sa</a:t>
            </a:r>
            <a:r>
              <a:rPr lang="de-DE" altLang="de-DE" sz="2000" i="1" dirty="0" smtClean="0">
                <a:solidFill>
                  <a:srgbClr val="404040"/>
                </a:solidFill>
              </a:rPr>
              <a:t> </a:t>
            </a:r>
            <a:r>
              <a:rPr lang="de-DE" altLang="de-DE" sz="2000" i="1" dirty="0" err="1" smtClean="0">
                <a:solidFill>
                  <a:srgbClr val="404040"/>
                </a:solidFill>
              </a:rPr>
              <a:t>majú</a:t>
            </a:r>
            <a:r>
              <a:rPr lang="de-DE" altLang="de-DE" sz="2000" i="1" dirty="0" smtClean="0">
                <a:solidFill>
                  <a:srgbClr val="404040"/>
                </a:solidFill>
              </a:rPr>
              <a:t> </a:t>
            </a:r>
            <a:r>
              <a:rPr lang="de-DE" altLang="de-DE" sz="2000" i="1" dirty="0" err="1" smtClean="0">
                <a:solidFill>
                  <a:srgbClr val="404040"/>
                </a:solidFill>
              </a:rPr>
              <a:t>financovať</a:t>
            </a:r>
            <a:r>
              <a:rPr lang="de-DE" altLang="de-DE" sz="2000" i="1" dirty="0" smtClean="0">
                <a:solidFill>
                  <a:srgbClr val="404040"/>
                </a:solidFill>
              </a:rPr>
              <a:t> v </a:t>
            </a:r>
            <a:r>
              <a:rPr lang="de-DE" altLang="de-DE" sz="2000" i="1" dirty="0" err="1" smtClean="0">
                <a:solidFill>
                  <a:srgbClr val="404040"/>
                </a:solidFill>
              </a:rPr>
              <a:t>rámci</a:t>
            </a:r>
            <a:r>
              <a:rPr lang="de-DE" altLang="de-DE" sz="2000" i="1" dirty="0" smtClean="0">
                <a:solidFill>
                  <a:srgbClr val="404040"/>
                </a:solidFill>
              </a:rPr>
              <a:t> </a:t>
            </a:r>
            <a:r>
              <a:rPr lang="de-DE" altLang="de-DE" sz="2000" i="1" dirty="0" err="1" smtClean="0">
                <a:solidFill>
                  <a:srgbClr val="404040"/>
                </a:solidFill>
              </a:rPr>
              <a:t>budúceho</a:t>
            </a:r>
            <a:r>
              <a:rPr lang="de-DE" altLang="de-DE" sz="2000" i="1" dirty="0" smtClean="0">
                <a:solidFill>
                  <a:srgbClr val="404040"/>
                </a:solidFill>
              </a:rPr>
              <a:t> </a:t>
            </a:r>
            <a:r>
              <a:rPr lang="de-DE" altLang="de-DE" sz="2000" i="1" dirty="0" err="1" smtClean="0">
                <a:solidFill>
                  <a:srgbClr val="404040"/>
                </a:solidFill>
              </a:rPr>
              <a:t>viacročného</a:t>
            </a:r>
            <a:r>
              <a:rPr lang="de-DE" altLang="de-DE" sz="2000" i="1" dirty="0" smtClean="0">
                <a:solidFill>
                  <a:srgbClr val="404040"/>
                </a:solidFill>
              </a:rPr>
              <a:t> </a:t>
            </a:r>
            <a:r>
              <a:rPr lang="de-DE" altLang="de-DE" sz="2000" i="1" dirty="0" err="1" smtClean="0">
                <a:solidFill>
                  <a:srgbClr val="404040"/>
                </a:solidFill>
              </a:rPr>
              <a:t>finančného</a:t>
            </a:r>
            <a:r>
              <a:rPr lang="de-DE" altLang="de-DE" sz="2000" i="1" dirty="0" smtClean="0">
                <a:solidFill>
                  <a:srgbClr val="404040"/>
                </a:solidFill>
              </a:rPr>
              <a:t> </a:t>
            </a:r>
            <a:r>
              <a:rPr lang="de-DE" altLang="de-DE" sz="2000" i="1" dirty="0" err="1" smtClean="0">
                <a:solidFill>
                  <a:srgbClr val="404040"/>
                </a:solidFill>
              </a:rPr>
              <a:t>rámca</a:t>
            </a:r>
            <a:r>
              <a:rPr lang="de-DE" altLang="de-DE" sz="2000" i="1" dirty="0" smtClean="0">
                <a:solidFill>
                  <a:srgbClr val="404040"/>
                </a:solidFill>
              </a:rPr>
              <a:t>.</a:t>
            </a:r>
            <a:endParaRPr lang="de-DE" altLang="de-DE" sz="2000" i="1" dirty="0">
              <a:solidFill>
                <a:srgbClr val="404040"/>
              </a:solidFill>
            </a:endParaRPr>
          </a:p>
          <a:p>
            <a:pPr>
              <a:lnSpc>
                <a:spcPct val="150000"/>
              </a:lnSpc>
              <a:buFont typeface="Wingdings" pitchFamily="2" charset="2"/>
              <a:buChar char="§"/>
            </a:pPr>
            <a:endParaRPr lang="de-DE" altLang="de-DE" sz="2000" dirty="0">
              <a:solidFill>
                <a:srgbClr val="404040"/>
              </a:solidFill>
            </a:endParaRPr>
          </a:p>
          <a:p>
            <a:pPr>
              <a:lnSpc>
                <a:spcPct val="150000"/>
              </a:lnSpc>
              <a:buFont typeface="Wingdings" pitchFamily="2" charset="2"/>
              <a:buChar char="§"/>
            </a:pPr>
            <a:endParaRPr lang="de-DE" altLang="de-DE" sz="2000" i="1" dirty="0">
              <a:solidFill>
                <a:srgbClr val="404040"/>
              </a:solidFill>
            </a:endParaRPr>
          </a:p>
        </p:txBody>
      </p:sp>
      <p:grpSp>
        <p:nvGrpSpPr>
          <p:cNvPr id="12298" name="Gruppieren 15"/>
          <p:cNvGrpSpPr>
            <a:grpSpLocks noChangeAspect="1"/>
          </p:cNvGrpSpPr>
          <p:nvPr/>
        </p:nvGrpSpPr>
        <p:grpSpPr bwMode="auto">
          <a:xfrm>
            <a:off x="298450" y="227013"/>
            <a:ext cx="2976563" cy="393700"/>
            <a:chOff x="1709737" y="3049587"/>
            <a:chExt cx="5724525" cy="758825"/>
          </a:xfrm>
        </p:grpSpPr>
        <p:pic>
          <p:nvPicPr>
            <p:cNvPr id="12300" name="Picture 2" descr="http://morna.uk.com/wp-content/uploads/2010/06/wwf-logo-_-slogan-high-res3.jpg"/>
            <p:cNvPicPr>
              <a:picLocks noChangeAspect="1" noChangeArrowheads="1"/>
            </p:cNvPicPr>
            <p:nvPr/>
          </p:nvPicPr>
          <p:blipFill>
            <a:blip r:embed="rId4"/>
            <a:srcRect/>
            <a:stretch>
              <a:fillRect/>
            </a:stretch>
          </p:blipFill>
          <p:spPr bwMode="auto">
            <a:xfrm>
              <a:off x="3689667" y="3049587"/>
              <a:ext cx="1844040" cy="723265"/>
            </a:xfrm>
            <a:prstGeom prst="rect">
              <a:avLst/>
            </a:prstGeom>
            <a:noFill/>
            <a:ln w="9525">
              <a:noFill/>
              <a:miter lim="800000"/>
              <a:headEnd/>
              <a:tailEnd/>
            </a:ln>
          </p:spPr>
        </p:pic>
        <p:pic>
          <p:nvPicPr>
            <p:cNvPr id="12301" name="Picture 1" descr="12cm ieep"/>
            <p:cNvPicPr>
              <a:picLocks noChangeAspect="1" noChangeArrowheads="1"/>
            </p:cNvPicPr>
            <p:nvPr/>
          </p:nvPicPr>
          <p:blipFill>
            <a:blip r:embed="rId5"/>
            <a:srcRect/>
            <a:stretch>
              <a:fillRect/>
            </a:stretch>
          </p:blipFill>
          <p:spPr bwMode="auto">
            <a:xfrm>
              <a:off x="1709737" y="3085147"/>
              <a:ext cx="1637030" cy="723265"/>
            </a:xfrm>
            <a:prstGeom prst="rect">
              <a:avLst/>
            </a:prstGeom>
            <a:noFill/>
            <a:ln w="9525">
              <a:noFill/>
              <a:miter lim="800000"/>
              <a:headEnd/>
              <a:tailEnd/>
            </a:ln>
          </p:spPr>
        </p:pic>
        <p:pic>
          <p:nvPicPr>
            <p:cNvPr id="12302" name="Picture 7" descr="C:\Users\M Kettunen\Documents\IEEP\PROJECTS\350_N2k financing III\ICF GHK logo blueblock JPG file.jpg"/>
            <p:cNvPicPr>
              <a:picLocks noChangeAspect="1" noChangeArrowheads="1"/>
            </p:cNvPicPr>
            <p:nvPr/>
          </p:nvPicPr>
          <p:blipFill>
            <a:blip r:embed="rId6"/>
            <a:srcRect/>
            <a:stretch>
              <a:fillRect/>
            </a:stretch>
          </p:blipFill>
          <p:spPr bwMode="auto">
            <a:xfrm>
              <a:off x="5740717" y="3095307"/>
              <a:ext cx="1693545" cy="617855"/>
            </a:xfrm>
            <a:prstGeom prst="rect">
              <a:avLst/>
            </a:prstGeom>
            <a:noFill/>
            <a:ln w="9525">
              <a:noFill/>
              <a:miter lim="800000"/>
              <a:headEnd/>
              <a:tailEnd/>
            </a:ln>
          </p:spPr>
        </p:pic>
      </p:grpSp>
      <p:sp>
        <p:nvSpPr>
          <p:cNvPr id="12299" name="Rectangle 13"/>
          <p:cNvSpPr>
            <a:spLocks noChangeArrowheads="1"/>
          </p:cNvSpPr>
          <p:nvPr/>
        </p:nvSpPr>
        <p:spPr bwMode="auto">
          <a:xfrm>
            <a:off x="7524750" y="6548438"/>
            <a:ext cx="1439863" cy="288925"/>
          </a:xfrm>
          <a:prstGeom prst="rect">
            <a:avLst/>
          </a:prstGeom>
          <a:noFill/>
          <a:ln w="9525">
            <a:noFill/>
            <a:miter lim="800000"/>
            <a:headEnd/>
            <a:tailEnd/>
          </a:ln>
        </p:spPr>
        <p:txBody>
          <a:bodyPr/>
          <a:lstStyle/>
          <a:p>
            <a:r>
              <a:rPr lang="en-GB" altLang="de-DE" sz="1000">
                <a:solidFill>
                  <a:srgbClr val="404040"/>
                </a:solidFill>
              </a:rPr>
              <a:t>10. September 2013</a:t>
            </a:r>
            <a:endParaRPr lang="en-IE" altLang="de-DE" sz="1000">
              <a:solidFill>
                <a:srgbClr val="404040"/>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04 all themes without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8_Office Theme">
      <a:majorFont>
        <a:latin typeface="Arial"/>
        <a:ea typeface="Geneva"/>
        <a:cs typeface="Geneva"/>
      </a:majorFont>
      <a:minorFont>
        <a:latin typeface="Arial"/>
        <a:ea typeface="Geneva"/>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a:spPr>
      <a:bodyPr/>
      <a:lstStyle>
        <a:defPPr eaLnBrk="1" hangingPunct="1">
          <a:defRPr sz="1000" dirty="0">
            <a:solidFill>
              <a:srgbClr val="404040"/>
            </a:solidFill>
          </a:defRPr>
        </a:defPPr>
      </a:lstStyle>
    </a:tx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04 all themes without master</Template>
  <TotalTime>2605</TotalTime>
  <Words>1786</Words>
  <Application>Microsoft Office PowerPoint</Application>
  <PresentationFormat>Předvádění na obrazovce (4:3)</PresentationFormat>
  <Paragraphs>309</Paragraphs>
  <Slides>28</Slides>
  <Notes>28</Notes>
  <HiddenSlides>0</HiddenSlides>
  <MMClips>0</MMClips>
  <ScaleCrop>false</ScaleCrop>
  <HeadingPairs>
    <vt:vector size="6" baseType="variant">
      <vt:variant>
        <vt:lpstr>Motiv</vt:lpstr>
      </vt:variant>
      <vt:variant>
        <vt:i4>1</vt:i4>
      </vt:variant>
      <vt:variant>
        <vt:lpstr>Vložené servery OLE</vt:lpstr>
      </vt:variant>
      <vt:variant>
        <vt:i4>1</vt:i4>
      </vt:variant>
      <vt:variant>
        <vt:lpstr>Nadpisy snímků</vt:lpstr>
      </vt:variant>
      <vt:variant>
        <vt:i4>28</vt:i4>
      </vt:variant>
    </vt:vector>
  </HeadingPairs>
  <TitlesOfParts>
    <vt:vector size="30" baseType="lpstr">
      <vt:lpstr>04 all themes without master</vt:lpstr>
      <vt:lpstr>List aplikace Microsoft Office Excel 97-2003</vt:lpstr>
      <vt:lpstr>Snímek 1</vt:lpstr>
      <vt:lpstr>Snímek 2</vt:lpstr>
      <vt:lpstr>Snímek 3</vt:lpstr>
      <vt:lpstr>Snímek 4</vt:lpstr>
      <vt:lpstr>Snímek 5</vt:lpstr>
      <vt:lpstr>Snímek 6</vt:lpstr>
      <vt:lpstr>Snímek 7</vt:lpstr>
      <vt:lpstr>Snímek 8</vt:lpstr>
      <vt:lpstr>Snímek 9</vt:lpstr>
      <vt:lpstr>Snímek 10</vt:lpstr>
      <vt:lpstr>Snímek 11</vt:lpstr>
      <vt:lpstr>Snímek 12</vt:lpstr>
      <vt:lpstr>Snímek 13</vt:lpstr>
      <vt:lpstr>Snímek 14</vt:lpstr>
      <vt:lpstr>Snímek 15</vt:lpstr>
      <vt:lpstr>Snímek 16</vt:lpstr>
      <vt:lpstr>Snímek 17</vt:lpstr>
      <vt:lpstr>Snímek 18</vt:lpstr>
      <vt:lpstr>Snímek 19</vt:lpstr>
      <vt:lpstr>Snímek 20</vt:lpstr>
      <vt:lpstr>Snímek 21</vt:lpstr>
      <vt:lpstr>Snímek 22</vt:lpstr>
      <vt:lpstr>Snímek 23</vt:lpstr>
      <vt:lpstr>Snímek 24</vt:lpstr>
      <vt:lpstr>Snímek 25</vt:lpstr>
      <vt:lpstr>Snímek 26</vt:lpstr>
      <vt:lpstr>Snímek 27</vt:lpstr>
      <vt:lpstr>Snímek 28</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Olga</dc:creator>
  <cp:lastModifiedBy>janko</cp:lastModifiedBy>
  <cp:revision>134</cp:revision>
  <dcterms:created xsi:type="dcterms:W3CDTF">2011-08-22T13:09:22Z</dcterms:created>
  <dcterms:modified xsi:type="dcterms:W3CDTF">2013-11-07T19:04:35Z</dcterms:modified>
</cp:coreProperties>
</file>