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83" r:id="rId2"/>
    <p:sldId id="260" r:id="rId3"/>
    <p:sldId id="284" r:id="rId4"/>
    <p:sldId id="286" r:id="rId5"/>
    <p:sldId id="285" r:id="rId6"/>
    <p:sldId id="272" r:id="rId7"/>
    <p:sldId id="273" r:id="rId8"/>
    <p:sldId id="281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3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3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F3C8D-6CA8-4F80-A1D5-786897639680}" type="datetimeFigureOut">
              <a:rPr lang="sk-SK" smtClean="0"/>
              <a:pPr/>
              <a:t>30. 6. 2016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97C84-0B9C-4060-A709-C65DEA3395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513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63D8-6E5E-4A6C-BA78-1D1BF4CD969D}" type="datetime1">
              <a:rPr lang="sk-SK" smtClean="0"/>
              <a:pPr/>
              <a:t>30. 6. 2016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ACFF-73F3-4442-AA7C-CEC1261F1223}" type="datetime1">
              <a:rPr lang="sk-SK" smtClean="0"/>
              <a:pPr/>
              <a:t>30. 6. 2016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0DED-BAAB-4B45-8BAB-303D3F5CE098}" type="datetime1">
              <a:rPr lang="sk-SK" smtClean="0"/>
              <a:pPr/>
              <a:t>30. 6. 2016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D192-17ED-4600-9FBE-667D95CA0BCF}" type="datetime1">
              <a:rPr lang="sk-SK" smtClean="0"/>
              <a:pPr/>
              <a:t>30. 6. 2016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750E-F4F7-43E6-A2C7-C59A3FF1681C}" type="datetime1">
              <a:rPr lang="sk-SK" smtClean="0"/>
              <a:pPr/>
              <a:t>30. 6. 2016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F06B-9942-4EBF-96A7-A2EB46E7400F}" type="datetime1">
              <a:rPr lang="sk-SK" smtClean="0"/>
              <a:pPr/>
              <a:t>30. 6. 2016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EFE2-1A7A-420B-885C-ACCA3E1D8859}" type="datetime1">
              <a:rPr lang="sk-SK" smtClean="0"/>
              <a:pPr/>
              <a:t>30. 6. 2016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ECE3-8025-4CB3-88E6-9A73ABE45E2A}" type="datetime1">
              <a:rPr lang="sk-SK" smtClean="0"/>
              <a:pPr/>
              <a:t>30. 6. 2016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D28F-009B-4490-B8EC-A6E6690B597B}" type="datetime1">
              <a:rPr lang="sk-SK" smtClean="0"/>
              <a:pPr/>
              <a:t>30. 6. 2016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3C87-8156-4F4F-BF8C-96B477B29DD3}" type="datetime1">
              <a:rPr lang="sk-SK" smtClean="0"/>
              <a:pPr/>
              <a:t>30. 6. 2016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6591-0860-4188-8D65-403E8CF2F5B8}" type="datetime1">
              <a:rPr lang="sk-SK" smtClean="0"/>
              <a:pPr/>
              <a:t>30. 6. 2016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45496-611E-4B1B-ADCD-A09B8B20710C}" type="datetime1">
              <a:rPr lang="sk-SK" smtClean="0"/>
              <a:pPr/>
              <a:t>30. 6. 2016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B454-FDF6-43BC-87EB-0CAC2A54697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Ve&amp;lcaron;ká Fatra - Donova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8784976" cy="446449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9" name="Nadpis 4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24936" cy="4248472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/>
            </a:r>
            <a:br>
              <a:rPr lang="sk-SK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sk-SK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Vypracovanie pilotného programu starostlivosti o NP Veľká Fatra, NP</a:t>
            </a:r>
            <a:br>
              <a:rPr lang="sk-SK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sk-SK" sz="4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Muránska planina a CHKO Cerová vrchovina v súlade s prehodnocovaním chránených území</a:t>
            </a:r>
            <a:r>
              <a:rPr lang="sk-SK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/>
            </a:r>
            <a:br>
              <a:rPr lang="sk-SK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endParaRPr lang="sk-SK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560428"/>
            <a:ext cx="6912768" cy="1297572"/>
          </a:xfrm>
          <a:prstGeom prst="rect">
            <a:avLst/>
          </a:prstGeom>
          <a:noFill/>
        </p:spPr>
      </p:pic>
      <p:pic>
        <p:nvPicPr>
          <p:cNvPr id="7" name="Picture 2" descr="http://www.kysuce.sk/images/content/softip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0"/>
            <a:ext cx="1069885" cy="980728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1259632" y="54868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Vyhodnotenie projektu 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665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43947" cy="573324"/>
          </a:xfrm>
        </p:spPr>
        <p:txBody>
          <a:bodyPr>
            <a:normAutofit/>
          </a:bodyPr>
          <a:lstStyle/>
          <a:p>
            <a:r>
              <a:rPr lang="sk-SK" altLang="en-US" sz="2800" kern="0" dirty="0" smtClean="0"/>
              <a:t>Rozhranie pre verejnosť – vrstvy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lvl="0" indent="0"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10</a:t>
            </a:fld>
            <a:endParaRPr lang="sk-SK"/>
          </a:p>
        </p:txBody>
      </p:sp>
      <p:pic>
        <p:nvPicPr>
          <p:cNvPr id="4098" name="Picture 2" descr="D:\SOP\viewer\Vrstv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08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kysuce.sk/images/content/softip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069885" cy="98072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80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943947" cy="573325"/>
          </a:xfrm>
        </p:spPr>
        <p:txBody>
          <a:bodyPr>
            <a:normAutofit/>
          </a:bodyPr>
          <a:lstStyle/>
          <a:p>
            <a:r>
              <a:rPr lang="sk-SK" altLang="en-US" sz="2800" kern="0" dirty="0" smtClean="0"/>
              <a:t>Rozhranie pre verejnosť – hľadanie parcely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lvl="0" indent="0"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11</a:t>
            </a:fld>
            <a:endParaRPr lang="sk-SK"/>
          </a:p>
        </p:txBody>
      </p:sp>
      <p:pic>
        <p:nvPicPr>
          <p:cNvPr id="5122" name="Picture 2" descr="D:\SOP\viewer\HladanieParcely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08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kysuce.sk/images/content/softip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0"/>
            <a:ext cx="1069885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11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7185" y="695436"/>
            <a:ext cx="6943946" cy="598302"/>
          </a:xfrm>
        </p:spPr>
        <p:txBody>
          <a:bodyPr>
            <a:normAutofit/>
          </a:bodyPr>
          <a:lstStyle/>
          <a:p>
            <a:r>
              <a:rPr lang="sk-SK" altLang="en-US" sz="2800" kern="0" dirty="0" smtClean="0"/>
              <a:t>Rozhranie pre verejnosť – JPRL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lvl="0" indent="0"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12</a:t>
            </a:fld>
            <a:endParaRPr lang="sk-SK"/>
          </a:p>
        </p:txBody>
      </p:sp>
      <p:pic>
        <p:nvPicPr>
          <p:cNvPr id="6146" name="Picture 2" descr="D:\SOP\viewer\HladanieJP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72" y="1272704"/>
            <a:ext cx="8693770" cy="508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712787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9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7185" y="695436"/>
            <a:ext cx="6943946" cy="573324"/>
          </a:xfrm>
        </p:spPr>
        <p:txBody>
          <a:bodyPr>
            <a:normAutofit/>
          </a:bodyPr>
          <a:lstStyle/>
          <a:p>
            <a:r>
              <a:rPr lang="sk-SK" altLang="en-US" sz="2800" kern="0" dirty="0" smtClean="0"/>
              <a:t>Rozhranie pre verejnosť – LPIS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lvl="0" indent="0"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13</a:t>
            </a:fld>
            <a:endParaRPr lang="sk-SK"/>
          </a:p>
        </p:txBody>
      </p:sp>
      <p:pic>
        <p:nvPicPr>
          <p:cNvPr id="7170" name="Picture 2" descr="D:\SOP\viewer\HladanieLPI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8640960" cy="508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kysuce.sk/images/content/softip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0"/>
            <a:ext cx="1069885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16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43947" cy="573324"/>
          </a:xfrm>
        </p:spPr>
        <p:txBody>
          <a:bodyPr>
            <a:normAutofit/>
          </a:bodyPr>
          <a:lstStyle/>
          <a:p>
            <a:r>
              <a:rPr lang="sk-SK" altLang="en-US" sz="2800" kern="0" dirty="0" smtClean="0">
                <a:solidFill>
                  <a:schemeClr val="accent4"/>
                </a:solidFill>
              </a:rPr>
              <a:t>Rozhranie pre verejnosť – informácie o mieste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lvl="0" indent="0"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14</a:t>
            </a:fld>
            <a:endParaRPr lang="sk-SK"/>
          </a:p>
        </p:txBody>
      </p:sp>
      <p:pic>
        <p:nvPicPr>
          <p:cNvPr id="8194" name="Picture 2" descr="D:\SOP\viewer\InformacieOMies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1268759"/>
            <a:ext cx="8676964" cy="508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kysuce.sk/images/content/softip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069885" cy="98072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7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943946" cy="573323"/>
          </a:xfrm>
        </p:spPr>
        <p:txBody>
          <a:bodyPr>
            <a:normAutofit/>
          </a:bodyPr>
          <a:lstStyle/>
          <a:p>
            <a:r>
              <a:rPr lang="sk-SK" altLang="en-US" sz="2800" kern="0" dirty="0" smtClean="0"/>
              <a:t>Rozhranie pre verejnosť – informácie o mieste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lvl="0" indent="0"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15</a:t>
            </a:fld>
            <a:endParaRPr lang="sk-SK"/>
          </a:p>
        </p:txBody>
      </p:sp>
      <p:pic>
        <p:nvPicPr>
          <p:cNvPr id="9218" name="Picture 2" descr="D:\SOP\viewer\InformacieZbalenieSekc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08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kysuce.sk/images/content/softip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069885" cy="98072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6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57531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051720" y="1700808"/>
            <a:ext cx="527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dirty="0" smtClean="0"/>
              <a:t>ĎAKUJEME ZA POZORNOSŤ</a:t>
            </a:r>
            <a:endParaRPr lang="sk-SK" sz="36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712787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69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43947" cy="573324"/>
          </a:xfrm>
        </p:spPr>
        <p:txBody>
          <a:bodyPr>
            <a:normAutofit fontScale="90000"/>
          </a:bodyPr>
          <a:lstStyle/>
          <a:p>
            <a:r>
              <a:rPr lang="sk-SK" altLang="en-US" sz="4000" kern="0" dirty="0" smtClean="0">
                <a:solidFill>
                  <a:schemeClr val="accent4"/>
                </a:solidFill>
              </a:rPr>
              <a:t/>
            </a:r>
            <a:br>
              <a:rPr lang="sk-SK" altLang="en-US" sz="4000" kern="0" dirty="0" smtClean="0">
                <a:solidFill>
                  <a:schemeClr val="accent4"/>
                </a:solidFill>
              </a:rPr>
            </a:br>
            <a:r>
              <a:rPr lang="sk-SK" altLang="en-US" sz="4000" kern="0" dirty="0">
                <a:solidFill>
                  <a:schemeClr val="accent4"/>
                </a:solidFill>
              </a:rPr>
              <a:t/>
            </a:r>
            <a:br>
              <a:rPr lang="sk-SK" altLang="en-US" sz="4000" kern="0" dirty="0">
                <a:solidFill>
                  <a:schemeClr val="accent4"/>
                </a:solidFill>
              </a:rPr>
            </a:br>
            <a:endParaRPr lang="sk-SK" sz="4000" dirty="0"/>
          </a:p>
        </p:txBody>
      </p:sp>
      <p:sp>
        <p:nvSpPr>
          <p:cNvPr id="14" name="Zástupný symbol obsahu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742950" lvl="0" indent="-742950" algn="ctr">
              <a:buNone/>
            </a:pPr>
            <a:endParaRPr lang="sk-SK" sz="4000" b="1" dirty="0" smtClean="0"/>
          </a:p>
          <a:p>
            <a:pPr marL="742950" lvl="0" indent="-742950" algn="ctr">
              <a:buNone/>
            </a:pPr>
            <a:r>
              <a:rPr lang="sk-SK" sz="4500" b="1" dirty="0" smtClean="0"/>
              <a:t>Priebeh projektu</a:t>
            </a:r>
          </a:p>
          <a:p>
            <a:pPr>
              <a:buNone/>
            </a:pPr>
            <a:endParaRPr lang="sk-SK" dirty="0" smtClean="0"/>
          </a:p>
          <a:p>
            <a:pPr>
              <a:lnSpc>
                <a:spcPct val="130000"/>
              </a:lnSpc>
            </a:pPr>
            <a:r>
              <a:rPr lang="sk-SK" dirty="0" smtClean="0"/>
              <a:t>Začiatok realizácie projektu 04/2013</a:t>
            </a:r>
          </a:p>
          <a:p>
            <a:pPr>
              <a:lnSpc>
                <a:spcPct val="130000"/>
              </a:lnSpc>
            </a:pPr>
            <a:r>
              <a:rPr lang="sk-SK" dirty="0" smtClean="0"/>
              <a:t>Koniec realizácie projektu 12/2015</a:t>
            </a:r>
          </a:p>
          <a:p>
            <a:r>
              <a:rPr lang="sk-SK" dirty="0" smtClean="0"/>
              <a:t>zmluvný začiatok so spoločnosťou SOFTIP a.s. - 19.9.2014</a:t>
            </a:r>
          </a:p>
          <a:p>
            <a:pPr>
              <a:lnSpc>
                <a:spcPct val="130000"/>
              </a:lnSpc>
            </a:pPr>
            <a:r>
              <a:rPr lang="sk-SK" dirty="0" smtClean="0"/>
              <a:t>zmluvný koniec so spoločnosťou SOFTIP a.s. - 30.6.2015  </a:t>
            </a:r>
          </a:p>
          <a:p>
            <a:r>
              <a:rPr lang="sk-SK" dirty="0" smtClean="0"/>
              <a:t>Úvodné a záverečné rokovania so štátnymi a neštátnymi vlastníkmi a užívateľmi pozemkov v daných územiach (vyriešené niektoré otázky súvisiace s nastavením opatrení a manažmentu na problematických plochách a so </a:t>
            </a:r>
            <a:r>
              <a:rPr lang="pl-PL" dirty="0" smtClean="0"/>
              <a:t>stanovením náhrad za bežné obhospodarovanie)</a:t>
            </a:r>
            <a:endParaRPr lang="sk-SK" dirty="0"/>
          </a:p>
          <a:p>
            <a:pPr>
              <a:lnSpc>
                <a:spcPct val="130000"/>
              </a:lnSpc>
            </a:pPr>
            <a:r>
              <a:rPr lang="sk-SK" dirty="0" smtClean="0"/>
              <a:t>Mapovanie- I. etapa zabezpečovaná spoločnosťou SOFTIP a.s. – druhy a biotopy</a:t>
            </a:r>
          </a:p>
          <a:p>
            <a:pPr>
              <a:lnSpc>
                <a:spcPct val="130000"/>
              </a:lnSpc>
              <a:buNone/>
            </a:pPr>
            <a:r>
              <a:rPr lang="sk-SK" dirty="0" smtClean="0"/>
              <a:t>		           II. Etapa – mapovanie druhov (</a:t>
            </a:r>
            <a:r>
              <a:rPr lang="sk-SK" dirty="0" err="1" smtClean="0"/>
              <a:t>zool</a:t>
            </a:r>
            <a:r>
              <a:rPr lang="sk-SK" dirty="0" smtClean="0"/>
              <a:t>., </a:t>
            </a:r>
            <a:r>
              <a:rPr lang="sk-SK" dirty="0" err="1" smtClean="0"/>
              <a:t>bot</a:t>
            </a:r>
            <a:r>
              <a:rPr lang="sk-SK" dirty="0" smtClean="0"/>
              <a:t>.) na dohody o vykonaní práce</a:t>
            </a:r>
          </a:p>
          <a:p>
            <a:pPr>
              <a:lnSpc>
                <a:spcPct val="130000"/>
              </a:lnSpc>
            </a:pPr>
            <a:r>
              <a:rPr lang="sk-SK" dirty="0" smtClean="0"/>
              <a:t>po ukončení všetkých projektových aktivít zo strany ŠOP SR sa individuálne uskutočnili výstupné rokovania s vlastníkmi a užívateľmi  – 11/2015, pričom výstupy slúžili ako podklad pri spracovaní PS.</a:t>
            </a:r>
            <a:endParaRPr lang="sk-SK" dirty="0"/>
          </a:p>
          <a:p>
            <a:pPr>
              <a:lnSpc>
                <a:spcPct val="130000"/>
              </a:lnSpc>
            </a:pPr>
            <a:endParaRPr lang="sk-SK" dirty="0"/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614864" y="6270594"/>
            <a:ext cx="2133600" cy="365125"/>
          </a:xfrm>
        </p:spPr>
        <p:txBody>
          <a:bodyPr/>
          <a:lstStyle/>
          <a:p>
            <a:fld id="{A52CB454-FDF6-43BC-87EB-0CAC2A54697C}" type="slidenum">
              <a:rPr lang="sk-SK" sz="1000" smtClean="0"/>
              <a:pPr/>
              <a:t>2</a:t>
            </a:fld>
            <a:endParaRPr lang="sk-SK" sz="10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kysuce.sk/images/content/softip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069885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61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lvl="0" indent="0" algn="ctr">
              <a:buNone/>
            </a:pPr>
            <a:endParaRPr lang="sk-SK" sz="11200" b="1" dirty="0" smtClean="0"/>
          </a:p>
          <a:p>
            <a:pPr marL="0" lvl="0" indent="0" algn="ctr">
              <a:buNone/>
            </a:pPr>
            <a:r>
              <a:rPr lang="sk-SK" sz="11200" b="1" dirty="0" smtClean="0"/>
              <a:t>Aktivity projektu</a:t>
            </a:r>
          </a:p>
          <a:p>
            <a:pPr marL="0" lvl="0" indent="0">
              <a:buNone/>
            </a:pPr>
            <a:endParaRPr lang="sk-SK" sz="7200" dirty="0" smtClean="0"/>
          </a:p>
          <a:p>
            <a:pPr lvl="1" defTabSz="180000">
              <a:buFont typeface="Arial" panose="020B0604020202020204" pitchFamily="34" charset="0"/>
              <a:buChar char="•"/>
            </a:pP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Mapovanie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obnova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a 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aktualizácia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údajov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o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lesných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nelesných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biotopoch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a o 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rastlinách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a </a:t>
            </a:r>
            <a:r>
              <a:rPr lang="sk-SK" sz="7600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živočíchoch</a:t>
            </a:r>
            <a:endParaRPr lang="sk-SK" sz="7600" dirty="0" smtClean="0">
              <a:ea typeface="Verdana" pitchFamily="34" charset="0"/>
              <a:cs typeface="Verdana" pitchFamily="34" charset="0"/>
            </a:endParaRPr>
          </a:p>
          <a:p>
            <a:pPr lvl="1" defTabSz="180000">
              <a:buFont typeface="Arial" panose="020B0604020202020204" pitchFamily="34" charset="0"/>
              <a:buChar char="•"/>
            </a:pP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Zhodnotenie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stavu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a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doterajšej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starostlivosti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o 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poľnohospodársky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využívanú</a:t>
            </a:r>
            <a:r>
              <a:rPr lang="sk-SK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krajinu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lesné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a </a:t>
            </a:r>
            <a:r>
              <a:rPr lang="sk-SK" sz="7600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nelesné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ekosystémy</a:t>
            </a:r>
            <a:endParaRPr lang="sk-SK" sz="7600" dirty="0" smtClean="0">
              <a:ea typeface="Verdana" pitchFamily="34" charset="0"/>
              <a:cs typeface="Verdana" pitchFamily="34" charset="0"/>
            </a:endParaRPr>
          </a:p>
          <a:p>
            <a:pPr lvl="1" defTabSz="180000">
              <a:buFont typeface="Arial" panose="020B0604020202020204" pitchFamily="34" charset="0"/>
              <a:buChar char="•"/>
            </a:pP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Určenie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hlavných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predmetov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ochrany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a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stanovenie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hlavných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cieľov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manažmentu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v </a:t>
            </a:r>
            <a:r>
              <a:rPr lang="sk-SK" sz="7600" dirty="0" smtClean="0">
                <a:ea typeface="Verdana" pitchFamily="34" charset="0"/>
                <a:cs typeface="Verdana" pitchFamily="34" charset="0"/>
              </a:rPr>
              <a:t>P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rogramoch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k-SK" sz="7600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starostlivosti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o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chránené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územia</a:t>
            </a:r>
            <a:r>
              <a:rPr lang="sk-SK" sz="7600" dirty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lvl="1" defTabSz="180000">
              <a:buFont typeface="Arial" panose="020B0604020202020204" pitchFamily="34" charset="0"/>
              <a:buChar char="•"/>
            </a:pPr>
            <a:r>
              <a:rPr lang="sk-SK" sz="7600" dirty="0" smtClean="0">
                <a:ea typeface="Verdana" pitchFamily="34" charset="0"/>
                <a:cs typeface="Verdana" pitchFamily="34" charset="0"/>
              </a:rPr>
              <a:t>Analýza vlastníckych a užívateľských vzťahov k pozemkom v chránených územiach</a:t>
            </a:r>
          </a:p>
          <a:p>
            <a:pPr lvl="1" defTabSz="180000">
              <a:buFont typeface="Arial" panose="020B0604020202020204" pitchFamily="34" charset="0"/>
              <a:buChar char="•"/>
            </a:pPr>
            <a:r>
              <a:rPr lang="sk-SK" sz="7600" dirty="0" smtClean="0">
                <a:ea typeface="Verdana" pitchFamily="34" charset="0"/>
                <a:cs typeface="Verdana" pitchFamily="34" charset="0"/>
              </a:rPr>
              <a:t>R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okovania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s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vlastníkmi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a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užívateľmi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o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alternatívach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zabezpečenia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cieľov</a:t>
            </a:r>
            <a:endParaRPr lang="sk-SK" sz="7600" dirty="0" smtClean="0">
              <a:ea typeface="Verdana" pitchFamily="34" charset="0"/>
              <a:cs typeface="Verdana" pitchFamily="34" charset="0"/>
            </a:endParaRPr>
          </a:p>
          <a:p>
            <a:pPr lvl="1" defTabSz="180000">
              <a:buFont typeface="Arial" panose="020B0604020202020204" pitchFamily="34" charset="0"/>
              <a:buChar char="•"/>
            </a:pPr>
            <a:r>
              <a:rPr lang="sk-SK" sz="7600" dirty="0" smtClean="0">
                <a:ea typeface="Verdana" pitchFamily="34" charset="0"/>
                <a:cs typeface="Verdana" pitchFamily="34" charset="0"/>
              </a:rPr>
              <a:t>Obnova tematického štátneho mapového diela o osobitne chránených územiach</a:t>
            </a:r>
          </a:p>
          <a:p>
            <a:pPr lvl="1" defTabSz="180000">
              <a:buFont typeface="Arial" panose="020B0604020202020204" pitchFamily="34" charset="0"/>
              <a:buChar char="•"/>
            </a:pP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Vypracovanie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návrhu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štruktúry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zhodnotenia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kvalifikovanej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starostlivosti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o 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prírodné</a:t>
            </a:r>
            <a:r>
              <a:rPr lang="en-GB" sz="7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7600" dirty="0" err="1" smtClean="0">
                <a:ea typeface="Verdana" pitchFamily="34" charset="0"/>
                <a:cs typeface="Verdana" pitchFamily="34" charset="0"/>
              </a:rPr>
              <a:t>ekosystémy</a:t>
            </a:r>
            <a:r>
              <a:rPr lang="sk-SK" sz="7600" dirty="0" smtClean="0">
                <a:ea typeface="Verdana" pitchFamily="34" charset="0"/>
                <a:cs typeface="Verdana" pitchFamily="34" charset="0"/>
              </a:rPr>
              <a:t> a vytvorenie systému na podporu rozhodovania, (SPR)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3</a:t>
            </a:fld>
            <a:endParaRPr lang="sk-SK"/>
          </a:p>
        </p:txBody>
      </p:sp>
      <p:pic>
        <p:nvPicPr>
          <p:cNvPr id="8" name="Picture 2" descr="http://www.kysuce.sk/images/content/softip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069885" cy="98072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4</a:t>
            </a:fld>
            <a:endParaRPr lang="sk-SK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251520" y="1052736"/>
            <a:ext cx="8640960" cy="5544616"/>
          </a:xfrm>
          <a:prstGeom prst="rect">
            <a:avLst/>
          </a:prstGeom>
          <a:ln w="57150" cap="flat" cmpd="sng" algn="ctr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lvl="0"/>
            <a:endParaRPr lang="sk-SK" sz="2400" b="1" dirty="0" smtClean="0">
              <a:solidFill>
                <a:schemeClr val="tx1"/>
              </a:solidFill>
            </a:endParaRPr>
          </a:p>
          <a:p>
            <a:pPr lvl="0" algn="just"/>
            <a:r>
              <a:rPr lang="sk-SK" sz="2400" b="1" dirty="0" smtClean="0">
                <a:solidFill>
                  <a:schemeClr val="tx1"/>
                </a:solidFill>
              </a:rPr>
              <a:t>Výstupom projektu sú 3 programy starostlivosti vypracované prostredníctvom Systému na podporu rozhodovanie vyvinutého spoločnosťou SOFTIP a.s.</a:t>
            </a:r>
          </a:p>
          <a:p>
            <a:pPr lvl="0"/>
            <a:endParaRPr kumimoji="0" lang="sk-SK" sz="4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/>
            <a:r>
              <a:rPr lang="sk-SK" dirty="0" smtClean="0">
                <a:solidFill>
                  <a:schemeClr val="tx1"/>
                </a:solidFill>
              </a:rPr>
              <a:t>Vypracované dokumenty po ich schválení príslušným orgánom budú slúžiť na zabezpečenie starostlivosti o chránené územia a realizáciu manažmentových opatrení, ktoré prispejú k zlepšeniu stavu biotopov a druhov rastlín a živočíchov, ktoré sú predmetom ich ochrany. Zároveň budú slúžiť ako podklad pre rozhodovaciu činnosť príslušných orgánov ochrany prírody a východiskový materiál pre posudzovanie vplyvu plánovaných činností v chránených územiach.</a:t>
            </a:r>
            <a:endParaRPr lang="sk-SK" dirty="0" smtClean="0"/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V súčasnosti nasleduje schvaľovací proces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sk-SK" sz="3200" dirty="0" smtClean="0">
                <a:solidFill>
                  <a:schemeClr val="tx1"/>
                </a:solidFill>
              </a:rPr>
              <a:t>	(podľa zákona)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ide o pilotné územia a pilotné programy starostlivosti</a:t>
            </a:r>
            <a:endParaRPr lang="sk-SK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http://www.kysuce.sk/images/content/softip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069885" cy="980728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25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k-SK" sz="2800" b="1" dirty="0" smtClean="0"/>
              <a:t>Využitie výstupov projektu pre ŠOP SR a pre</a:t>
            </a:r>
            <a:br>
              <a:rPr lang="sk-SK" sz="2800" b="1" dirty="0" smtClean="0"/>
            </a:br>
            <a:r>
              <a:rPr lang="sk-SK" sz="2800" b="1" dirty="0" smtClean="0"/>
              <a:t>        vlastníkov a obhospodarovateľov</a:t>
            </a:r>
          </a:p>
          <a:p>
            <a:pPr marL="0" lvl="0" indent="0">
              <a:buNone/>
            </a:pPr>
            <a:endParaRPr lang="sk-SK" sz="2300" b="1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k-SK" sz="2400" u="sng" dirty="0" smtClean="0"/>
              <a:t>Systém na podporu rozhodovania (SPR)-samostatný server</a:t>
            </a:r>
          </a:p>
          <a:p>
            <a:pPr marL="1028700" lvl="1" indent="-571500">
              <a:buFont typeface="Wingdings" pitchFamily="2" charset="2"/>
              <a:buChar char="q"/>
            </a:pPr>
            <a:r>
              <a:rPr lang="sk-SK" sz="2400" dirty="0" smtClean="0"/>
              <a:t>údajová základňa (ISTB, web zápisník)</a:t>
            </a:r>
          </a:p>
          <a:p>
            <a:pPr marL="1028700" lvl="1" indent="-571500">
              <a:buFont typeface="Wingdings" pitchFamily="2" charset="2"/>
              <a:buChar char="q"/>
            </a:pPr>
            <a:r>
              <a:rPr lang="sk-SK" sz="2400" dirty="0" smtClean="0"/>
              <a:t>aktualizované údaje z terénneho mapovania (databáza )</a:t>
            </a:r>
          </a:p>
          <a:p>
            <a:pPr marL="1028700" lvl="1" indent="-571500">
              <a:buFont typeface="Wingdings" pitchFamily="2" charset="2"/>
              <a:buChar char="q"/>
            </a:pPr>
            <a:r>
              <a:rPr lang="sk-SK" sz="2400" dirty="0" smtClean="0"/>
              <a:t>EFP – stanovenie optimálneho spôsobu hospodárenia</a:t>
            </a:r>
          </a:p>
          <a:p>
            <a:pPr marL="1028700" lvl="1" indent="-571500">
              <a:buFont typeface="Wingdings" pitchFamily="2" charset="2"/>
              <a:buChar char="q"/>
            </a:pPr>
            <a:r>
              <a:rPr lang="sk-SK" sz="2400" dirty="0" smtClean="0"/>
              <a:t>Návrh zonácie územia</a:t>
            </a:r>
          </a:p>
          <a:p>
            <a:pPr marL="1028700" lvl="1" indent="-571500">
              <a:buFont typeface="Wingdings" pitchFamily="2" charset="2"/>
              <a:buChar char="q"/>
            </a:pPr>
            <a:r>
              <a:rPr lang="sk-SK" sz="2400" dirty="0" smtClean="0"/>
              <a:t>Prehodnotenie vymedzenia CHÚ</a:t>
            </a:r>
          </a:p>
          <a:p>
            <a:pPr marL="1028700" lvl="1" indent="-571500">
              <a:buFont typeface="Wingdings" pitchFamily="2" charset="2"/>
              <a:buChar char="q"/>
            </a:pPr>
            <a:r>
              <a:rPr lang="sk-SK" sz="2400" dirty="0" smtClean="0"/>
              <a:t>Vypracovanie Programu starostlivosti</a:t>
            </a:r>
            <a:endParaRPr lang="sk-SK" sz="24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712787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7185" y="695436"/>
            <a:ext cx="6943946" cy="578781"/>
          </a:xfrm>
        </p:spPr>
        <p:txBody>
          <a:bodyPr>
            <a:normAutofit/>
          </a:bodyPr>
          <a:lstStyle/>
          <a:p>
            <a:r>
              <a:rPr lang="sk-SK" altLang="en-US" sz="2800" kern="0" dirty="0" smtClean="0"/>
              <a:t>Rozhranie pre verejnosť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742950" lvl="0" indent="-742950">
              <a:buAutoNum type="arabicPeriod" startAt="3"/>
            </a:pPr>
            <a:r>
              <a:rPr lang="sk-SK" dirty="0"/>
              <a:t>Rozhranie pre verejnosť - PMI</a:t>
            </a:r>
          </a:p>
          <a:p>
            <a:r>
              <a:rPr lang="sk-SK" dirty="0"/>
              <a:t> </a:t>
            </a:r>
            <a:r>
              <a:rPr lang="sk-SK" dirty="0" smtClean="0"/>
              <a:t>obrázok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6</a:t>
            </a:fld>
            <a:endParaRPr lang="sk-SK"/>
          </a:p>
        </p:txBody>
      </p:sp>
      <p:pic>
        <p:nvPicPr>
          <p:cNvPr id="1026" name="Picture 2" descr="D:\SOP\viewer\DomovskaStran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4" y="1274217"/>
            <a:ext cx="8635305" cy="508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kysuce.sk/images/content/softip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069885" cy="98072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43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7184" y="695436"/>
            <a:ext cx="6943947" cy="573324"/>
          </a:xfrm>
        </p:spPr>
        <p:txBody>
          <a:bodyPr>
            <a:normAutofit/>
          </a:bodyPr>
          <a:lstStyle/>
          <a:p>
            <a:r>
              <a:rPr lang="sk-SK" altLang="en-US" sz="2800" kern="0" dirty="0" smtClean="0"/>
              <a:t>Rozhranie pre verejnosť - dokumenty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lvl="0" indent="0"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7</a:t>
            </a:fld>
            <a:endParaRPr lang="sk-SK"/>
          </a:p>
        </p:txBody>
      </p:sp>
      <p:pic>
        <p:nvPicPr>
          <p:cNvPr id="2050" name="Picture 2" descr="D:\SOP\viewer\DokumentyPreVerejno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08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kysuce.sk/images/content/softip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069885" cy="98072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10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437184" y="695436"/>
            <a:ext cx="6943947" cy="573324"/>
          </a:xfrm>
        </p:spPr>
        <p:txBody>
          <a:bodyPr>
            <a:normAutofit/>
          </a:bodyPr>
          <a:lstStyle/>
          <a:p>
            <a:r>
              <a:rPr lang="sk-SK" altLang="en-US" sz="2800" kern="0" dirty="0" smtClean="0"/>
              <a:t>Rozhranie pre verejnosť - dokumenty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lvl="0" indent="0"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8</a:t>
            </a:fld>
            <a:endParaRPr lang="sk-SK"/>
          </a:p>
        </p:txBody>
      </p:sp>
      <p:pic>
        <p:nvPicPr>
          <p:cNvPr id="10242" name="Picture 2" descr="D:\SOP\viewer\StiahnutieDokumentuPreUzem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651" y="1268760"/>
            <a:ext cx="8637829" cy="508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712787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19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43947" cy="576064"/>
          </a:xfrm>
        </p:spPr>
        <p:txBody>
          <a:bodyPr>
            <a:noAutofit/>
          </a:bodyPr>
          <a:lstStyle/>
          <a:p>
            <a:r>
              <a:rPr lang="sk-SK" altLang="en-US" sz="2800" kern="0" dirty="0" smtClean="0"/>
              <a:t>Rozhranie pre verejnosť – kontaktný formulár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209331"/>
          </a:xfrm>
        </p:spPr>
        <p:txBody>
          <a:bodyPr/>
          <a:lstStyle/>
          <a:p>
            <a:pPr marL="0" lvl="0" indent="0"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B454-FDF6-43BC-87EB-0CAC2A54697C}" type="slidenum">
              <a:rPr lang="sk-SK" smtClean="0"/>
              <a:pPr/>
              <a:t>9</a:t>
            </a:fld>
            <a:endParaRPr lang="sk-SK"/>
          </a:p>
        </p:txBody>
      </p:sp>
      <p:pic>
        <p:nvPicPr>
          <p:cNvPr id="3074" name="Picture 2" descr="D:\SOP\viewer\KontaktnyFormul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04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kysuce.sk/images/content/softip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1069885" cy="98072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09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27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199</Words>
  <Application>Microsoft Office PowerPoint</Application>
  <PresentationFormat>Prezentácia na obrazovke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 Vypracovanie pilotného programu starostlivosti o NP Veľká Fatra, NP Muránska planina a CHKO Cerová vrchovina v súlade s prehodnocovaním chránených území </vt:lpstr>
      <vt:lpstr>  </vt:lpstr>
      <vt:lpstr>Snímka 3</vt:lpstr>
      <vt:lpstr>Snímka 4</vt:lpstr>
      <vt:lpstr>Snímka 5</vt:lpstr>
      <vt:lpstr>Rozhranie pre verejnosť</vt:lpstr>
      <vt:lpstr>Rozhranie pre verejnosť - dokumenty</vt:lpstr>
      <vt:lpstr>Rozhranie pre verejnosť - dokumenty</vt:lpstr>
      <vt:lpstr>Rozhranie pre verejnosť – kontaktný formulár</vt:lpstr>
      <vt:lpstr>Rozhranie pre verejnosť – vrstvy</vt:lpstr>
      <vt:lpstr>Rozhranie pre verejnosť – hľadanie parcely</vt:lpstr>
      <vt:lpstr>Rozhranie pre verejnosť – JPRL</vt:lpstr>
      <vt:lpstr>Rozhranie pre verejnosť – LPIS</vt:lpstr>
      <vt:lpstr>Rozhranie pre verejnosť – informácie o mieste</vt:lpstr>
      <vt:lpstr>Rozhranie pre verejnosť – informácie o mieste</vt:lpstr>
      <vt:lpstr>Snímka 16</vt:lpstr>
    </vt:vector>
  </TitlesOfParts>
  <Company>SOFTIP,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Michal Garai</dc:creator>
  <cp:lastModifiedBy>LJD</cp:lastModifiedBy>
  <cp:revision>63</cp:revision>
  <dcterms:created xsi:type="dcterms:W3CDTF">2015-05-28T10:23:35Z</dcterms:created>
  <dcterms:modified xsi:type="dcterms:W3CDTF">2016-06-30T10:17:51Z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